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5" r:id="rId3"/>
    <p:sldId id="290" r:id="rId4"/>
    <p:sldId id="284" r:id="rId5"/>
    <p:sldId id="258" r:id="rId6"/>
    <p:sldId id="289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7" r:id="rId17"/>
    <p:sldId id="303" r:id="rId18"/>
    <p:sldId id="304" r:id="rId19"/>
    <p:sldId id="30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29"/>
    <p:restoredTop sz="94643"/>
  </p:normalViewPr>
  <p:slideViewPr>
    <p:cSldViewPr snapToGrid="0" snapToObjects="1">
      <p:cViewPr varScale="1">
        <p:scale>
          <a:sx n="76" d="100"/>
          <a:sy n="76" d="100"/>
        </p:scale>
        <p:origin x="5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EEF00-4060-DC40-9413-CCB39FFA4E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00DC21-B8D6-044C-B526-5CAF743FD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CA096-806F-B34D-8560-E5A4B7563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459F-84AE-0F47-9F57-542FE38816A4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D50CD-2323-3044-A916-BF953D69D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E48A1-3ABB-E947-B355-43D2D7B81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29A-D365-7648-945E-8E0407437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06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F687A-50B8-6045-9DBE-483308D04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11043-BB76-0541-8B87-AB3F287A6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C756C-E395-CB4B-B2A9-889E68BDC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459F-84AE-0F47-9F57-542FE38816A4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49C44-8A31-F241-BD5A-A8908773C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A1F32-FF09-C142-AD06-C3E790205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29A-D365-7648-945E-8E0407437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90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DFA864-2F37-A54B-B58E-FA0F7E0E9B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B0991B-1398-9B43-A78C-03DFFAC8D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C78DF-888B-7849-A40A-ACAC12F89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459F-84AE-0F47-9F57-542FE38816A4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90A35-8E7C-7548-A243-454D2FFA9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31FF9-71FC-384D-A97A-7DDD4D06D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29A-D365-7648-945E-8E0407437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466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570B1-B50E-AA4D-81A7-F8E3DE717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339FD-B39E-214E-A17C-33D808658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2D054-AF96-DB4E-BA19-C48D54BA7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459F-84AE-0F47-9F57-542FE38816A4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1BB52-3EB5-B345-A37A-F552D055A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7F14B-5DF3-DF46-85B8-BA8F74700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29A-D365-7648-945E-8E0407437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5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30D65-A663-8A4B-AB48-8D4D514F7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5183A8-2931-6E47-8148-1CFA8B0D1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8A7A1-856C-074B-A254-33B6B61D3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459F-84AE-0F47-9F57-542FE38816A4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B0142-2601-4545-A7CC-82A88AAE9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E7073-2B2D-8F4E-8FA2-7FFC29E05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29A-D365-7648-945E-8E0407437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802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AFA60-CF48-EE49-B632-603A488B8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80C87-2981-B24C-9D4D-4058B95E7C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3F9F66-85CA-8341-9D94-3EE7962AC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1A138E-F86D-9D4A-BF7F-4EA3D82AF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459F-84AE-0F47-9F57-542FE38816A4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F69E5D-B799-D14C-9895-ED1CB1010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09292-4FF3-6D46-A63B-A19335F5E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29A-D365-7648-945E-8E0407437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73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69B81-EF8F-A34D-81E4-729F0152A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DF481-4C8C-4245-BF52-75519EA25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D78E1-D06F-8B42-8A74-4BAD329F9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9DC67F-4BF5-B44B-9365-B14EBDEEA4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F7CBFF-877A-4B41-BEA3-05863DE940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5804F7-AAC1-2E43-8514-90054CCEF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459F-84AE-0F47-9F57-542FE38816A4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51EC0B-B8EA-A74A-B328-F808A9D2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64E15-C8E3-5841-BEEE-527EC978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29A-D365-7648-945E-8E0407437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64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7011F-7791-3E4A-9BD1-D839B2A8B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5E41C8-01AE-0E45-974F-06C6D5D27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459F-84AE-0F47-9F57-542FE38816A4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3D990-4804-FB49-BD55-463E724FD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303AB4-AA4A-2943-BA3D-D295BED01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29A-D365-7648-945E-8E0407437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81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699506-D80E-684A-95D2-7259D1A5E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459F-84AE-0F47-9F57-542FE38816A4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0660DD-8264-6B49-AD75-9E08E70B3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38962-DA90-CD45-BAC8-4F2A82AF9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29A-D365-7648-945E-8E0407437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16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99504-A574-3745-8E6A-95FB6D666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5E2D4-4A0F-6241-B3B7-F9AC1AEED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CCA3C9-50C8-B54E-842F-88E7DC5E7A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B4543F-A583-144A-A341-353FCEE35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459F-84AE-0F47-9F57-542FE38816A4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A25727-0941-5C45-AB2C-5D0B52FFD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0592C2-DF81-6F40-85B6-502BDAA75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29A-D365-7648-945E-8E0407437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84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B836D-744E-4542-B77F-4F62841F7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62230C-7404-4743-8F0B-A7FE08177D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E0550C-FE9D-174D-94C1-9103D6158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C90D17-C0D0-5540-B4DF-1F6F8AB05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459F-84AE-0F47-9F57-542FE38816A4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8696CF-A27C-964B-B657-4E3632DEC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AA969F-AC13-A841-ADFF-429001540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29A-D365-7648-945E-8E0407437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56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59B3D1-CA49-8C41-A8EC-40A883BD7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2F1C7-C774-4C48-9FD1-021D883D2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74432-EAE1-5144-9CF7-E18F6032F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0459F-84AE-0F47-9F57-542FE38816A4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907B7-BCB3-5C49-9A2B-00ABEFAE87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51537-1F15-A44B-ABB1-986CD1005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2729A-D365-7648-945E-8E0407437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16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web.cvent.com/event/d1b16420-9fbd-457d-89aa-601b8b7e0d37/summary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eb.cvent.com/event/8b0872c8-2ebe-42ea-b3e9-b6dd2dc594d9/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eb.cvent.com/event/add34c0b-9ef3-4833-a9c8-0a81cda78461/summary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https://web.cvent.com/event/dd72dac7-d9e5-499e-851a-60eb5efc5e8a/summary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Khaz.Finley@clev.frb.org" TargetMode="External"/><Relationship Id="rId2" Type="http://schemas.openxmlformats.org/officeDocument/2006/relationships/hyperlink" Target="mailto:Alexandria.Halmbacher@clev.frb.or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Elle.Benak@clev.frb.org" TargetMode="External"/><Relationship Id="rId5" Type="http://schemas.openxmlformats.org/officeDocument/2006/relationships/hyperlink" Target="mailto:Robin.Gavan@clev.frb.org" TargetMode="External"/><Relationship Id="rId4" Type="http://schemas.openxmlformats.org/officeDocument/2006/relationships/hyperlink" Target="mailto:Lakisha.Higgins@clev.frb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evelandmoneymuseum.org/School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mp"/><Relationship Id="rId3" Type="http://schemas.openxmlformats.org/officeDocument/2006/relationships/image" Target="../media/image13.tmp"/><Relationship Id="rId7" Type="http://schemas.openxmlformats.org/officeDocument/2006/relationships/image" Target="../media/image17.tm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mp"/><Relationship Id="rId5" Type="http://schemas.openxmlformats.org/officeDocument/2006/relationships/image" Target="../media/image15.tmp"/><Relationship Id="rId10" Type="http://schemas.openxmlformats.org/officeDocument/2006/relationships/image" Target="../media/image20.tmp"/><Relationship Id="rId4" Type="http://schemas.openxmlformats.org/officeDocument/2006/relationships/image" Target="../media/image14.jpg"/><Relationship Id="rId9" Type="http://schemas.openxmlformats.org/officeDocument/2006/relationships/image" Target="../media/image19.tm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hyperlink" Target="https://www.clevelandmoneymuseum.org/School/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AE42BB-19C9-F545-B337-25C2C81F6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09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5396D-A4AF-48B6-AAA7-B68D0287D087}"/>
              </a:ext>
            </a:extLst>
          </p:cNvPr>
          <p:cNvSpPr txBox="1">
            <a:spLocks/>
          </p:cNvSpPr>
          <p:nvPr/>
        </p:nvSpPr>
        <p:spPr>
          <a:xfrm>
            <a:off x="1132840" y="44640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" panose="020F0502020204030204"/>
              </a:rPr>
              <a:t>Developing an Employable You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7DC59F-9877-44AB-9510-82025ABC947D}"/>
              </a:ext>
            </a:extLst>
          </p:cNvPr>
          <p:cNvSpPr/>
          <p:nvPr/>
        </p:nvSpPr>
        <p:spPr>
          <a:xfrm>
            <a:off x="4124960" y="1443841"/>
            <a:ext cx="7924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A personal and professional development program designed to help high school students transition successfully from high school into college or a career.</a:t>
            </a:r>
          </a:p>
          <a:p>
            <a:pPr fontAlgn="base"/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Employability Skills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Pathways to College or a Career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Credit Cards and Budgets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Job Interviews, Resumes, and Cover Letters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Paychecks and Taxes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FAFSA Process</a:t>
            </a:r>
          </a:p>
        </p:txBody>
      </p:sp>
      <p:pic>
        <p:nvPicPr>
          <p:cNvPr id="6" name="Picture 5" descr="Company name&#10;&#10;Description automatically generated with medium confidence">
            <a:extLst>
              <a:ext uri="{FF2B5EF4-FFF2-40B4-BE49-F238E27FC236}">
                <a16:creationId xmlns:a16="http://schemas.microsoft.com/office/drawing/2014/main" id="{83E18D63-A807-4309-9B5B-D90B438FA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40" y="1502728"/>
            <a:ext cx="3525520" cy="3525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42932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5396D-A4AF-48B6-AAA7-B68D0287D087}"/>
              </a:ext>
            </a:extLst>
          </p:cNvPr>
          <p:cNvSpPr txBox="1">
            <a:spLocks/>
          </p:cNvSpPr>
          <p:nvPr/>
        </p:nvSpPr>
        <p:spPr>
          <a:xfrm>
            <a:off x="990600" y="4768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" panose="020F0502020204030204"/>
              </a:rPr>
              <a:t>Developing an Employable You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7DC59F-9877-44AB-9510-82025ABC947D}"/>
              </a:ext>
            </a:extLst>
          </p:cNvPr>
          <p:cNvSpPr/>
          <p:nvPr/>
        </p:nvSpPr>
        <p:spPr>
          <a:xfrm>
            <a:off x="304800" y="1443841"/>
            <a:ext cx="117449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Participating Ohio residents have the opportunity to earn credit towards the Ohio Means Jobs Readiness Seal. </a:t>
            </a:r>
          </a:p>
          <a:p>
            <a:pPr fontAlgn="base"/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  <a:p>
            <a:pPr fontAlgn="base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November 2021-April 2022. Meets twice a month from 3-4pm virtually. </a:t>
            </a:r>
          </a:p>
          <a:p>
            <a:pPr fontAlgn="base"/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  <a:p>
            <a:pPr fontAlgn="base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Application deadline is 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October 14</a:t>
            </a:r>
            <a:r>
              <a:rPr lang="en-US" sz="2800" b="1" baseline="30000" dirty="0">
                <a:solidFill>
                  <a:schemeClr val="tx2">
                    <a:lumMod val="50000"/>
                  </a:schemeClr>
                </a:solidFill>
              </a:rPr>
              <a:t>th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fontAlgn="base"/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  <a:p>
            <a:pPr fontAlgn="base"/>
            <a:r>
              <a:rPr lang="en-US" sz="2800" dirty="0">
                <a:hlinkClick r:id="rId2"/>
              </a:rPr>
              <a:t>Developing an Employable You 2021-2022 (cvent.com)</a:t>
            </a:r>
            <a:endParaRPr lang="en-US" sz="2800" dirty="0"/>
          </a:p>
          <a:p>
            <a:pPr fontAlgn="base"/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  <a:p>
            <a:pPr fontAlgn="base"/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Picture 7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9890049A-E710-424E-84EC-1962FBE7C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669057" y="3786928"/>
            <a:ext cx="3383000" cy="2537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23630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5396D-A4AF-48B6-AAA7-B68D0287D087}"/>
              </a:ext>
            </a:extLst>
          </p:cNvPr>
          <p:cNvSpPr txBox="1">
            <a:spLocks/>
          </p:cNvSpPr>
          <p:nvPr/>
        </p:nvSpPr>
        <p:spPr>
          <a:xfrm>
            <a:off x="990600" y="40576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" panose="020F0502020204030204"/>
              </a:rPr>
              <a:t>You Make IT Better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7DC59F-9877-44AB-9510-82025ABC947D}"/>
              </a:ext>
            </a:extLst>
          </p:cNvPr>
          <p:cNvSpPr/>
          <p:nvPr/>
        </p:nvSpPr>
        <p:spPr>
          <a:xfrm>
            <a:off x="4124960" y="1443841"/>
            <a:ext cx="8178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Invites high school students to explore careers in information technology and STEM through hands-on skill building activities and job-shadowing experiences with employees in STEM professions at the Cleveland Fed. </a:t>
            </a:r>
          </a:p>
          <a:p>
            <a:pPr fontAlgn="base"/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  <a:p>
            <a:pPr fontAlgn="base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11 sessions that run October 2021 –April 2022</a:t>
            </a:r>
          </a:p>
          <a:p>
            <a:pPr fontAlgn="base"/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  <a:p>
            <a:pPr fontAlgn="base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Job shadowing experiences will be coordinated separately throughout the duration of the program.</a:t>
            </a:r>
          </a:p>
          <a:p>
            <a:pPr fontAlgn="base"/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0C20B83-4A7F-4631-8381-C303CDBAC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76" y="1443841"/>
            <a:ext cx="3640604" cy="3640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37920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5396D-A4AF-48B6-AAA7-B68D0287D087}"/>
              </a:ext>
            </a:extLst>
          </p:cNvPr>
          <p:cNvSpPr txBox="1">
            <a:spLocks/>
          </p:cNvSpPr>
          <p:nvPr/>
        </p:nvSpPr>
        <p:spPr>
          <a:xfrm>
            <a:off x="990600" y="4667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" panose="020F0502020204030204"/>
              </a:rPr>
              <a:t>You Make IT Better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7DC59F-9877-44AB-9510-82025ABC947D}"/>
              </a:ext>
            </a:extLst>
          </p:cNvPr>
          <p:cNvSpPr/>
          <p:nvPr/>
        </p:nvSpPr>
        <p:spPr>
          <a:xfrm>
            <a:off x="447040" y="1548448"/>
            <a:ext cx="117449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Each session includes: 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A STEM mentor’s career journey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An interactive hands-on virtual activity (guided by STEM professionals)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Live Q&amp;A session with mentor</a:t>
            </a:r>
          </a:p>
          <a:p>
            <a:pPr fontAlgn="base"/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  <a:p>
            <a:pPr fontAlgn="base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Application deadline is 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October 19</a:t>
            </a:r>
            <a:r>
              <a:rPr lang="en-US" sz="2800" b="1" baseline="30000" dirty="0">
                <a:solidFill>
                  <a:schemeClr val="tx2">
                    <a:lumMod val="50000"/>
                  </a:schemeClr>
                </a:solidFill>
              </a:rPr>
              <a:t>th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fontAlgn="base"/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  <a:p>
            <a:pPr fontAlgn="base"/>
            <a:r>
              <a:rPr lang="en-US" sz="2800" dirty="0">
                <a:hlinkClick r:id="rId2"/>
              </a:rPr>
              <a:t>You Make I.T. Better 2021/2022 (cvent.com)</a:t>
            </a:r>
            <a:endParaRPr lang="en-US" sz="2800" dirty="0"/>
          </a:p>
          <a:p>
            <a:pPr fontAlgn="base"/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  <a:p>
            <a:pPr fontAlgn="base"/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Picture 4" descr="A group of people wearing matching t-shirts&#10;&#10;Description automatically generated with medium confidence">
            <a:extLst>
              <a:ext uri="{FF2B5EF4-FFF2-40B4-BE49-F238E27FC236}">
                <a16:creationId xmlns:a16="http://schemas.microsoft.com/office/drawing/2014/main" id="{24D2DBFB-CBEB-4D28-9D05-8A4BC7639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199" y="3657600"/>
            <a:ext cx="4748645" cy="2834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40499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5396D-A4AF-48B6-AAA7-B68D0287D087}"/>
              </a:ext>
            </a:extLst>
          </p:cNvPr>
          <p:cNvSpPr txBox="1">
            <a:spLocks/>
          </p:cNvSpPr>
          <p:nvPr/>
        </p:nvSpPr>
        <p:spPr>
          <a:xfrm>
            <a:off x="193040" y="492373"/>
            <a:ext cx="1199896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" panose="020F0502020204030204"/>
              </a:rPr>
              <a:t>What’s Next? Exploring Alternative Career Options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7DC59F-9877-44AB-9510-82025ABC947D}"/>
              </a:ext>
            </a:extLst>
          </p:cNvPr>
          <p:cNvSpPr/>
          <p:nvPr/>
        </p:nvSpPr>
        <p:spPr>
          <a:xfrm>
            <a:off x="4130042" y="1533535"/>
            <a:ext cx="81788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Invites high school students to learn about the Cleveland Fed’s operational functions (Cash, Real Estate Services Group, and Law Enforcement Unit) through mentorship and job shadowing opportunities with Bank employees. </a:t>
            </a:r>
          </a:p>
          <a:p>
            <a:pPr fontAlgn="base"/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  <a:p>
            <a:pPr fontAlgn="base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 sessions that run October 2021 –April 2022</a:t>
            </a:r>
          </a:p>
          <a:p>
            <a:pPr fontAlgn="base"/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  <a:p>
            <a:pPr fontAlgn="base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Job shadowing experiences will be coordinated separately throughout the duration of the program.</a:t>
            </a:r>
          </a:p>
          <a:p>
            <a:pPr fontAlgn="base"/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EC055FCB-680B-4CA8-BB1F-265096BDE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" y="1706176"/>
            <a:ext cx="3779520" cy="3779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74080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5396D-A4AF-48B6-AAA7-B68D0287D087}"/>
              </a:ext>
            </a:extLst>
          </p:cNvPr>
          <p:cNvSpPr txBox="1">
            <a:spLocks/>
          </p:cNvSpPr>
          <p:nvPr/>
        </p:nvSpPr>
        <p:spPr>
          <a:xfrm>
            <a:off x="162560" y="529927"/>
            <a:ext cx="1202944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" panose="020F0502020204030204"/>
              </a:rPr>
              <a:t>What’s Next? Exploring Alternative Career Options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7DC59F-9877-44AB-9510-82025ABC947D}"/>
              </a:ext>
            </a:extLst>
          </p:cNvPr>
          <p:cNvSpPr/>
          <p:nvPr/>
        </p:nvSpPr>
        <p:spPr>
          <a:xfrm>
            <a:off x="447040" y="1546562"/>
            <a:ext cx="117449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Each session includes: 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A mentor’s career journey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An interactive hands-on virtual activity (focused on career building skills)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Live Q&amp;A session with mentor</a:t>
            </a:r>
          </a:p>
          <a:p>
            <a:pPr fontAlgn="base"/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  <a:p>
            <a:pPr fontAlgn="base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Application deadline is 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October 15</a:t>
            </a:r>
            <a:r>
              <a:rPr lang="en-US" sz="2800" b="1" baseline="30000" dirty="0">
                <a:solidFill>
                  <a:schemeClr val="tx2">
                    <a:lumMod val="50000"/>
                  </a:schemeClr>
                </a:solidFill>
              </a:rPr>
              <a:t>th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fontAlgn="base"/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  <a:p>
            <a:pPr fontAlgn="base"/>
            <a:r>
              <a:rPr lang="en-US" sz="2800" dirty="0">
                <a:hlinkClick r:id="rId2"/>
              </a:rPr>
              <a:t>What's Next: Exploring Alternative Options 2021-2022 (cvent.com)</a:t>
            </a:r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  <a:p>
            <a:pPr fontAlgn="base"/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646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5396D-A4AF-48B6-AAA7-B68D0287D087}"/>
              </a:ext>
            </a:extLst>
          </p:cNvPr>
          <p:cNvSpPr txBox="1">
            <a:spLocks/>
          </p:cNvSpPr>
          <p:nvPr/>
        </p:nvSpPr>
        <p:spPr>
          <a:xfrm>
            <a:off x="990600" y="38061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" panose="020F0502020204030204"/>
              </a:rPr>
              <a:t>Fed Futures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7DC59F-9877-44AB-9510-82025ABC947D}"/>
              </a:ext>
            </a:extLst>
          </p:cNvPr>
          <p:cNvSpPr/>
          <p:nvPr/>
        </p:nvSpPr>
        <p:spPr>
          <a:xfrm>
            <a:off x="4231642" y="1659285"/>
            <a:ext cx="8178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A professional program geared towards high school students aimed at developing their interest in the economics and finance industries. Throughout the program students attend hands-on training sessions that cover a variety of career readiness and personal finance topics. Additionally, they are provided opportunities for job shadowing experiences and paid internships.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2B3DD8-9C0E-4260-AB8D-B6E0A5CAA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596" y="1659285"/>
            <a:ext cx="3779848" cy="3322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94090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5396D-A4AF-48B6-AAA7-B68D0287D087}"/>
              </a:ext>
            </a:extLst>
          </p:cNvPr>
          <p:cNvSpPr txBox="1">
            <a:spLocks/>
          </p:cNvSpPr>
          <p:nvPr/>
        </p:nvSpPr>
        <p:spPr>
          <a:xfrm>
            <a:off x="990600" y="50078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" panose="020F0502020204030204"/>
              </a:rPr>
              <a:t>Economic Scholars Program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7DC59F-9877-44AB-9510-82025ABC947D}"/>
              </a:ext>
            </a:extLst>
          </p:cNvPr>
          <p:cNvSpPr/>
          <p:nvPr/>
        </p:nvSpPr>
        <p:spPr>
          <a:xfrm>
            <a:off x="4312922" y="1569889"/>
            <a:ext cx="770635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A free economic research conference that invites student scholars and faculty to come together and share undergraduate student-initiated or student coauthored works, cultivate imaginative research, gain valuable experience presenting at a professional conference, learn about internship and employment opportunities with the Federal Reserve and network with peers.</a:t>
            </a:r>
          </a:p>
          <a:p>
            <a:pPr fontAlgn="base"/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  <a:p>
            <a:pPr fontAlgn="base"/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59064F9C-D7AE-4F11-8142-31B37726A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1548448"/>
            <a:ext cx="3550920" cy="3550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2323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5396D-A4AF-48B6-AAA7-B68D0287D087}"/>
              </a:ext>
            </a:extLst>
          </p:cNvPr>
          <p:cNvSpPr txBox="1">
            <a:spLocks/>
          </p:cNvSpPr>
          <p:nvPr/>
        </p:nvSpPr>
        <p:spPr>
          <a:xfrm>
            <a:off x="990600" y="48704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" panose="020F0502020204030204"/>
              </a:rPr>
              <a:t>Economic Scholars Program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7DC59F-9877-44AB-9510-82025ABC947D}"/>
              </a:ext>
            </a:extLst>
          </p:cNvPr>
          <p:cNvSpPr/>
          <p:nvPr/>
        </p:nvSpPr>
        <p:spPr>
          <a:xfrm>
            <a:off x="447040" y="1528525"/>
            <a:ext cx="117449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To learn more about attend an info session: 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October 12, 4-4:30pm </a:t>
            </a:r>
          </a:p>
          <a:p>
            <a:pPr fontAlgn="base"/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  <a:p>
            <a:pPr fontAlgn="base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The hybrid ESP conference will be help 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April 2022 </a:t>
            </a:r>
          </a:p>
          <a:p>
            <a:pPr fontAlgn="base"/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  <a:p>
            <a:pPr fontAlgn="base"/>
            <a:r>
              <a:rPr lang="en-US" sz="2800" dirty="0">
                <a:hlinkClick r:id="rId2"/>
              </a:rPr>
              <a:t>Economics Scholars Program Session 3 (cvent.com)</a:t>
            </a:r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Picture 4" descr="A group of people holding a framed picture&#10;&#10;Description automatically generated with low confidence">
            <a:extLst>
              <a:ext uri="{FF2B5EF4-FFF2-40B4-BE49-F238E27FC236}">
                <a16:creationId xmlns:a16="http://schemas.microsoft.com/office/drawing/2014/main" id="{97BEC629-A4B8-439D-A5B0-241C5FD9B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140" y="1812608"/>
            <a:ext cx="3512820" cy="4683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66448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5396D-A4AF-48B6-AAA7-B68D0287D087}"/>
              </a:ext>
            </a:extLst>
          </p:cNvPr>
          <p:cNvSpPr txBox="1">
            <a:spLocks/>
          </p:cNvSpPr>
          <p:nvPr/>
        </p:nvSpPr>
        <p:spPr>
          <a:xfrm>
            <a:off x="756920" y="24364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" panose="020F0502020204030204"/>
              </a:rPr>
              <a:t>Q &amp; A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7DC59F-9877-44AB-9510-82025ABC947D}"/>
              </a:ext>
            </a:extLst>
          </p:cNvPr>
          <p:cNvSpPr/>
          <p:nvPr/>
        </p:nvSpPr>
        <p:spPr>
          <a:xfrm>
            <a:off x="2479041" y="1213901"/>
            <a:ext cx="493776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Alexandria Halmbacher</a:t>
            </a:r>
          </a:p>
          <a:p>
            <a:pPr fontAlgn="base"/>
            <a:r>
              <a:rPr lang="en-US" sz="2000" dirty="0">
                <a:solidFill>
                  <a:schemeClr val="tx2">
                    <a:lumMod val="50000"/>
                  </a:schemeClr>
                </a:solidFill>
                <a:hlinkClick r:id="rId2"/>
              </a:rPr>
              <a:t>Alexandria.Halmbacher@clev.frb.org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fontAlgn="base"/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Central Ohio and Western PA</a:t>
            </a:r>
          </a:p>
          <a:p>
            <a:pPr fontAlgn="base"/>
            <a:r>
              <a:rPr lang="en-US" sz="2000" i="1" dirty="0">
                <a:solidFill>
                  <a:schemeClr val="tx2">
                    <a:lumMod val="50000"/>
                  </a:schemeClr>
                </a:solidFill>
              </a:rPr>
              <a:t>Danny Dollar Academy</a:t>
            </a:r>
          </a:p>
          <a:p>
            <a:pPr fontAlgn="base"/>
            <a:r>
              <a:rPr lang="en-US" sz="2000" i="1" dirty="0">
                <a:solidFill>
                  <a:schemeClr val="tx2">
                    <a:lumMod val="50000"/>
                  </a:schemeClr>
                </a:solidFill>
              </a:rPr>
              <a:t>Economic Scholars Program</a:t>
            </a:r>
          </a:p>
          <a:p>
            <a:pPr fontAlgn="base"/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  <a:p>
            <a:pPr fontAlgn="base"/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Khaz Finley</a:t>
            </a:r>
          </a:p>
          <a:p>
            <a:pPr fontAlgn="base"/>
            <a:r>
              <a:rPr lang="en-US" sz="2000" dirty="0">
                <a:solidFill>
                  <a:schemeClr val="tx2">
                    <a:lumMod val="50000"/>
                  </a:schemeClr>
                </a:solidFill>
                <a:hlinkClick r:id="rId3"/>
              </a:rPr>
              <a:t>Khaz.Finley@clev.frb.org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fontAlgn="base"/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Central Ohio and Cleveland</a:t>
            </a:r>
          </a:p>
          <a:p>
            <a:pPr fontAlgn="base"/>
            <a:r>
              <a:rPr lang="en-US" sz="2000" i="1" dirty="0">
                <a:solidFill>
                  <a:schemeClr val="tx2">
                    <a:lumMod val="50000"/>
                  </a:schemeClr>
                </a:solidFill>
              </a:rPr>
              <a:t>What’s Next? Exploring Alternative Career Options</a:t>
            </a:r>
          </a:p>
          <a:p>
            <a:pPr fontAlgn="base"/>
            <a:r>
              <a:rPr lang="en-US" sz="2000" i="1" dirty="0">
                <a:solidFill>
                  <a:schemeClr val="tx2">
                    <a:lumMod val="50000"/>
                  </a:schemeClr>
                </a:solidFill>
              </a:rPr>
              <a:t>Fed Futures</a:t>
            </a:r>
          </a:p>
          <a:p>
            <a:pPr fontAlgn="base"/>
            <a:endParaRPr lang="en-US" sz="20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C5CB43-2066-48D5-9C8E-BCFF00B121DC}"/>
              </a:ext>
            </a:extLst>
          </p:cNvPr>
          <p:cNvSpPr/>
          <p:nvPr/>
        </p:nvSpPr>
        <p:spPr>
          <a:xfrm>
            <a:off x="7244080" y="1213901"/>
            <a:ext cx="493776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Lakisha Higgins</a:t>
            </a:r>
          </a:p>
          <a:p>
            <a:pPr fontAlgn="base"/>
            <a:r>
              <a:rPr lang="en-US" sz="2000" dirty="0">
                <a:solidFill>
                  <a:schemeClr val="tx2">
                    <a:lumMod val="50000"/>
                  </a:schemeClr>
                </a:solidFill>
                <a:hlinkClick r:id="rId4"/>
              </a:rPr>
              <a:t>Lakisha.Higgins@clev.frb.org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fontAlgn="base"/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Southern Ohio and Eastern KY</a:t>
            </a:r>
          </a:p>
          <a:p>
            <a:pPr fontAlgn="base"/>
            <a:r>
              <a:rPr lang="en-US" sz="2000" i="1" dirty="0">
                <a:solidFill>
                  <a:schemeClr val="tx2">
                    <a:lumMod val="50000"/>
                  </a:schemeClr>
                </a:solidFill>
              </a:rPr>
              <a:t>Developing an Employable You</a:t>
            </a:r>
          </a:p>
          <a:p>
            <a:pPr fontAlgn="base"/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  <a:p>
            <a:pPr fontAlgn="base"/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Robin Gavan</a:t>
            </a:r>
          </a:p>
          <a:p>
            <a:pPr fontAlgn="base"/>
            <a:r>
              <a:rPr lang="en-US" sz="2000" dirty="0">
                <a:solidFill>
                  <a:schemeClr val="tx2">
                    <a:lumMod val="50000"/>
                  </a:schemeClr>
                </a:solidFill>
                <a:hlinkClick r:id="rId5"/>
              </a:rPr>
              <a:t>Robin.Gavan@clev.frb.org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fontAlgn="base"/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Northwest Ohio</a:t>
            </a:r>
          </a:p>
          <a:p>
            <a:pPr fontAlgn="base"/>
            <a:r>
              <a:rPr lang="en-US" sz="2000" i="1" dirty="0">
                <a:solidFill>
                  <a:schemeClr val="tx2">
                    <a:lumMod val="50000"/>
                  </a:schemeClr>
                </a:solidFill>
              </a:rPr>
              <a:t>Career Exploration Series</a:t>
            </a:r>
          </a:p>
          <a:p>
            <a:pPr fontAlgn="base"/>
            <a:endParaRPr lang="en-US" sz="2000" i="1" dirty="0">
              <a:solidFill>
                <a:schemeClr val="tx2">
                  <a:lumMod val="50000"/>
                </a:schemeClr>
              </a:solidFill>
            </a:endParaRPr>
          </a:p>
          <a:p>
            <a:pPr fontAlgn="base"/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Elle Benak </a:t>
            </a:r>
          </a:p>
          <a:p>
            <a:pPr fontAlgn="base"/>
            <a:r>
              <a:rPr lang="en-US" sz="2000" dirty="0">
                <a:solidFill>
                  <a:schemeClr val="tx2">
                    <a:lumMod val="50000"/>
                  </a:schemeClr>
                </a:solidFill>
                <a:hlinkClick r:id="rId6"/>
              </a:rPr>
              <a:t>Elle.Benak@clev.frb.org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fontAlgn="base"/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Northeast Ohio</a:t>
            </a:r>
          </a:p>
          <a:p>
            <a:pPr fontAlgn="base"/>
            <a:r>
              <a:rPr lang="en-US" sz="2000" i="1" dirty="0">
                <a:solidFill>
                  <a:schemeClr val="tx2">
                    <a:lumMod val="50000"/>
                  </a:schemeClr>
                </a:solidFill>
              </a:rPr>
              <a:t>You Make IT Better</a:t>
            </a:r>
          </a:p>
          <a:p>
            <a:pPr fontAlgn="base"/>
            <a:endParaRPr lang="en-US" sz="2000" i="1" dirty="0">
              <a:solidFill>
                <a:schemeClr val="tx2">
                  <a:lumMod val="50000"/>
                </a:schemeClr>
              </a:solidFill>
            </a:endParaRPr>
          </a:p>
          <a:p>
            <a:pPr fontAlgn="base"/>
            <a:endParaRPr lang="en-US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972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2878E-019D-44AC-9AEB-824BE44E3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latin typeface="Calibri" panose="020F0502020204030204"/>
                <a:ea typeface="+mn-ea"/>
                <a:cs typeface="+mn-cs"/>
              </a:rPr>
              <a:t>The Federal Reserve System</a:t>
            </a:r>
            <a:br>
              <a:rPr lang="en-US" b="1" dirty="0">
                <a:latin typeface="Calibri" panose="020F0502020204030204"/>
                <a:ea typeface="+mn-ea"/>
                <a:cs typeface="+mn-cs"/>
              </a:rPr>
            </a:br>
            <a:endParaRPr lang="en-US" b="1" dirty="0">
              <a:cs typeface="Calibri Ligh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A3C498-A769-4385-8200-08DD6BE758EB}"/>
              </a:ext>
            </a:extLst>
          </p:cNvPr>
          <p:cNvSpPr/>
          <p:nvPr/>
        </p:nvSpPr>
        <p:spPr>
          <a:xfrm>
            <a:off x="7474687" y="1690688"/>
            <a:ext cx="4391247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US" sz="2400" b="1">
              <a:cs typeface="Calibri"/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7B102050-0B08-4223-88FE-BB250C667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" y="1501411"/>
            <a:ext cx="5606890" cy="38551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E1509ABE-ADA8-43C4-B9DB-950330EDE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687" y="1501411"/>
            <a:ext cx="3770123" cy="3770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04203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2878E-019D-44AC-9AEB-824BE44E3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818" y="339843"/>
            <a:ext cx="11392618" cy="698203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br>
              <a:rPr lang="en-US" b="1" dirty="0">
                <a:latin typeface="Calibri" panose="020F0502020204030204"/>
                <a:ea typeface="+mn-ea"/>
                <a:cs typeface="+mn-cs"/>
              </a:rPr>
            </a:br>
            <a:r>
              <a:rPr lang="en-US" b="1" dirty="0">
                <a:latin typeface="Calibri" panose="020F0502020204030204"/>
                <a:ea typeface="+mn-ea"/>
                <a:cs typeface="+mn-cs"/>
              </a:rPr>
              <a:t>Meet the Team!</a:t>
            </a:r>
            <a:br>
              <a:rPr lang="en-US" b="1" dirty="0">
                <a:latin typeface="Calibri" panose="020F0502020204030204"/>
                <a:ea typeface="+mn-ea"/>
                <a:cs typeface="+mn-cs"/>
              </a:rPr>
            </a:br>
            <a:endParaRPr lang="en-US" b="1" dirty="0">
              <a:cs typeface="Calibri Ligh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A3C498-A769-4385-8200-08DD6BE758EB}"/>
              </a:ext>
            </a:extLst>
          </p:cNvPr>
          <p:cNvSpPr/>
          <p:nvPr/>
        </p:nvSpPr>
        <p:spPr>
          <a:xfrm>
            <a:off x="7474687" y="1690688"/>
            <a:ext cx="4391247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US" sz="2400" b="1"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F2BCBA-A44C-4CB0-9B0B-83DE390995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30178" y="246170"/>
            <a:ext cx="1841421" cy="27468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B4890A-3031-4DC0-92AA-A0232E722A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14258" y="1553270"/>
            <a:ext cx="2044626" cy="20446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3E5A90-B686-4FCE-A462-624C550E2E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403630" y="1633804"/>
            <a:ext cx="2025456" cy="20220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C7BC7B-A1CF-430C-8A0E-62B01563FB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58960" y="3917061"/>
            <a:ext cx="1894840" cy="28194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4D4BE3-43E3-4BEF-9F59-9AAD75BCA98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574947" y="414842"/>
            <a:ext cx="1854448" cy="21346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0C9E78-65BA-4180-8062-98CBD03C0923}"/>
              </a:ext>
            </a:extLst>
          </p:cNvPr>
          <p:cNvSpPr txBox="1"/>
          <p:nvPr/>
        </p:nvSpPr>
        <p:spPr>
          <a:xfrm>
            <a:off x="9011920" y="2710748"/>
            <a:ext cx="318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Lakisha Higgins</a:t>
            </a:r>
          </a:p>
          <a:p>
            <a:pPr algn="ctr"/>
            <a:r>
              <a:rPr lang="en-US" dirty="0"/>
              <a:t>Eastern KY and Southern Ohio</a:t>
            </a:r>
          </a:p>
          <a:p>
            <a:pPr algn="ctr"/>
            <a:r>
              <a:rPr lang="en-US" i="1" dirty="0"/>
              <a:t>Developing an Employable You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1F39FB-6E4A-4B41-AFF2-89C62B8CE2BD}"/>
              </a:ext>
            </a:extLst>
          </p:cNvPr>
          <p:cNvSpPr txBox="1"/>
          <p:nvPr/>
        </p:nvSpPr>
        <p:spPr>
          <a:xfrm>
            <a:off x="5798287" y="3717679"/>
            <a:ext cx="3180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Khaz Finley</a:t>
            </a:r>
          </a:p>
          <a:p>
            <a:pPr algn="ctr"/>
            <a:r>
              <a:rPr lang="en-US" dirty="0"/>
              <a:t>Cleveland and Central Ohio</a:t>
            </a:r>
          </a:p>
          <a:p>
            <a:pPr algn="ctr"/>
            <a:r>
              <a:rPr lang="en-US" i="1" dirty="0"/>
              <a:t>What’s Next?</a:t>
            </a:r>
          </a:p>
          <a:p>
            <a:pPr algn="ctr"/>
            <a:r>
              <a:rPr lang="en-US" i="1" dirty="0"/>
              <a:t>Fed Futures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DE3BAF-15EF-444B-AEFC-3527B6CE2041}"/>
              </a:ext>
            </a:extLst>
          </p:cNvPr>
          <p:cNvSpPr txBox="1"/>
          <p:nvPr/>
        </p:nvSpPr>
        <p:spPr>
          <a:xfrm>
            <a:off x="2733040" y="3735314"/>
            <a:ext cx="3273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Alexandria Halmbacher</a:t>
            </a:r>
          </a:p>
          <a:p>
            <a:pPr algn="ctr"/>
            <a:r>
              <a:rPr lang="en-US" dirty="0"/>
              <a:t>Central Ohio and Western PA</a:t>
            </a:r>
          </a:p>
          <a:p>
            <a:pPr algn="ctr"/>
            <a:r>
              <a:rPr lang="en-US" i="1" dirty="0"/>
              <a:t>Danny Dollar Academy</a:t>
            </a:r>
          </a:p>
          <a:p>
            <a:pPr algn="ctr"/>
            <a:r>
              <a:rPr lang="en-US" i="1" dirty="0"/>
              <a:t>Economic Scholars Program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0920EE-7F2F-4F5A-BFFC-81557A2EFB1A}"/>
              </a:ext>
            </a:extLst>
          </p:cNvPr>
          <p:cNvSpPr txBox="1"/>
          <p:nvPr/>
        </p:nvSpPr>
        <p:spPr>
          <a:xfrm>
            <a:off x="0" y="3147521"/>
            <a:ext cx="318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Elle Benak</a:t>
            </a:r>
          </a:p>
          <a:p>
            <a:pPr algn="ctr"/>
            <a:r>
              <a:rPr lang="en-US" dirty="0"/>
              <a:t>Northeast Ohio</a:t>
            </a:r>
          </a:p>
          <a:p>
            <a:pPr algn="ctr"/>
            <a:r>
              <a:rPr lang="en-US" i="1" dirty="0"/>
              <a:t>You Make IT Better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B3D363-F8F6-4752-A664-82FD622C12AF}"/>
              </a:ext>
            </a:extLst>
          </p:cNvPr>
          <p:cNvSpPr txBox="1"/>
          <p:nvPr/>
        </p:nvSpPr>
        <p:spPr>
          <a:xfrm>
            <a:off x="6460662" y="5163222"/>
            <a:ext cx="318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Robin Gavan</a:t>
            </a:r>
          </a:p>
          <a:p>
            <a:pPr algn="ctr"/>
            <a:r>
              <a:rPr lang="en-US" dirty="0"/>
              <a:t>Northwest Ohio</a:t>
            </a:r>
          </a:p>
          <a:p>
            <a:pPr algn="ctr"/>
            <a:r>
              <a:rPr lang="en-US" i="1" dirty="0"/>
              <a:t>Career Exploration Series</a:t>
            </a:r>
          </a:p>
        </p:txBody>
      </p:sp>
    </p:spTree>
    <p:extLst>
      <p:ext uri="{BB962C8B-B14F-4D97-AF65-F5344CB8AC3E}">
        <p14:creationId xmlns:p14="http://schemas.microsoft.com/office/powerpoint/2010/main" val="160327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643AEE4-3896-450C-BD34-10DDCD3FEA90}"/>
              </a:ext>
            </a:extLst>
          </p:cNvPr>
          <p:cNvSpPr txBox="1"/>
          <p:nvPr/>
        </p:nvSpPr>
        <p:spPr>
          <a:xfrm>
            <a:off x="261258" y="147367"/>
            <a:ext cx="11930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Resources</a:t>
            </a:r>
          </a:p>
        </p:txBody>
      </p:sp>
      <p:pic>
        <p:nvPicPr>
          <p:cNvPr id="4" name="Picture 3" descr="A room with tables and chairs&#10;&#10;Description automatically generated with low confidence">
            <a:extLst>
              <a:ext uri="{FF2B5EF4-FFF2-40B4-BE49-F238E27FC236}">
                <a16:creationId xmlns:a16="http://schemas.microsoft.com/office/drawing/2014/main" id="{012D9EC8-8EA2-4746-B69E-D3AFE4AF0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779" y="1054940"/>
            <a:ext cx="4345949" cy="28972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F0F6C5-F614-4C03-BCCE-463AFF835C79}"/>
              </a:ext>
            </a:extLst>
          </p:cNvPr>
          <p:cNvSpPr txBox="1"/>
          <p:nvPr/>
        </p:nvSpPr>
        <p:spPr>
          <a:xfrm>
            <a:off x="272144" y="882221"/>
            <a:ext cx="7343499" cy="454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/>
              <a:t>Cleveland Money Museum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Virtual Tours: School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hlinkClick r:id="rId3"/>
              </a:rPr>
              <a:t>Schedule</a:t>
            </a:r>
            <a:endParaRPr lang="en-US" sz="28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/>
              <a:t>Cincinnati Learning Center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Virtual Tours: School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Schedule 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" name="Picture 14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712BC97F-7621-407A-B932-A716C75A3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5569" y="3429000"/>
            <a:ext cx="4204062" cy="31530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797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579B-8DE6-B249-8108-55DF4CE0D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8269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Cleveland Fed Resources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A7C1D6-D686-420D-97E6-F26C8675F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1212" y="1158944"/>
            <a:ext cx="2617300" cy="33338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16ADAEB2-C8D2-4F3B-BBDF-1E0DAC76D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47" y="1158944"/>
            <a:ext cx="3057533" cy="20339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A220A0-8AE3-4D74-AB58-CB0D7E2D3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48" y="3453284"/>
            <a:ext cx="3057533" cy="20557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8523043-B26A-4A78-B744-6DB3494BBA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884" t="13311" r="15509" b="12227"/>
          <a:stretch/>
        </p:blipFill>
        <p:spPr>
          <a:xfrm>
            <a:off x="6331569" y="4589806"/>
            <a:ext cx="3296971" cy="15924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CD2E21B-2286-4A6E-A54E-6030A6A9CB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1569" y="1240959"/>
            <a:ext cx="2631117" cy="32379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438B5CFA-E54B-4AEF-B70E-61DAA7D9B3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6386" y="1798577"/>
            <a:ext cx="1714451" cy="24638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6EB04583-A7E9-4053-98A9-CFAD6C1C78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3335" y="253072"/>
            <a:ext cx="1820306" cy="26137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CBE2576-2EBD-40AB-A733-BB06DFF859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7785" y="4460469"/>
            <a:ext cx="2137582" cy="22101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A group of childr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D1FD5BEA-E759-4EB9-B34E-E55A9555F0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71755" y="4671157"/>
            <a:ext cx="2656213" cy="20557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847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2878E-019D-44AC-9AEB-824BE44E3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/>
              <a:t>Resources from the Federal Reserve System​</a:t>
            </a:r>
            <a:endParaRPr lang="en-US" b="1" dirty="0">
              <a:cs typeface="Calibri Ligh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A3C498-A769-4385-8200-08DD6BE758EB}"/>
              </a:ext>
            </a:extLst>
          </p:cNvPr>
          <p:cNvSpPr/>
          <p:nvPr/>
        </p:nvSpPr>
        <p:spPr>
          <a:xfrm>
            <a:off x="7474687" y="1690688"/>
            <a:ext cx="4391247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US" sz="2400" b="1"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7EE3B2-36BD-43A6-AA94-C50BB8B43374}"/>
              </a:ext>
            </a:extLst>
          </p:cNvPr>
          <p:cNvSpPr/>
          <p:nvPr/>
        </p:nvSpPr>
        <p:spPr>
          <a:xfrm>
            <a:off x="6938943" y="1490404"/>
            <a:ext cx="6043916" cy="440120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Access 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FREE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 Resources from: ​</a:t>
            </a:r>
            <a:endParaRPr lang="en-US" sz="2800" dirty="0">
              <a:solidFill>
                <a:schemeClr val="tx2">
                  <a:lumMod val="50000"/>
                </a:schemeClr>
              </a:solidFill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12 Federal Reserve Banks​</a:t>
            </a:r>
            <a:endParaRPr lang="en-US" sz="2800" dirty="0">
              <a:solidFill>
                <a:schemeClr val="tx2">
                  <a:lumMod val="50000"/>
                </a:schemeClr>
              </a:solidFill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Board of Governors​</a:t>
            </a:r>
            <a:endParaRPr lang="en-US" sz="2800" dirty="0">
              <a:solidFill>
                <a:schemeClr val="tx2">
                  <a:lumMod val="50000"/>
                </a:schemeClr>
              </a:solidFill>
              <a:cs typeface="Calibri"/>
            </a:endParaRPr>
          </a:p>
          <a:p>
            <a:br>
              <a:rPr lang="en-US" sz="2800" dirty="0"/>
            </a:b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Order Classroom Resources​</a:t>
            </a:r>
            <a:endParaRPr lang="en-US" sz="2800" dirty="0">
              <a:solidFill>
                <a:schemeClr val="tx2">
                  <a:lumMod val="50000"/>
                </a:schemeClr>
              </a:solidFill>
              <a:cs typeface="Calibri"/>
            </a:endParaRPr>
          </a:p>
          <a:p>
            <a:br>
              <a:rPr lang="en-US" sz="2800" dirty="0"/>
            </a:b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Search by: ​</a:t>
            </a:r>
            <a:endParaRPr lang="en-US" sz="2800" dirty="0">
              <a:solidFill>
                <a:schemeClr val="tx2">
                  <a:lumMod val="50000"/>
                </a:schemeClr>
              </a:solidFill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Subject​</a:t>
            </a:r>
            <a:endParaRPr lang="en-US" sz="2800" dirty="0">
              <a:solidFill>
                <a:schemeClr val="tx2">
                  <a:lumMod val="50000"/>
                </a:schemeClr>
              </a:solidFill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Resource Type​</a:t>
            </a:r>
            <a:endParaRPr lang="en-US" sz="2800" dirty="0">
              <a:solidFill>
                <a:schemeClr val="tx2">
                  <a:lumMod val="50000"/>
                </a:schemeClr>
              </a:solidFill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Grade Level ​</a:t>
            </a:r>
            <a:endParaRPr lang="en-US" sz="2800" dirty="0">
              <a:solidFill>
                <a:schemeClr val="tx2">
                  <a:lumMod val="50000"/>
                </a:schemeClr>
              </a:solidFill>
              <a:cs typeface="Calibri"/>
            </a:endParaRPr>
          </a:p>
        </p:txBody>
      </p:sp>
      <p:pic>
        <p:nvPicPr>
          <p:cNvPr id="11" name="Content Placeholder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B8C63E6-CB04-42AC-90BB-9FD0B27D0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274"/>
          <a:stretch/>
        </p:blipFill>
        <p:spPr>
          <a:xfrm>
            <a:off x="488837" y="2059650"/>
            <a:ext cx="6249378" cy="2644430"/>
          </a:xfrm>
        </p:spPr>
      </p:pic>
    </p:spTree>
    <p:extLst>
      <p:ext uri="{BB962C8B-B14F-4D97-AF65-F5344CB8AC3E}">
        <p14:creationId xmlns:p14="http://schemas.microsoft.com/office/powerpoint/2010/main" val="855534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94C0B-B62A-4DF5-87A3-B899FA642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434B28A8-842B-418E-A041-19AF5ED398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2708"/>
          <a:stretch/>
        </p:blipFill>
        <p:spPr>
          <a:xfrm>
            <a:off x="2733815" y="1219697"/>
            <a:ext cx="6524236" cy="37378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0658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5396D-A4AF-48B6-AAA7-B68D0287D087}"/>
              </a:ext>
            </a:extLst>
          </p:cNvPr>
          <p:cNvSpPr txBox="1">
            <a:spLocks/>
          </p:cNvSpPr>
          <p:nvPr/>
        </p:nvSpPr>
        <p:spPr>
          <a:xfrm>
            <a:off x="1082040" y="43624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" panose="020F0502020204030204"/>
              </a:rPr>
              <a:t>Career Exploration Series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7DC59F-9877-44AB-9510-82025ABC947D}"/>
              </a:ext>
            </a:extLst>
          </p:cNvPr>
          <p:cNvSpPr/>
          <p:nvPr/>
        </p:nvSpPr>
        <p:spPr>
          <a:xfrm>
            <a:off x="4124960" y="1443841"/>
            <a:ext cx="7924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A personal finance and career exploration program for students in grades 6-8 to learn about budgeting, saving, investing and more. Students will gain awareness of career opportunities and learn how to make smart financial decisions. </a:t>
            </a:r>
          </a:p>
          <a:p>
            <a:pPr fontAlgn="base"/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6</a:t>
            </a:r>
            <a:r>
              <a:rPr lang="en-US" sz="2800" baseline="30000" dirty="0">
                <a:solidFill>
                  <a:schemeClr val="tx2">
                    <a:lumMod val="50000"/>
                  </a:schemeClr>
                </a:solidFill>
              </a:rPr>
              <a:t>th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 Grade: Financial Decision Making and Budgeting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7</a:t>
            </a:r>
            <a:r>
              <a:rPr lang="en-US" sz="2800" baseline="30000" dirty="0">
                <a:solidFill>
                  <a:schemeClr val="tx2">
                    <a:lumMod val="50000"/>
                  </a:schemeClr>
                </a:solidFill>
              </a:rPr>
              <a:t>th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 Grade: Inflation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8</a:t>
            </a:r>
            <a:r>
              <a:rPr lang="en-US" sz="2800" baseline="30000" dirty="0">
                <a:solidFill>
                  <a:schemeClr val="tx2">
                    <a:lumMod val="50000"/>
                  </a:schemeClr>
                </a:solidFill>
              </a:rPr>
              <a:t>th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 Grade: Career Exploration</a:t>
            </a:r>
          </a:p>
        </p:txBody>
      </p:sp>
      <p:pic>
        <p:nvPicPr>
          <p:cNvPr id="5" name="Picture 4" descr="Company name&#10;&#10;Description automatically generated with medium confidence">
            <a:extLst>
              <a:ext uri="{FF2B5EF4-FFF2-40B4-BE49-F238E27FC236}">
                <a16:creationId xmlns:a16="http://schemas.microsoft.com/office/drawing/2014/main" id="{686DA8EF-500E-46AF-A492-216649DBC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40" y="1443841"/>
            <a:ext cx="3632200" cy="3632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31911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5396D-A4AF-48B6-AAA7-B68D0287D087}"/>
              </a:ext>
            </a:extLst>
          </p:cNvPr>
          <p:cNvSpPr txBox="1">
            <a:spLocks/>
          </p:cNvSpPr>
          <p:nvPr/>
        </p:nvSpPr>
        <p:spPr>
          <a:xfrm>
            <a:off x="990600" y="2228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" panose="020F0502020204030204"/>
              </a:rPr>
              <a:t>Career Exploration Series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7DC59F-9877-44AB-9510-82025ABC947D}"/>
              </a:ext>
            </a:extLst>
          </p:cNvPr>
          <p:cNvSpPr/>
          <p:nvPr/>
        </p:nvSpPr>
        <p:spPr>
          <a:xfrm>
            <a:off x="1239520" y="594341"/>
            <a:ext cx="1117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  <a:p>
            <a:pPr fontAlgn="base"/>
            <a:r>
              <a:rPr lang="en-US" sz="2800" dirty="0">
                <a:hlinkClick r:id="rId2"/>
              </a:rPr>
              <a:t>Customize Your Visit to the Museum (clevelandmoneymuseum.org)</a:t>
            </a:r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E610774-E9F3-489D-AA2C-FFDC7A9BA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9440" y="1625787"/>
            <a:ext cx="6682151" cy="500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44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764</Words>
  <Application>Microsoft Office PowerPoint</Application>
  <PresentationFormat>Widescreen</PresentationFormat>
  <Paragraphs>131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The Federal Reserve System </vt:lpstr>
      <vt:lpstr> Meet the Team! </vt:lpstr>
      <vt:lpstr>PowerPoint Presentation</vt:lpstr>
      <vt:lpstr>Cleveland Fed Resources</vt:lpstr>
      <vt:lpstr>Resources from the Federal Reserve System​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Joseph Weitz</cp:lastModifiedBy>
  <cp:revision>21</cp:revision>
  <dcterms:created xsi:type="dcterms:W3CDTF">2020-09-29T13:33:40Z</dcterms:created>
  <dcterms:modified xsi:type="dcterms:W3CDTF">2021-10-22T17:57:47Z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73bbf5da-cf99-47b6-8035-6b834ab55e8b</vt:lpwstr>
  </property>
</Properties>
</file>