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2299" autoAdjust="0"/>
  </p:normalViewPr>
  <p:slideViewPr>
    <p:cSldViewPr>
      <p:cViewPr varScale="1">
        <p:scale>
          <a:sx n="60" d="100"/>
          <a:sy n="60" d="100"/>
        </p:scale>
        <p:origin x="155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3397" y="752932"/>
            <a:ext cx="11265204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E1E1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1E1E1E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E1E1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E1E1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06044" y="456776"/>
            <a:ext cx="4567999" cy="59888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3948" y="671906"/>
            <a:ext cx="11284102" cy="953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1E1E1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0700" y="2703728"/>
            <a:ext cx="11150599" cy="2490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1E1E1E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youtube.com/advancedplace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youtube.com/advancedplace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apcommunity.collegeboar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community.collegeboard.org/" TargetMode="External"/><Relationship Id="rId2" Type="http://schemas.openxmlformats.org/officeDocument/2006/relationships/hyperlink" Target="https://apcentral.collegeboard.org/ap-coordinators/exam-ordering-fees/exam-fees/federal-state-assistance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apcoronavirusupdates.collegeboard.org/educator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apstudents.collegeboard.org/coronavirus-updates#free-ap-class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central.collegeboard.org/pdf/ap-program-coronavirus-covid19-release.pdf?SFMC_cid=EM291162-&amp;rid=3652682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collegeboard.tfaforms.net/7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jDx3dGGodk" TargetMode="External"/><Relationship Id="rId2" Type="http://schemas.openxmlformats.org/officeDocument/2006/relationships/hyperlink" Target="https://youtu.be/3APN9xHmLkA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hyperlink" Target="https://www.youtube.com/playlist?list=PLoGgviqq4845jASDyk7jiVnu85xAo2_-J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youtube.com/advancedplacemen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youtube.com/advancedplacemen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2725" y="2066290"/>
            <a:ext cx="4978400" cy="18180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605"/>
              </a:spcBef>
            </a:pPr>
            <a:r>
              <a:rPr sz="4200" b="1" spc="-10" dirty="0">
                <a:latin typeface="Arial"/>
                <a:cs typeface="Arial"/>
              </a:rPr>
              <a:t>Supporting</a:t>
            </a:r>
            <a:r>
              <a:rPr sz="4200" b="1" spc="-225" dirty="0">
                <a:latin typeface="Arial"/>
                <a:cs typeface="Arial"/>
              </a:rPr>
              <a:t> </a:t>
            </a:r>
            <a:r>
              <a:rPr sz="4200" b="1" dirty="0">
                <a:latin typeface="Arial"/>
                <a:cs typeface="Arial"/>
              </a:rPr>
              <a:t>Student  </a:t>
            </a:r>
            <a:r>
              <a:rPr sz="4200" b="1" spc="10" dirty="0">
                <a:latin typeface="Arial"/>
                <a:cs typeface="Arial"/>
              </a:rPr>
              <a:t>Learning </a:t>
            </a:r>
            <a:r>
              <a:rPr sz="4200" b="1" spc="25" dirty="0">
                <a:latin typeface="Arial"/>
                <a:cs typeface="Arial"/>
              </a:rPr>
              <a:t>During  </a:t>
            </a:r>
            <a:r>
              <a:rPr sz="4200" b="1" spc="-95" dirty="0">
                <a:latin typeface="Arial"/>
                <a:cs typeface="Arial"/>
              </a:rPr>
              <a:t>School</a:t>
            </a:r>
            <a:r>
              <a:rPr sz="4200" b="1" spc="-170" dirty="0">
                <a:latin typeface="Arial"/>
                <a:cs typeface="Arial"/>
              </a:rPr>
              <a:t> </a:t>
            </a:r>
            <a:r>
              <a:rPr sz="4200" b="1" spc="-80" dirty="0">
                <a:latin typeface="Arial"/>
                <a:cs typeface="Arial"/>
              </a:rPr>
              <a:t>Closures</a:t>
            </a:r>
            <a:endParaRPr sz="4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6022" y="4446785"/>
            <a:ext cx="2256155" cy="36292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lang="en-US" sz="1600" spc="-55" dirty="0">
                <a:solidFill>
                  <a:srgbClr val="1E1E1E"/>
                </a:solidFill>
                <a:latin typeface="Lucida Sans"/>
                <a:cs typeface="Lucida Sans"/>
              </a:rPr>
              <a:t>Mark Yoho	</a:t>
            </a:r>
            <a:endParaRPr sz="1600" dirty="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0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E1E1E"/>
                </a:solidFill>
                <a:latin typeface="Calibri"/>
                <a:cs typeface="Calibri"/>
              </a:rPr>
              <a:t>11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3397" y="752932"/>
            <a:ext cx="21393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0" dirty="0"/>
              <a:t>AP</a:t>
            </a:r>
            <a:r>
              <a:rPr spc="-335" dirty="0"/>
              <a:t> </a:t>
            </a:r>
            <a:r>
              <a:rPr spc="-325" dirty="0"/>
              <a:t>Classes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3397" y="1532890"/>
            <a:ext cx="38258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9CDE"/>
                </a:solidFill>
                <a:latin typeface="Arial"/>
                <a:cs typeface="Arial"/>
                <a:hlinkClick r:id="rId2"/>
              </a:rPr>
              <a:t>www.youtube.com/advancedplacement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137" y="2480894"/>
            <a:ext cx="2178050" cy="24980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99085" marR="42545" indent="-287020">
              <a:lnSpc>
                <a:spcPct val="90100"/>
              </a:lnSpc>
              <a:spcBef>
                <a:spcPts val="285"/>
              </a:spcBef>
              <a:buClr>
                <a:srgbClr val="70C5E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35" dirty="0">
                <a:solidFill>
                  <a:srgbClr val="1E1E1E"/>
                </a:solidFill>
                <a:latin typeface="Trebuchet MS"/>
                <a:cs typeface="Trebuchet MS"/>
              </a:rPr>
              <a:t>Lessons </a:t>
            </a:r>
            <a:r>
              <a:rPr sz="1600" b="1" spc="-55" dirty="0">
                <a:solidFill>
                  <a:srgbClr val="1E1E1E"/>
                </a:solidFill>
                <a:latin typeface="Trebuchet MS"/>
                <a:cs typeface="Trebuchet MS"/>
              </a:rPr>
              <a:t>are</a:t>
            </a:r>
            <a:r>
              <a:rPr sz="1600" b="1" spc="-235" dirty="0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1E1E1E"/>
                </a:solidFill>
                <a:latin typeface="Trebuchet MS"/>
                <a:cs typeface="Trebuchet MS"/>
              </a:rPr>
              <a:t>aligned  </a:t>
            </a:r>
            <a:r>
              <a:rPr sz="1600" b="1" spc="-50" dirty="0">
                <a:solidFill>
                  <a:srgbClr val="1E1E1E"/>
                </a:solidFill>
                <a:latin typeface="Trebuchet MS"/>
                <a:cs typeface="Trebuchet MS"/>
              </a:rPr>
              <a:t>to </a:t>
            </a:r>
            <a:r>
              <a:rPr sz="1600" b="1" spc="-75" dirty="0">
                <a:solidFill>
                  <a:srgbClr val="1E1E1E"/>
                </a:solidFill>
                <a:latin typeface="Trebuchet MS"/>
                <a:cs typeface="Trebuchet MS"/>
              </a:rPr>
              <a:t>the </a:t>
            </a:r>
            <a:r>
              <a:rPr sz="1600" b="1" spc="-10" dirty="0">
                <a:solidFill>
                  <a:srgbClr val="1E1E1E"/>
                </a:solidFill>
                <a:latin typeface="Trebuchet MS"/>
                <a:cs typeface="Trebuchet MS"/>
              </a:rPr>
              <a:t>Course </a:t>
            </a:r>
            <a:r>
              <a:rPr sz="1600" b="1" spc="-35" dirty="0">
                <a:solidFill>
                  <a:srgbClr val="1E1E1E"/>
                </a:solidFill>
                <a:latin typeface="Trebuchet MS"/>
                <a:cs typeface="Trebuchet MS"/>
              </a:rPr>
              <a:t>and  </a:t>
            </a:r>
            <a:r>
              <a:rPr sz="1600" b="1" spc="-20" dirty="0">
                <a:solidFill>
                  <a:srgbClr val="1E1E1E"/>
                </a:solidFill>
                <a:latin typeface="Trebuchet MS"/>
                <a:cs typeface="Trebuchet MS"/>
              </a:rPr>
              <a:t>Exam</a:t>
            </a:r>
            <a:r>
              <a:rPr sz="1600" b="1" spc="-80" dirty="0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sz="1600" b="1" spc="-45" dirty="0">
                <a:solidFill>
                  <a:srgbClr val="1E1E1E"/>
                </a:solidFill>
                <a:latin typeface="Trebuchet MS"/>
                <a:cs typeface="Trebuchet MS"/>
              </a:rPr>
              <a:t>Description:</a:t>
            </a:r>
            <a:endParaRPr sz="1600">
              <a:latin typeface="Trebuchet MS"/>
              <a:cs typeface="Trebuchet MS"/>
            </a:endParaRPr>
          </a:p>
          <a:p>
            <a:pPr marL="299085" marR="5080" indent="-287020">
              <a:lnSpc>
                <a:spcPts val="1730"/>
              </a:lnSpc>
              <a:spcBef>
                <a:spcPts val="1019"/>
              </a:spcBef>
              <a:buClr>
                <a:srgbClr val="70C5E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35" dirty="0">
                <a:solidFill>
                  <a:srgbClr val="1E1E1E"/>
                </a:solidFill>
                <a:latin typeface="Trebuchet MS"/>
                <a:cs typeface="Trebuchet MS"/>
              </a:rPr>
              <a:t>Supplementary  </a:t>
            </a:r>
            <a:r>
              <a:rPr sz="1600" b="1" spc="25" dirty="0">
                <a:solidFill>
                  <a:srgbClr val="1E1E1E"/>
                </a:solidFill>
                <a:latin typeface="Trebuchet MS"/>
                <a:cs typeface="Trebuchet MS"/>
              </a:rPr>
              <a:t>lessons </a:t>
            </a:r>
            <a:r>
              <a:rPr sz="1600" spc="-80" dirty="0">
                <a:solidFill>
                  <a:srgbClr val="1E1E1E"/>
                </a:solidFill>
                <a:latin typeface="Lucida Sans"/>
                <a:cs typeface="Lucida Sans"/>
              </a:rPr>
              <a:t>covering</a:t>
            </a:r>
            <a:r>
              <a:rPr sz="1600" spc="-185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600" spc="-85" dirty="0">
                <a:solidFill>
                  <a:srgbClr val="1E1E1E"/>
                </a:solidFill>
                <a:latin typeface="Lucida Sans"/>
                <a:cs typeface="Lucida Sans"/>
              </a:rPr>
              <a:t>the  </a:t>
            </a:r>
            <a:r>
              <a:rPr sz="1600" spc="-70" dirty="0">
                <a:solidFill>
                  <a:srgbClr val="1E1E1E"/>
                </a:solidFill>
                <a:latin typeface="Lucida Sans"/>
                <a:cs typeface="Lucida Sans"/>
              </a:rPr>
              <a:t>final </a:t>
            </a:r>
            <a:r>
              <a:rPr sz="1600" spc="-45" dirty="0">
                <a:solidFill>
                  <a:srgbClr val="1E1E1E"/>
                </a:solidFill>
                <a:latin typeface="Lucida Sans"/>
                <a:cs typeface="Lucida Sans"/>
              </a:rPr>
              <a:t>25% </a:t>
            </a:r>
            <a:r>
              <a:rPr sz="1600" spc="-60" dirty="0">
                <a:solidFill>
                  <a:srgbClr val="1E1E1E"/>
                </a:solidFill>
                <a:latin typeface="Lucida Sans"/>
                <a:cs typeface="Lucida Sans"/>
              </a:rPr>
              <a:t>of </a:t>
            </a:r>
            <a:r>
              <a:rPr sz="1600" spc="-80" dirty="0">
                <a:solidFill>
                  <a:srgbClr val="1E1E1E"/>
                </a:solidFill>
                <a:latin typeface="Lucida Sans"/>
                <a:cs typeface="Lucida Sans"/>
              </a:rPr>
              <a:t>the  </a:t>
            </a:r>
            <a:r>
              <a:rPr sz="1600" spc="-60" dirty="0">
                <a:solidFill>
                  <a:srgbClr val="1E1E1E"/>
                </a:solidFill>
                <a:latin typeface="Lucida Sans"/>
                <a:cs typeface="Lucida Sans"/>
              </a:rPr>
              <a:t>course.</a:t>
            </a:r>
            <a:endParaRPr sz="1600">
              <a:latin typeface="Lucida Sans"/>
              <a:cs typeface="Lucida Sans"/>
            </a:endParaRPr>
          </a:p>
          <a:p>
            <a:pPr marL="299085" marR="198755" indent="-287020">
              <a:lnSpc>
                <a:spcPts val="1730"/>
              </a:lnSpc>
              <a:spcBef>
                <a:spcPts val="995"/>
              </a:spcBef>
              <a:buClr>
                <a:srgbClr val="70C5E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45" dirty="0">
                <a:solidFill>
                  <a:srgbClr val="1E1E1E"/>
                </a:solidFill>
                <a:latin typeface="Trebuchet MS"/>
                <a:cs typeface="Trebuchet MS"/>
              </a:rPr>
              <a:t>Review </a:t>
            </a:r>
            <a:r>
              <a:rPr sz="1600" b="1" spc="25" dirty="0">
                <a:solidFill>
                  <a:srgbClr val="1E1E1E"/>
                </a:solidFill>
                <a:latin typeface="Trebuchet MS"/>
                <a:cs typeface="Trebuchet MS"/>
              </a:rPr>
              <a:t>lessons  </a:t>
            </a:r>
            <a:r>
              <a:rPr sz="1600" spc="-75" dirty="0">
                <a:solidFill>
                  <a:srgbClr val="1E1E1E"/>
                </a:solidFill>
                <a:latin typeface="Lucida Sans"/>
                <a:cs typeface="Lucida Sans"/>
              </a:rPr>
              <a:t>covering </a:t>
            </a:r>
            <a:r>
              <a:rPr sz="1600" spc="-85" dirty="0">
                <a:solidFill>
                  <a:srgbClr val="1E1E1E"/>
                </a:solidFill>
                <a:latin typeface="Lucida Sans"/>
                <a:cs typeface="Lucida Sans"/>
              </a:rPr>
              <a:t>the </a:t>
            </a:r>
            <a:r>
              <a:rPr sz="1600" spc="-65" dirty="0">
                <a:solidFill>
                  <a:srgbClr val="1E1E1E"/>
                </a:solidFill>
                <a:latin typeface="Lucida Sans"/>
                <a:cs typeface="Lucida Sans"/>
              </a:rPr>
              <a:t>first  </a:t>
            </a:r>
            <a:r>
              <a:rPr sz="1600" spc="-45" dirty="0">
                <a:solidFill>
                  <a:srgbClr val="1E1E1E"/>
                </a:solidFill>
                <a:latin typeface="Lucida Sans"/>
                <a:cs typeface="Lucida Sans"/>
              </a:rPr>
              <a:t>75% </a:t>
            </a:r>
            <a:r>
              <a:rPr sz="1600" spc="-60" dirty="0">
                <a:solidFill>
                  <a:srgbClr val="1E1E1E"/>
                </a:solidFill>
                <a:latin typeface="Lucida Sans"/>
                <a:cs typeface="Lucida Sans"/>
              </a:rPr>
              <a:t>of </a:t>
            </a:r>
            <a:r>
              <a:rPr sz="1600" spc="-80" dirty="0">
                <a:solidFill>
                  <a:srgbClr val="1E1E1E"/>
                </a:solidFill>
                <a:latin typeface="Lucida Sans"/>
                <a:cs typeface="Lucida Sans"/>
              </a:rPr>
              <a:t>the</a:t>
            </a:r>
            <a:r>
              <a:rPr sz="1600" spc="-28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600" spc="-60" dirty="0">
                <a:solidFill>
                  <a:srgbClr val="1E1E1E"/>
                </a:solidFill>
                <a:latin typeface="Lucida Sans"/>
                <a:cs typeface="Lucida Sans"/>
              </a:rPr>
              <a:t>course.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81015" y="440436"/>
            <a:ext cx="6681216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0904" y="1833372"/>
            <a:ext cx="9101328" cy="4561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E1E1E"/>
                </a:solidFill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3948" y="671906"/>
            <a:ext cx="2455545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pc="-170" dirty="0"/>
              <a:t>Daily</a:t>
            </a:r>
            <a:r>
              <a:rPr spc="-350" dirty="0"/>
              <a:t> </a:t>
            </a:r>
            <a:r>
              <a:rPr spc="-305" dirty="0"/>
              <a:t>Course  </a:t>
            </a:r>
            <a:r>
              <a:rPr spc="-265" dirty="0"/>
              <a:t>Schedule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3948" y="1874596"/>
            <a:ext cx="3499485" cy="2283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9CDE"/>
                </a:solidFill>
                <a:latin typeface="Arial"/>
                <a:cs typeface="Arial"/>
              </a:rPr>
              <a:t>Live </a:t>
            </a:r>
            <a:r>
              <a:rPr sz="1600" b="1" spc="20" dirty="0">
                <a:solidFill>
                  <a:srgbClr val="009CDE"/>
                </a:solidFill>
                <a:latin typeface="Arial"/>
                <a:cs typeface="Arial"/>
              </a:rPr>
              <a:t>from </a:t>
            </a:r>
            <a:r>
              <a:rPr sz="1600" b="1" spc="-10" dirty="0">
                <a:solidFill>
                  <a:srgbClr val="009CDE"/>
                </a:solidFill>
                <a:latin typeface="Arial"/>
                <a:cs typeface="Arial"/>
              </a:rPr>
              <a:t>8am-5:45pm</a:t>
            </a:r>
            <a:r>
              <a:rPr sz="1600" b="1" spc="-195" dirty="0">
                <a:solidFill>
                  <a:srgbClr val="009CDE"/>
                </a:solidFill>
                <a:latin typeface="Arial"/>
                <a:cs typeface="Arial"/>
              </a:rPr>
              <a:t> </a:t>
            </a:r>
            <a:r>
              <a:rPr sz="1600" b="1" spc="-70" dirty="0">
                <a:solidFill>
                  <a:srgbClr val="009CDE"/>
                </a:solidFill>
                <a:latin typeface="Arial"/>
                <a:cs typeface="Arial"/>
              </a:rPr>
              <a:t>CST!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Arial"/>
              <a:cs typeface="Arial"/>
            </a:endParaRPr>
          </a:p>
          <a:p>
            <a:pPr marL="299085" marR="9525" indent="-287020">
              <a:lnSpc>
                <a:spcPts val="1730"/>
              </a:lnSpc>
              <a:buClr>
                <a:srgbClr val="70C5E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0" dirty="0">
                <a:solidFill>
                  <a:srgbClr val="1E1E1E"/>
                </a:solidFill>
                <a:latin typeface="Lucida Sans"/>
                <a:cs typeface="Lucida Sans"/>
              </a:rPr>
              <a:t>Live </a:t>
            </a:r>
            <a:r>
              <a:rPr sz="1600" spc="-45" dirty="0">
                <a:solidFill>
                  <a:srgbClr val="1E1E1E"/>
                </a:solidFill>
                <a:latin typeface="Lucida Sans"/>
                <a:cs typeface="Lucida Sans"/>
              </a:rPr>
              <a:t>lessons </a:t>
            </a:r>
            <a:r>
              <a:rPr sz="1600" spc="-70" dirty="0">
                <a:solidFill>
                  <a:srgbClr val="1E1E1E"/>
                </a:solidFill>
                <a:latin typeface="Lucida Sans"/>
                <a:cs typeface="Lucida Sans"/>
              </a:rPr>
              <a:t>will </a:t>
            </a:r>
            <a:r>
              <a:rPr sz="1600" spc="-80" dirty="0">
                <a:solidFill>
                  <a:srgbClr val="1E1E1E"/>
                </a:solidFill>
                <a:latin typeface="Lucida Sans"/>
                <a:cs typeface="Lucida Sans"/>
              </a:rPr>
              <a:t>include</a:t>
            </a:r>
            <a:r>
              <a:rPr sz="1600" spc="-195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600" b="1" spc="-40" dirty="0">
                <a:solidFill>
                  <a:srgbClr val="1E1E1E"/>
                </a:solidFill>
                <a:latin typeface="Trebuchet MS"/>
                <a:cs typeface="Trebuchet MS"/>
              </a:rPr>
              <a:t>embedded  </a:t>
            </a:r>
            <a:r>
              <a:rPr sz="1600" b="1" spc="-45" dirty="0">
                <a:solidFill>
                  <a:srgbClr val="1E1E1E"/>
                </a:solidFill>
                <a:latin typeface="Trebuchet MS"/>
                <a:cs typeface="Trebuchet MS"/>
              </a:rPr>
              <a:t>practice </a:t>
            </a:r>
            <a:r>
              <a:rPr sz="1600" spc="-80" dirty="0">
                <a:solidFill>
                  <a:srgbClr val="1E1E1E"/>
                </a:solidFill>
                <a:latin typeface="Lucida Sans"/>
                <a:cs typeface="Lucida Sans"/>
              </a:rPr>
              <a:t>for</a:t>
            </a:r>
            <a:r>
              <a:rPr sz="1600" spc="-125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600" spc="-75" dirty="0">
                <a:solidFill>
                  <a:srgbClr val="1E1E1E"/>
                </a:solidFill>
                <a:latin typeface="Lucida Sans"/>
                <a:cs typeface="Lucida Sans"/>
              </a:rPr>
              <a:t>students.</a:t>
            </a:r>
            <a:endParaRPr sz="1600">
              <a:latin typeface="Lucida Sans"/>
              <a:cs typeface="Lucida Sans"/>
            </a:endParaRPr>
          </a:p>
          <a:p>
            <a:pPr marL="299085" marR="5080" indent="-287020">
              <a:lnSpc>
                <a:spcPct val="90000"/>
              </a:lnSpc>
              <a:spcBef>
                <a:spcPts val="965"/>
              </a:spcBef>
              <a:buClr>
                <a:srgbClr val="70C5E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80" dirty="0">
                <a:solidFill>
                  <a:srgbClr val="1E1E1E"/>
                </a:solidFill>
                <a:latin typeface="Lucida Sans"/>
                <a:cs typeface="Lucida Sans"/>
              </a:rPr>
              <a:t>However, </a:t>
            </a:r>
            <a:r>
              <a:rPr sz="1600" spc="-55" dirty="0">
                <a:solidFill>
                  <a:srgbClr val="1E1E1E"/>
                </a:solidFill>
                <a:latin typeface="Lucida Sans"/>
                <a:cs typeface="Lucida Sans"/>
              </a:rPr>
              <a:t>teachers </a:t>
            </a:r>
            <a:r>
              <a:rPr sz="1600" spc="-40" dirty="0">
                <a:solidFill>
                  <a:srgbClr val="1E1E1E"/>
                </a:solidFill>
                <a:latin typeface="Lucida Sans"/>
                <a:cs typeface="Lucida Sans"/>
              </a:rPr>
              <a:t>can </a:t>
            </a:r>
            <a:r>
              <a:rPr sz="1600" spc="-50" dirty="0">
                <a:solidFill>
                  <a:srgbClr val="1E1E1E"/>
                </a:solidFill>
                <a:latin typeface="Lucida Sans"/>
                <a:cs typeface="Lucida Sans"/>
              </a:rPr>
              <a:t>assign  </a:t>
            </a:r>
            <a:r>
              <a:rPr sz="1600" b="1" spc="-45" dirty="0">
                <a:solidFill>
                  <a:srgbClr val="1E1E1E"/>
                </a:solidFill>
                <a:latin typeface="Trebuchet MS"/>
                <a:cs typeface="Trebuchet MS"/>
              </a:rPr>
              <a:t>targeted practice </a:t>
            </a:r>
            <a:r>
              <a:rPr sz="1600" b="1" spc="30" dirty="0">
                <a:solidFill>
                  <a:srgbClr val="1E1E1E"/>
                </a:solidFill>
                <a:latin typeface="Trebuchet MS"/>
                <a:cs typeface="Trebuchet MS"/>
              </a:rPr>
              <a:t>assessments </a:t>
            </a:r>
            <a:r>
              <a:rPr sz="1600" spc="-80" dirty="0">
                <a:solidFill>
                  <a:srgbClr val="1E1E1E"/>
                </a:solidFill>
                <a:latin typeface="Lucida Sans"/>
                <a:cs typeface="Lucida Sans"/>
              </a:rPr>
              <a:t>to  </a:t>
            </a:r>
            <a:r>
              <a:rPr sz="1600" spc="-70" dirty="0">
                <a:solidFill>
                  <a:srgbClr val="1E1E1E"/>
                </a:solidFill>
                <a:latin typeface="Lucida Sans"/>
                <a:cs typeface="Lucida Sans"/>
              </a:rPr>
              <a:t>students </a:t>
            </a:r>
            <a:r>
              <a:rPr sz="1600" spc="-55" dirty="0">
                <a:solidFill>
                  <a:srgbClr val="1E1E1E"/>
                </a:solidFill>
                <a:latin typeface="Lucida Sans"/>
                <a:cs typeface="Lucida Sans"/>
              </a:rPr>
              <a:t>via </a:t>
            </a:r>
            <a:r>
              <a:rPr sz="1600" spc="25" dirty="0">
                <a:solidFill>
                  <a:srgbClr val="1E1E1E"/>
                </a:solidFill>
                <a:latin typeface="Lucida Sans"/>
                <a:cs typeface="Lucida Sans"/>
              </a:rPr>
              <a:t>AP </a:t>
            </a:r>
            <a:r>
              <a:rPr sz="1600" spc="-60" dirty="0">
                <a:solidFill>
                  <a:srgbClr val="1E1E1E"/>
                </a:solidFill>
                <a:latin typeface="Lucida Sans"/>
                <a:cs typeface="Lucida Sans"/>
              </a:rPr>
              <a:t>Classroom </a:t>
            </a:r>
            <a:r>
              <a:rPr sz="1600" spc="45" dirty="0">
                <a:solidFill>
                  <a:srgbClr val="1E1E1E"/>
                </a:solidFill>
                <a:latin typeface="Lucida Sans"/>
                <a:cs typeface="Lucida Sans"/>
              </a:rPr>
              <a:t>(PPC</a:t>
            </a:r>
            <a:r>
              <a:rPr sz="1600" spc="-315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600" spc="-100" dirty="0">
                <a:solidFill>
                  <a:srgbClr val="1E1E1E"/>
                </a:solidFill>
                <a:latin typeface="Lucida Sans"/>
                <a:cs typeface="Lucida Sans"/>
              </a:rPr>
              <a:t>or  </a:t>
            </a:r>
            <a:r>
              <a:rPr sz="1600" spc="25" dirty="0">
                <a:solidFill>
                  <a:srgbClr val="1E1E1E"/>
                </a:solidFill>
                <a:latin typeface="Lucida Sans"/>
                <a:cs typeface="Lucida Sans"/>
              </a:rPr>
              <a:t>AP </a:t>
            </a:r>
            <a:r>
              <a:rPr sz="1600" spc="-85" dirty="0">
                <a:solidFill>
                  <a:srgbClr val="1E1E1E"/>
                </a:solidFill>
                <a:latin typeface="Lucida Sans"/>
                <a:cs typeface="Lucida Sans"/>
              </a:rPr>
              <a:t>Question</a:t>
            </a:r>
            <a:r>
              <a:rPr sz="1600" spc="-19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600" spc="-45" dirty="0">
                <a:solidFill>
                  <a:srgbClr val="1E1E1E"/>
                </a:solidFill>
                <a:latin typeface="Lucida Sans"/>
                <a:cs typeface="Lucida Sans"/>
              </a:rPr>
              <a:t>Bank).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99788" y="717804"/>
            <a:ext cx="7478267" cy="5782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95215" y="713231"/>
            <a:ext cx="7487920" cy="5791200"/>
          </a:xfrm>
          <a:custGeom>
            <a:avLst/>
            <a:gdLst/>
            <a:ahLst/>
            <a:cxnLst/>
            <a:rect l="l" t="t" r="r" b="b"/>
            <a:pathLst>
              <a:path w="7487920" h="5791200">
                <a:moveTo>
                  <a:pt x="0" y="5791200"/>
                </a:moveTo>
                <a:lnTo>
                  <a:pt x="7487411" y="5791200"/>
                </a:lnTo>
                <a:lnTo>
                  <a:pt x="7487411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9144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0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E1E1E"/>
                </a:solidFill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3397" y="752932"/>
            <a:ext cx="31210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70" dirty="0"/>
              <a:t>Daily</a:t>
            </a:r>
            <a:r>
              <a:rPr spc="-330" dirty="0"/>
              <a:t> </a:t>
            </a:r>
            <a:r>
              <a:rPr spc="-275" dirty="0"/>
              <a:t>Schedules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3397" y="1532890"/>
            <a:ext cx="38258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9CDE"/>
                </a:solidFill>
                <a:latin typeface="Arial"/>
                <a:cs typeface="Arial"/>
                <a:hlinkClick r:id="rId2"/>
              </a:rPr>
              <a:t>www.youtube.com/advancedplacement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81015" y="463295"/>
            <a:ext cx="6681216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3948" y="2664967"/>
            <a:ext cx="2206625" cy="10541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99085" marR="184785" indent="-287020">
              <a:lnSpc>
                <a:spcPts val="1730"/>
              </a:lnSpc>
              <a:spcBef>
                <a:spcPts val="310"/>
              </a:spcBef>
              <a:buClr>
                <a:srgbClr val="70C5E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85" dirty="0">
                <a:solidFill>
                  <a:srgbClr val="1E1E1E"/>
                </a:solidFill>
                <a:latin typeface="Lucida Sans"/>
                <a:cs typeface="Lucida Sans"/>
              </a:rPr>
              <a:t>Daily </a:t>
            </a:r>
            <a:r>
              <a:rPr sz="1600" spc="-60" dirty="0">
                <a:solidFill>
                  <a:srgbClr val="1E1E1E"/>
                </a:solidFill>
                <a:latin typeface="Lucida Sans"/>
                <a:cs typeface="Lucida Sans"/>
              </a:rPr>
              <a:t>course  </a:t>
            </a:r>
            <a:r>
              <a:rPr sz="1600" spc="-65" dirty="0">
                <a:solidFill>
                  <a:srgbClr val="1E1E1E"/>
                </a:solidFill>
                <a:latin typeface="Lucida Sans"/>
                <a:cs typeface="Lucida Sans"/>
              </a:rPr>
              <a:t>schedule</a:t>
            </a:r>
            <a:r>
              <a:rPr sz="1600" spc="-11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600" spc="-65" dirty="0">
                <a:solidFill>
                  <a:srgbClr val="1E1E1E"/>
                </a:solidFill>
                <a:latin typeface="Lucida Sans"/>
                <a:cs typeface="Lucida Sans"/>
              </a:rPr>
              <a:t>available.</a:t>
            </a:r>
            <a:endParaRPr sz="1600">
              <a:latin typeface="Lucida Sans"/>
              <a:cs typeface="Lucida Sans"/>
            </a:endParaRPr>
          </a:p>
          <a:p>
            <a:pPr marL="299085" marR="5080" indent="-287020">
              <a:lnSpc>
                <a:spcPts val="1730"/>
              </a:lnSpc>
              <a:spcBef>
                <a:spcPts val="995"/>
              </a:spcBef>
              <a:buClr>
                <a:srgbClr val="70C5E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65" dirty="0">
                <a:solidFill>
                  <a:srgbClr val="1E1E1E"/>
                </a:solidFill>
                <a:latin typeface="Lucida Sans"/>
                <a:cs typeface="Lucida Sans"/>
              </a:rPr>
              <a:t>Students </a:t>
            </a:r>
            <a:r>
              <a:rPr sz="1600" spc="-40" dirty="0">
                <a:solidFill>
                  <a:srgbClr val="1E1E1E"/>
                </a:solidFill>
                <a:latin typeface="Lucida Sans"/>
                <a:cs typeface="Lucida Sans"/>
              </a:rPr>
              <a:t>can </a:t>
            </a:r>
            <a:r>
              <a:rPr sz="1600" spc="-75" dirty="0">
                <a:solidFill>
                  <a:srgbClr val="1E1E1E"/>
                </a:solidFill>
                <a:latin typeface="Lucida Sans"/>
                <a:cs typeface="Lucida Sans"/>
              </a:rPr>
              <a:t>sign</a:t>
            </a:r>
            <a:r>
              <a:rPr sz="1600" spc="-185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600" spc="-120" dirty="0">
                <a:solidFill>
                  <a:srgbClr val="1E1E1E"/>
                </a:solidFill>
                <a:latin typeface="Lucida Sans"/>
                <a:cs typeface="Lucida Sans"/>
              </a:rPr>
              <a:t>up  </a:t>
            </a:r>
            <a:r>
              <a:rPr sz="1600" spc="-85" dirty="0">
                <a:solidFill>
                  <a:srgbClr val="1E1E1E"/>
                </a:solidFill>
                <a:latin typeface="Lucida Sans"/>
                <a:cs typeface="Lucida Sans"/>
              </a:rPr>
              <a:t>and </a:t>
            </a:r>
            <a:r>
              <a:rPr sz="1600" spc="-40" dirty="0">
                <a:solidFill>
                  <a:srgbClr val="1E1E1E"/>
                </a:solidFill>
                <a:latin typeface="Lucida Sans"/>
                <a:cs typeface="Lucida Sans"/>
              </a:rPr>
              <a:t>set</a:t>
            </a:r>
            <a:r>
              <a:rPr sz="1600" spc="-13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600" spc="-85" dirty="0">
                <a:solidFill>
                  <a:srgbClr val="1E1E1E"/>
                </a:solidFill>
                <a:latin typeface="Lucida Sans"/>
                <a:cs typeface="Lucida Sans"/>
              </a:rPr>
              <a:t>reminders.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34639" y="1815083"/>
            <a:ext cx="9125712" cy="4770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0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E1E1E"/>
                </a:solidFill>
                <a:latin typeface="Calibri"/>
                <a:cs typeface="Calibri"/>
              </a:rPr>
              <a:t>13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3948" y="671906"/>
            <a:ext cx="3546475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pc="-240" dirty="0"/>
              <a:t>Course-Specific  </a:t>
            </a:r>
            <a:r>
              <a:rPr spc="-275" dirty="0"/>
              <a:t>Exam</a:t>
            </a:r>
            <a:r>
              <a:rPr spc="-355" dirty="0"/>
              <a:t> </a:t>
            </a:r>
            <a:r>
              <a:rPr spc="-190" dirty="0"/>
              <a:t>Information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3948" y="2664967"/>
            <a:ext cx="3654425" cy="1712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99085" marR="38100" indent="-287020">
              <a:lnSpc>
                <a:spcPts val="1730"/>
              </a:lnSpc>
              <a:spcBef>
                <a:spcPts val="310"/>
              </a:spcBef>
              <a:buClr>
                <a:srgbClr val="70C5E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60" dirty="0">
                <a:solidFill>
                  <a:srgbClr val="1E1E1E"/>
                </a:solidFill>
                <a:latin typeface="Lucida Sans"/>
                <a:cs typeface="Lucida Sans"/>
              </a:rPr>
              <a:t>For </a:t>
            </a:r>
            <a:r>
              <a:rPr sz="1600" spc="-50" dirty="0">
                <a:solidFill>
                  <a:srgbClr val="1E1E1E"/>
                </a:solidFill>
                <a:latin typeface="Lucida Sans"/>
                <a:cs typeface="Lucida Sans"/>
              </a:rPr>
              <a:t>course-specific </a:t>
            </a:r>
            <a:r>
              <a:rPr sz="1600" spc="-85" dirty="0">
                <a:solidFill>
                  <a:srgbClr val="1E1E1E"/>
                </a:solidFill>
                <a:latin typeface="Lucida Sans"/>
                <a:cs typeface="Lucida Sans"/>
              </a:rPr>
              <a:t>questions, </a:t>
            </a:r>
            <a:r>
              <a:rPr sz="1600" spc="20" dirty="0">
                <a:solidFill>
                  <a:srgbClr val="1E1E1E"/>
                </a:solidFill>
                <a:latin typeface="Lucida Sans"/>
                <a:cs typeface="Lucida Sans"/>
              </a:rPr>
              <a:t>AP  </a:t>
            </a:r>
            <a:r>
              <a:rPr sz="1600" spc="-55" dirty="0">
                <a:solidFill>
                  <a:srgbClr val="1E1E1E"/>
                </a:solidFill>
                <a:latin typeface="Lucida Sans"/>
                <a:cs typeface="Lucida Sans"/>
              </a:rPr>
              <a:t>teachers </a:t>
            </a:r>
            <a:r>
              <a:rPr sz="1600" spc="-40" dirty="0">
                <a:solidFill>
                  <a:srgbClr val="1E1E1E"/>
                </a:solidFill>
                <a:latin typeface="Lucida Sans"/>
                <a:cs typeface="Lucida Sans"/>
              </a:rPr>
              <a:t>can </a:t>
            </a:r>
            <a:r>
              <a:rPr sz="1600" spc="-60" dirty="0">
                <a:solidFill>
                  <a:srgbClr val="1E1E1E"/>
                </a:solidFill>
                <a:latin typeface="Lucida Sans"/>
                <a:cs typeface="Lucida Sans"/>
              </a:rPr>
              <a:t>pose </a:t>
            </a:r>
            <a:r>
              <a:rPr sz="1600" spc="-55" dirty="0">
                <a:solidFill>
                  <a:srgbClr val="1E1E1E"/>
                </a:solidFill>
                <a:latin typeface="Lucida Sans"/>
                <a:cs typeface="Lucida Sans"/>
              </a:rPr>
              <a:t>question(s) </a:t>
            </a:r>
            <a:r>
              <a:rPr sz="1600" spc="-80" dirty="0">
                <a:solidFill>
                  <a:srgbClr val="1E1E1E"/>
                </a:solidFill>
                <a:latin typeface="Lucida Sans"/>
                <a:cs typeface="Lucida Sans"/>
              </a:rPr>
              <a:t>to</a:t>
            </a:r>
            <a:r>
              <a:rPr sz="1600" spc="-225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600" spc="-85" dirty="0">
                <a:solidFill>
                  <a:srgbClr val="1E1E1E"/>
                </a:solidFill>
                <a:latin typeface="Lucida Sans"/>
                <a:cs typeface="Lucida Sans"/>
              </a:rPr>
              <a:t>the </a:t>
            </a:r>
            <a:r>
              <a:rPr sz="1600" u="sng" spc="-85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Lucida Sans"/>
                <a:cs typeface="Lucida Sans"/>
              </a:rPr>
              <a:t> </a:t>
            </a:r>
            <a:r>
              <a:rPr sz="1600" u="sng" spc="25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Lucida Sans"/>
                <a:cs typeface="Lucida Sans"/>
                <a:hlinkClick r:id="rId2"/>
              </a:rPr>
              <a:t>AP </a:t>
            </a:r>
            <a:r>
              <a:rPr sz="1600" u="sng" spc="-60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Lucida Sans"/>
                <a:cs typeface="Lucida Sans"/>
                <a:hlinkClick r:id="rId2"/>
              </a:rPr>
              <a:t>Teacher</a:t>
            </a:r>
            <a:r>
              <a:rPr sz="1600" u="sng" spc="-200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Lucida Sans"/>
                <a:cs typeface="Lucida Sans"/>
                <a:hlinkClick r:id="rId2"/>
              </a:rPr>
              <a:t> </a:t>
            </a:r>
            <a:r>
              <a:rPr sz="1600" u="sng" spc="-90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Lucida Sans"/>
                <a:cs typeface="Lucida Sans"/>
                <a:hlinkClick r:id="rId2"/>
              </a:rPr>
              <a:t>Community</a:t>
            </a:r>
            <a:r>
              <a:rPr sz="1600" spc="-90" dirty="0">
                <a:solidFill>
                  <a:srgbClr val="1E1E1E"/>
                </a:solidFill>
                <a:latin typeface="Lucida Sans"/>
                <a:cs typeface="Lucida Sans"/>
              </a:rPr>
              <a:t>.</a:t>
            </a:r>
            <a:endParaRPr sz="1600">
              <a:latin typeface="Lucida Sans"/>
              <a:cs typeface="Lucida Sans"/>
            </a:endParaRPr>
          </a:p>
          <a:p>
            <a:pPr marL="299085" marR="5080" indent="-287020">
              <a:lnSpc>
                <a:spcPct val="90000"/>
              </a:lnSpc>
              <a:spcBef>
                <a:spcPts val="965"/>
              </a:spcBef>
              <a:buClr>
                <a:srgbClr val="70C5E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60" dirty="0">
                <a:solidFill>
                  <a:srgbClr val="1E1E1E"/>
                </a:solidFill>
                <a:latin typeface="Lucida Sans"/>
                <a:cs typeface="Lucida Sans"/>
              </a:rPr>
              <a:t>For </a:t>
            </a:r>
            <a:r>
              <a:rPr sz="1600" spc="25" dirty="0">
                <a:solidFill>
                  <a:srgbClr val="1E1E1E"/>
                </a:solidFill>
                <a:latin typeface="Lucida Sans"/>
                <a:cs typeface="Lucida Sans"/>
              </a:rPr>
              <a:t>AP </a:t>
            </a:r>
            <a:r>
              <a:rPr sz="1600" spc="-60" dirty="0">
                <a:solidFill>
                  <a:srgbClr val="1E1E1E"/>
                </a:solidFill>
                <a:latin typeface="Lucida Sans"/>
                <a:cs typeface="Lucida Sans"/>
              </a:rPr>
              <a:t>Classroom </a:t>
            </a:r>
            <a:r>
              <a:rPr sz="1600" spc="-85" dirty="0">
                <a:solidFill>
                  <a:srgbClr val="1E1E1E"/>
                </a:solidFill>
                <a:latin typeface="Lucida Sans"/>
                <a:cs typeface="Lucida Sans"/>
              </a:rPr>
              <a:t>questions, </a:t>
            </a:r>
            <a:r>
              <a:rPr sz="1600" spc="20" dirty="0">
                <a:solidFill>
                  <a:srgbClr val="1E1E1E"/>
                </a:solidFill>
                <a:latin typeface="Lucida Sans"/>
                <a:cs typeface="Lucida Sans"/>
              </a:rPr>
              <a:t>AP  </a:t>
            </a:r>
            <a:r>
              <a:rPr sz="1600" spc="-55" dirty="0">
                <a:solidFill>
                  <a:srgbClr val="1E1E1E"/>
                </a:solidFill>
                <a:latin typeface="Lucida Sans"/>
                <a:cs typeface="Lucida Sans"/>
              </a:rPr>
              <a:t>teachers </a:t>
            </a:r>
            <a:r>
              <a:rPr sz="1600" spc="-40" dirty="0">
                <a:solidFill>
                  <a:srgbClr val="1E1E1E"/>
                </a:solidFill>
                <a:latin typeface="Lucida Sans"/>
                <a:cs typeface="Lucida Sans"/>
              </a:rPr>
              <a:t>can </a:t>
            </a:r>
            <a:r>
              <a:rPr sz="1600" spc="-50" dirty="0">
                <a:solidFill>
                  <a:srgbClr val="1E1E1E"/>
                </a:solidFill>
                <a:latin typeface="Lucida Sans"/>
                <a:cs typeface="Lucida Sans"/>
              </a:rPr>
              <a:t>contact </a:t>
            </a:r>
            <a:r>
              <a:rPr sz="1600" spc="-55" dirty="0">
                <a:solidFill>
                  <a:srgbClr val="1E1E1E"/>
                </a:solidFill>
                <a:latin typeface="Lucida Sans"/>
                <a:cs typeface="Lucida Sans"/>
              </a:rPr>
              <a:t>us </a:t>
            </a:r>
            <a:r>
              <a:rPr sz="1600" spc="-105" dirty="0">
                <a:solidFill>
                  <a:srgbClr val="1E1E1E"/>
                </a:solidFill>
                <a:latin typeface="Lucida Sans"/>
                <a:cs typeface="Lucida Sans"/>
              </a:rPr>
              <a:t>under </a:t>
            </a:r>
            <a:r>
              <a:rPr sz="1600" spc="-85" dirty="0">
                <a:solidFill>
                  <a:srgbClr val="1E1E1E"/>
                </a:solidFill>
                <a:latin typeface="Lucida Sans"/>
                <a:cs typeface="Lucida Sans"/>
              </a:rPr>
              <a:t>the  </a:t>
            </a:r>
            <a:r>
              <a:rPr sz="1600" spc="-75" dirty="0">
                <a:solidFill>
                  <a:srgbClr val="1E1E1E"/>
                </a:solidFill>
                <a:latin typeface="Lucida Sans"/>
                <a:cs typeface="Lucida Sans"/>
              </a:rPr>
              <a:t>Help </a:t>
            </a:r>
            <a:r>
              <a:rPr sz="1600" spc="-95" dirty="0">
                <a:solidFill>
                  <a:srgbClr val="1E1E1E"/>
                </a:solidFill>
                <a:latin typeface="Lucida Sans"/>
                <a:cs typeface="Lucida Sans"/>
              </a:rPr>
              <a:t>dropdown on </a:t>
            </a:r>
            <a:r>
              <a:rPr sz="1600" spc="-85" dirty="0">
                <a:solidFill>
                  <a:srgbClr val="1E1E1E"/>
                </a:solidFill>
                <a:latin typeface="Lucida Sans"/>
                <a:cs typeface="Lucida Sans"/>
              </a:rPr>
              <a:t>the </a:t>
            </a:r>
            <a:r>
              <a:rPr sz="1600" b="1" spc="70" dirty="0">
                <a:solidFill>
                  <a:srgbClr val="1E1E1E"/>
                </a:solidFill>
                <a:latin typeface="Trebuchet MS"/>
                <a:cs typeface="Trebuchet MS"/>
              </a:rPr>
              <a:t>AP</a:t>
            </a:r>
            <a:r>
              <a:rPr sz="1600" b="1" spc="-95" dirty="0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1E1E1E"/>
                </a:solidFill>
                <a:latin typeface="Trebuchet MS"/>
                <a:cs typeface="Trebuchet MS"/>
              </a:rPr>
              <a:t>Classroom  </a:t>
            </a:r>
            <a:r>
              <a:rPr sz="1600" spc="-80" dirty="0">
                <a:solidFill>
                  <a:srgbClr val="1E1E1E"/>
                </a:solidFill>
                <a:latin typeface="Lucida Sans"/>
                <a:cs typeface="Lucida Sans"/>
              </a:rPr>
              <a:t>homepage.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73167" y="665987"/>
            <a:ext cx="7136892" cy="3904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73167" y="4521708"/>
            <a:ext cx="7136892" cy="1389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88433" y="718565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70C5E8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7136" y="740155"/>
            <a:ext cx="1616075" cy="2286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730"/>
              </a:lnSpc>
            </a:pPr>
            <a:r>
              <a:rPr sz="1500" b="1" spc="70" dirty="0">
                <a:solidFill>
                  <a:srgbClr val="1E1E1E"/>
                </a:solidFill>
                <a:latin typeface="Trebuchet MS"/>
                <a:cs typeface="Trebuchet MS"/>
              </a:rPr>
              <a:t>AP</a:t>
            </a:r>
            <a:r>
              <a:rPr sz="1500" b="1" spc="-120" dirty="0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sz="1500" b="1" spc="-30" dirty="0">
                <a:solidFill>
                  <a:srgbClr val="1E1E1E"/>
                </a:solidFill>
                <a:latin typeface="Trebuchet MS"/>
                <a:cs typeface="Trebuchet MS"/>
              </a:rPr>
              <a:t>Coordinator(s):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7914" y="949020"/>
            <a:ext cx="5721350" cy="94615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79400" indent="-228600">
              <a:lnSpc>
                <a:spcPct val="100000"/>
              </a:lnSpc>
              <a:spcBef>
                <a:spcPts val="229"/>
              </a:spcBef>
              <a:buClr>
                <a:srgbClr val="70C5E8"/>
              </a:buClr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sz="1500" spc="-70" dirty="0">
                <a:solidFill>
                  <a:srgbClr val="1E1E1E"/>
                </a:solidFill>
                <a:latin typeface="Lucida Sans"/>
                <a:cs typeface="Lucida Sans"/>
              </a:rPr>
              <a:t>Identify </a:t>
            </a:r>
            <a:r>
              <a:rPr sz="1500" spc="-60" dirty="0">
                <a:solidFill>
                  <a:srgbClr val="1E1E1E"/>
                </a:solidFill>
                <a:latin typeface="Lucida Sans"/>
                <a:cs typeface="Lucida Sans"/>
              </a:rPr>
              <a:t>students </a:t>
            </a:r>
            <a:r>
              <a:rPr sz="1500" spc="-70" dirty="0">
                <a:solidFill>
                  <a:srgbClr val="1E1E1E"/>
                </a:solidFill>
                <a:latin typeface="Lucida Sans"/>
                <a:cs typeface="Lucida Sans"/>
              </a:rPr>
              <a:t>who </a:t>
            </a:r>
            <a:r>
              <a:rPr sz="1500" spc="-75" dirty="0">
                <a:solidFill>
                  <a:srgbClr val="1E1E1E"/>
                </a:solidFill>
                <a:latin typeface="Lucida Sans"/>
                <a:cs typeface="Lucida Sans"/>
              </a:rPr>
              <a:t>quality for </a:t>
            </a:r>
            <a:r>
              <a:rPr sz="1500" b="1" spc="-30" dirty="0">
                <a:solidFill>
                  <a:srgbClr val="1E1E1E"/>
                </a:solidFill>
                <a:latin typeface="Trebuchet MS"/>
                <a:cs typeface="Trebuchet MS"/>
              </a:rPr>
              <a:t>low-income</a:t>
            </a:r>
            <a:r>
              <a:rPr sz="1500" b="1" spc="-200" dirty="0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sz="1500" b="1" spc="-15" dirty="0">
                <a:solidFill>
                  <a:srgbClr val="1E1E1E"/>
                </a:solidFill>
                <a:latin typeface="Trebuchet MS"/>
                <a:cs typeface="Trebuchet MS"/>
              </a:rPr>
              <a:t>subsidy.</a:t>
            </a:r>
            <a:endParaRPr sz="1500">
              <a:latin typeface="Trebuchet MS"/>
              <a:cs typeface="Trebuchet MS"/>
            </a:endParaRPr>
          </a:p>
          <a:p>
            <a:pPr marL="736600" lvl="1" indent="-228600">
              <a:lnSpc>
                <a:spcPts val="1620"/>
              </a:lnSpc>
              <a:spcBef>
                <a:spcPts val="130"/>
              </a:spcBef>
              <a:buClr>
                <a:srgbClr val="70C5E8"/>
              </a:buClr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sz="1500" u="sng" spc="-75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Lucida Sans"/>
                <a:cs typeface="Lucida Sans"/>
                <a:hlinkClick r:id="rId2"/>
              </a:rPr>
              <a:t>https://apcentral.collegeboard.org/ap-coordinators/exam-</a:t>
            </a:r>
            <a:endParaRPr sz="1500">
              <a:latin typeface="Lucida Sans"/>
              <a:cs typeface="Lucida Sans"/>
            </a:endParaRPr>
          </a:p>
          <a:p>
            <a:pPr marL="736600">
              <a:lnSpc>
                <a:spcPts val="1620"/>
              </a:lnSpc>
            </a:pPr>
            <a:r>
              <a:rPr sz="1500" u="sng" spc="-60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Lucida Sans"/>
                <a:cs typeface="Lucida Sans"/>
                <a:hlinkClick r:id="rId2"/>
              </a:rPr>
              <a:t>ordering-fees/exam-fees/federal-state-assistance</a:t>
            </a:r>
            <a:endParaRPr sz="1500">
              <a:latin typeface="Lucida Sans"/>
              <a:cs typeface="Lucida Sans"/>
            </a:endParaRPr>
          </a:p>
          <a:p>
            <a:pPr marL="279400" indent="-228600">
              <a:lnSpc>
                <a:spcPct val="100000"/>
              </a:lnSpc>
              <a:spcBef>
                <a:spcPts val="145"/>
              </a:spcBef>
              <a:buClr>
                <a:srgbClr val="70C5E8"/>
              </a:buClr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sz="1500" spc="-75" dirty="0">
                <a:solidFill>
                  <a:srgbClr val="1E1E1E"/>
                </a:solidFill>
                <a:latin typeface="Lucida Sans"/>
                <a:cs typeface="Lucida Sans"/>
              </a:rPr>
              <a:t>Deadline </a:t>
            </a:r>
            <a:r>
              <a:rPr sz="1500" spc="-70" dirty="0">
                <a:solidFill>
                  <a:srgbClr val="1E1E1E"/>
                </a:solidFill>
                <a:latin typeface="Lucida Sans"/>
                <a:cs typeface="Lucida Sans"/>
              </a:rPr>
              <a:t>to </a:t>
            </a:r>
            <a:r>
              <a:rPr sz="1500" spc="-60" dirty="0">
                <a:solidFill>
                  <a:srgbClr val="1E1E1E"/>
                </a:solidFill>
                <a:latin typeface="Lucida Sans"/>
                <a:cs typeface="Lucida Sans"/>
              </a:rPr>
              <a:t>indicate </a:t>
            </a:r>
            <a:r>
              <a:rPr sz="1500" spc="-75" dirty="0">
                <a:solidFill>
                  <a:srgbClr val="1E1E1E"/>
                </a:solidFill>
                <a:latin typeface="Lucida Sans"/>
                <a:cs typeface="Lucida Sans"/>
              </a:rPr>
              <a:t>students’ </a:t>
            </a:r>
            <a:r>
              <a:rPr sz="1500" spc="-40" dirty="0">
                <a:solidFill>
                  <a:srgbClr val="1E1E1E"/>
                </a:solidFill>
                <a:latin typeface="Lucida Sans"/>
                <a:cs typeface="Lucida Sans"/>
              </a:rPr>
              <a:t>fee </a:t>
            </a:r>
            <a:r>
              <a:rPr sz="1500" spc="-80" dirty="0">
                <a:solidFill>
                  <a:srgbClr val="1E1E1E"/>
                </a:solidFill>
                <a:latin typeface="Lucida Sans"/>
                <a:cs typeface="Lucida Sans"/>
              </a:rPr>
              <a:t>reduction </a:t>
            </a:r>
            <a:r>
              <a:rPr sz="1500" spc="-55" dirty="0">
                <a:solidFill>
                  <a:srgbClr val="1E1E1E"/>
                </a:solidFill>
                <a:latin typeface="Lucida Sans"/>
                <a:cs typeface="Lucida Sans"/>
              </a:rPr>
              <a:t>status</a:t>
            </a:r>
            <a:r>
              <a:rPr sz="1500" b="1" spc="-55" dirty="0">
                <a:solidFill>
                  <a:srgbClr val="1E1E1E"/>
                </a:solidFill>
                <a:latin typeface="Trebuchet MS"/>
                <a:cs typeface="Trebuchet MS"/>
              </a:rPr>
              <a:t>: </a:t>
            </a:r>
            <a:r>
              <a:rPr sz="1500" b="1" spc="-35" dirty="0">
                <a:solidFill>
                  <a:srgbClr val="1E1E1E"/>
                </a:solidFill>
                <a:latin typeface="Trebuchet MS"/>
                <a:cs typeface="Trebuchet MS"/>
              </a:rPr>
              <a:t>April</a:t>
            </a:r>
            <a:r>
              <a:rPr sz="1500" b="1" spc="-250" dirty="0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sz="1500" b="1" spc="-55" dirty="0">
                <a:solidFill>
                  <a:srgbClr val="1E1E1E"/>
                </a:solidFill>
                <a:latin typeface="Trebuchet MS"/>
                <a:cs typeface="Trebuchet MS"/>
              </a:rPr>
              <a:t>30</a:t>
            </a:r>
            <a:r>
              <a:rPr sz="1500" b="1" spc="-82" baseline="25000" dirty="0">
                <a:solidFill>
                  <a:srgbClr val="1E1E1E"/>
                </a:solidFill>
                <a:latin typeface="Trebuchet MS"/>
                <a:cs typeface="Trebuchet MS"/>
              </a:rPr>
              <a:t>th</a:t>
            </a:r>
            <a:r>
              <a:rPr sz="1500" b="1" spc="-55" dirty="0">
                <a:solidFill>
                  <a:srgbClr val="1E1E1E"/>
                </a:solidFill>
                <a:latin typeface="Trebuchet MS"/>
                <a:cs typeface="Trebuchet MS"/>
              </a:rPr>
              <a:t>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88433" y="1950211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70C5E8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87136" y="1971548"/>
            <a:ext cx="1299210" cy="2286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730"/>
              </a:lnSpc>
            </a:pPr>
            <a:r>
              <a:rPr sz="1500" b="1" spc="70" dirty="0">
                <a:solidFill>
                  <a:srgbClr val="1E1E1E"/>
                </a:solidFill>
                <a:latin typeface="Trebuchet MS"/>
                <a:cs typeface="Trebuchet MS"/>
              </a:rPr>
              <a:t>AP</a:t>
            </a:r>
            <a:r>
              <a:rPr sz="1500" b="1" spc="-114" dirty="0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sz="1500" b="1" spc="-30" dirty="0">
                <a:solidFill>
                  <a:srgbClr val="1E1E1E"/>
                </a:solidFill>
                <a:latin typeface="Trebuchet MS"/>
                <a:cs typeface="Trebuchet MS"/>
              </a:rPr>
              <a:t>Teacher(s):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46014" y="2197100"/>
            <a:ext cx="5965825" cy="8667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459"/>
              </a:spcBef>
              <a:buClr>
                <a:srgbClr val="70C5E8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spc="-80" dirty="0">
                <a:solidFill>
                  <a:srgbClr val="1E1E1E"/>
                </a:solidFill>
                <a:latin typeface="Lucida Sans"/>
                <a:cs typeface="Lucida Sans"/>
              </a:rPr>
              <a:t>Utilize</a:t>
            </a:r>
            <a:r>
              <a:rPr sz="1500" spc="-10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30" dirty="0">
                <a:solidFill>
                  <a:srgbClr val="1E1E1E"/>
                </a:solidFill>
                <a:latin typeface="Lucida Sans"/>
                <a:cs typeface="Lucida Sans"/>
              </a:rPr>
              <a:t>AP</a:t>
            </a:r>
            <a:r>
              <a:rPr sz="1500" spc="-10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60" dirty="0">
                <a:solidFill>
                  <a:srgbClr val="1E1E1E"/>
                </a:solidFill>
                <a:latin typeface="Lucida Sans"/>
                <a:cs typeface="Lucida Sans"/>
              </a:rPr>
              <a:t>Classroom</a:t>
            </a:r>
            <a:r>
              <a:rPr sz="1500" spc="-85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1E1E1E"/>
                </a:solidFill>
                <a:latin typeface="Lucida Sans"/>
                <a:cs typeface="Lucida Sans"/>
              </a:rPr>
              <a:t>and</a:t>
            </a:r>
            <a:r>
              <a:rPr sz="1500" spc="-11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1E1E1E"/>
                </a:solidFill>
                <a:latin typeface="Lucida Sans"/>
                <a:cs typeface="Lucida Sans"/>
              </a:rPr>
              <a:t>the</a:t>
            </a:r>
            <a:r>
              <a:rPr sz="1500" spc="-9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60" dirty="0">
                <a:solidFill>
                  <a:srgbClr val="1E1E1E"/>
                </a:solidFill>
                <a:latin typeface="Lucida Sans"/>
                <a:cs typeface="Lucida Sans"/>
              </a:rPr>
              <a:t>new</a:t>
            </a:r>
            <a:r>
              <a:rPr sz="1500" spc="-10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60" dirty="0">
                <a:solidFill>
                  <a:srgbClr val="1E1E1E"/>
                </a:solidFill>
                <a:latin typeface="Lucida Sans"/>
                <a:cs typeface="Lucida Sans"/>
              </a:rPr>
              <a:t>live</a:t>
            </a:r>
            <a:r>
              <a:rPr sz="1500" spc="-95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30" dirty="0">
                <a:solidFill>
                  <a:srgbClr val="1E1E1E"/>
                </a:solidFill>
                <a:latin typeface="Lucida Sans"/>
                <a:cs typeface="Lucida Sans"/>
              </a:rPr>
              <a:t>AP</a:t>
            </a:r>
            <a:r>
              <a:rPr sz="1500" spc="-10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45" dirty="0">
                <a:solidFill>
                  <a:srgbClr val="1E1E1E"/>
                </a:solidFill>
                <a:latin typeface="Lucida Sans"/>
                <a:cs typeface="Lucida Sans"/>
              </a:rPr>
              <a:t>lessons</a:t>
            </a:r>
            <a:r>
              <a:rPr sz="1500" spc="-85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1E1E1E"/>
                </a:solidFill>
                <a:latin typeface="Lucida Sans"/>
                <a:cs typeface="Lucida Sans"/>
              </a:rPr>
              <a:t>to</a:t>
            </a:r>
            <a:r>
              <a:rPr sz="1500" spc="-10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1E1E1E"/>
                </a:solidFill>
                <a:latin typeface="Lucida Sans"/>
                <a:cs typeface="Lucida Sans"/>
              </a:rPr>
              <a:t>complement</a:t>
            </a:r>
            <a:r>
              <a:rPr sz="1500" spc="-105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1E1E1E"/>
                </a:solidFill>
                <a:latin typeface="Lucida Sans"/>
                <a:cs typeface="Lucida Sans"/>
              </a:rPr>
              <a:t>e-  </a:t>
            </a:r>
            <a:r>
              <a:rPr sz="1500" spc="-80" dirty="0">
                <a:solidFill>
                  <a:srgbClr val="1E1E1E"/>
                </a:solidFill>
                <a:latin typeface="Lucida Sans"/>
                <a:cs typeface="Lucida Sans"/>
              </a:rPr>
              <a:t>learning</a:t>
            </a:r>
            <a:r>
              <a:rPr sz="1500" spc="-10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1E1E1E"/>
                </a:solidFill>
                <a:latin typeface="Lucida Sans"/>
                <a:cs typeface="Lucida Sans"/>
              </a:rPr>
              <a:t>instruction.</a:t>
            </a:r>
            <a:endParaRPr sz="1500">
              <a:latin typeface="Lucida Sans"/>
              <a:cs typeface="Lucida Sans"/>
            </a:endParaRPr>
          </a:p>
          <a:p>
            <a:pPr marL="241300" indent="-228600">
              <a:lnSpc>
                <a:spcPts val="1620"/>
              </a:lnSpc>
              <a:spcBef>
                <a:spcPts val="145"/>
              </a:spcBef>
              <a:buClr>
                <a:srgbClr val="70C5E8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dirty="0">
                <a:solidFill>
                  <a:srgbClr val="1E1E1E"/>
                </a:solidFill>
                <a:latin typeface="Lucida Sans"/>
                <a:cs typeface="Lucida Sans"/>
                <a:hlinkClick r:id="rId3"/>
              </a:rPr>
              <a:t>Pose </a:t>
            </a:r>
            <a:r>
              <a:rPr sz="1500" spc="-55" dirty="0">
                <a:solidFill>
                  <a:srgbClr val="1E1E1E"/>
                </a:solidFill>
                <a:latin typeface="Lucida Sans"/>
                <a:cs typeface="Lucida Sans"/>
                <a:hlinkClick r:id="rId3"/>
              </a:rPr>
              <a:t>all </a:t>
            </a:r>
            <a:r>
              <a:rPr sz="1500" spc="-70" dirty="0">
                <a:solidFill>
                  <a:srgbClr val="1E1E1E"/>
                </a:solidFill>
                <a:latin typeface="Lucida Sans"/>
                <a:cs typeface="Lucida Sans"/>
                <a:hlinkClick r:id="rId3"/>
              </a:rPr>
              <a:t>content-related </a:t>
            </a:r>
            <a:r>
              <a:rPr sz="1500" spc="-50" dirty="0">
                <a:solidFill>
                  <a:srgbClr val="1E1E1E"/>
                </a:solidFill>
                <a:latin typeface="Lucida Sans"/>
                <a:cs typeface="Lucida Sans"/>
                <a:hlinkClick r:id="rId3"/>
              </a:rPr>
              <a:t>question(s) </a:t>
            </a:r>
            <a:r>
              <a:rPr sz="1500" spc="-70" dirty="0">
                <a:solidFill>
                  <a:srgbClr val="1E1E1E"/>
                </a:solidFill>
                <a:latin typeface="Lucida Sans"/>
                <a:cs typeface="Lucida Sans"/>
                <a:hlinkClick r:id="rId3"/>
              </a:rPr>
              <a:t>to </a:t>
            </a:r>
            <a:r>
              <a:rPr sz="1500" spc="-55" dirty="0">
                <a:solidFill>
                  <a:srgbClr val="1E1E1E"/>
                </a:solidFill>
                <a:latin typeface="Lucida Sans"/>
                <a:cs typeface="Lucida Sans"/>
                <a:hlinkClick r:id="rId3"/>
              </a:rPr>
              <a:t>subject-specific</a:t>
            </a:r>
            <a:r>
              <a:rPr sz="1500" spc="-55" dirty="0">
                <a:solidFill>
                  <a:srgbClr val="009CDE"/>
                </a:solidFill>
                <a:latin typeface="Lucida Sans"/>
                <a:cs typeface="Lucida Sans"/>
                <a:hlinkClick r:id="rId3"/>
              </a:rPr>
              <a:t> </a:t>
            </a:r>
            <a:r>
              <a:rPr sz="1500" u="sng" spc="30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Lucida Sans"/>
                <a:cs typeface="Lucida Sans"/>
                <a:hlinkClick r:id="rId3"/>
              </a:rPr>
              <a:t>AP</a:t>
            </a:r>
            <a:r>
              <a:rPr sz="1500" u="sng" spc="-285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Lucida Sans"/>
                <a:cs typeface="Lucida Sans"/>
                <a:hlinkClick r:id="rId3"/>
              </a:rPr>
              <a:t> </a:t>
            </a:r>
            <a:r>
              <a:rPr sz="1500" u="sng" spc="-50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Lucida Sans"/>
                <a:cs typeface="Lucida Sans"/>
                <a:hlinkClick r:id="rId3"/>
              </a:rPr>
              <a:t>Teacher</a:t>
            </a:r>
            <a:endParaRPr sz="1500">
              <a:latin typeface="Lucida Sans"/>
              <a:cs typeface="Lucida Sans"/>
            </a:endParaRPr>
          </a:p>
          <a:p>
            <a:pPr marL="241300">
              <a:lnSpc>
                <a:spcPts val="1620"/>
              </a:lnSpc>
            </a:pPr>
            <a:r>
              <a:rPr sz="1500" u="sng" spc="-85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Lucida Sans"/>
                <a:cs typeface="Lucida Sans"/>
                <a:hlinkClick r:id="rId3"/>
              </a:rPr>
              <a:t>Community</a:t>
            </a:r>
            <a:r>
              <a:rPr sz="1500" spc="-85" dirty="0">
                <a:solidFill>
                  <a:srgbClr val="1E1E1E"/>
                </a:solidFill>
                <a:latin typeface="Lucida Sans"/>
                <a:cs typeface="Lucida Sans"/>
                <a:hlinkClick r:id="rId3"/>
              </a:rPr>
              <a:t>.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88433" y="3119373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70C5E8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87136" y="3140455"/>
            <a:ext cx="2019935" cy="2286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735"/>
              </a:lnSpc>
            </a:pPr>
            <a:r>
              <a:rPr sz="1500" b="1" spc="-30" dirty="0">
                <a:solidFill>
                  <a:srgbClr val="1E1E1E"/>
                </a:solidFill>
                <a:latin typeface="Trebuchet MS"/>
                <a:cs typeface="Trebuchet MS"/>
              </a:rPr>
              <a:t>Instructional</a:t>
            </a:r>
            <a:r>
              <a:rPr sz="1500" b="1" spc="-75" dirty="0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sz="1500" b="1" spc="-35" dirty="0">
                <a:solidFill>
                  <a:srgbClr val="1E1E1E"/>
                </a:solidFill>
                <a:latin typeface="Trebuchet MS"/>
                <a:cs typeface="Trebuchet MS"/>
              </a:rPr>
              <a:t>Leader(s):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46014" y="3349497"/>
            <a:ext cx="5679440" cy="51625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29"/>
              </a:spcBef>
              <a:buClr>
                <a:srgbClr val="70C5E8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spc="-55" dirty="0">
                <a:solidFill>
                  <a:srgbClr val="1E1E1E"/>
                </a:solidFill>
                <a:latin typeface="Lucida Sans"/>
                <a:cs typeface="Lucida Sans"/>
              </a:rPr>
              <a:t>Leverage </a:t>
            </a:r>
            <a:r>
              <a:rPr sz="1500" spc="-75" dirty="0">
                <a:solidFill>
                  <a:srgbClr val="1E1E1E"/>
                </a:solidFill>
                <a:latin typeface="Lucida Sans"/>
                <a:cs typeface="Lucida Sans"/>
              </a:rPr>
              <a:t>the </a:t>
            </a:r>
            <a:r>
              <a:rPr sz="1500" spc="-55" dirty="0">
                <a:solidFill>
                  <a:srgbClr val="1E1E1E"/>
                </a:solidFill>
                <a:latin typeface="Lucida Sans"/>
                <a:cs typeface="Lucida Sans"/>
              </a:rPr>
              <a:t>resources </a:t>
            </a:r>
            <a:r>
              <a:rPr sz="1500" spc="-90" dirty="0">
                <a:solidFill>
                  <a:srgbClr val="1E1E1E"/>
                </a:solidFill>
                <a:latin typeface="Lucida Sans"/>
                <a:cs typeface="Lucida Sans"/>
              </a:rPr>
              <a:t>in </a:t>
            </a:r>
            <a:r>
              <a:rPr sz="1500" spc="30" dirty="0">
                <a:solidFill>
                  <a:srgbClr val="1E1E1E"/>
                </a:solidFill>
                <a:latin typeface="Lucida Sans"/>
                <a:cs typeface="Lucida Sans"/>
              </a:rPr>
              <a:t>AP</a:t>
            </a:r>
            <a:r>
              <a:rPr sz="1500" spc="-365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60" dirty="0">
                <a:solidFill>
                  <a:srgbClr val="1E1E1E"/>
                </a:solidFill>
                <a:latin typeface="Lucida Sans"/>
                <a:cs typeface="Lucida Sans"/>
              </a:rPr>
              <a:t>Classroom </a:t>
            </a:r>
            <a:r>
              <a:rPr sz="1500" spc="-90" dirty="0">
                <a:solidFill>
                  <a:srgbClr val="1E1E1E"/>
                </a:solidFill>
                <a:latin typeface="Lucida Sans"/>
                <a:cs typeface="Lucida Sans"/>
              </a:rPr>
              <a:t>and/or </a:t>
            </a:r>
            <a:r>
              <a:rPr sz="1500" spc="-60" dirty="0">
                <a:solidFill>
                  <a:srgbClr val="1E1E1E"/>
                </a:solidFill>
                <a:latin typeface="Lucida Sans"/>
                <a:cs typeface="Lucida Sans"/>
              </a:rPr>
              <a:t>live </a:t>
            </a:r>
            <a:r>
              <a:rPr sz="1500" spc="25" dirty="0">
                <a:solidFill>
                  <a:srgbClr val="1E1E1E"/>
                </a:solidFill>
                <a:latin typeface="Lucida Sans"/>
                <a:cs typeface="Lucida Sans"/>
              </a:rPr>
              <a:t>AP </a:t>
            </a:r>
            <a:r>
              <a:rPr sz="1500" spc="-50" dirty="0">
                <a:solidFill>
                  <a:srgbClr val="1E1E1E"/>
                </a:solidFill>
                <a:latin typeface="Lucida Sans"/>
                <a:cs typeface="Lucida Sans"/>
              </a:rPr>
              <a:t>lessons.</a:t>
            </a:r>
            <a:endParaRPr sz="1500">
              <a:latin typeface="Lucida Sans"/>
              <a:cs typeface="Lucida Sans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Clr>
                <a:srgbClr val="70C5E8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u="sng" spc="-80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Lucida Sans"/>
                <a:cs typeface="Lucida Sans"/>
              </a:rPr>
              <a:t>Guide </a:t>
            </a:r>
            <a:r>
              <a:rPr sz="1500" u="sng" spc="-75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Lucida Sans"/>
                <a:cs typeface="Lucida Sans"/>
              </a:rPr>
              <a:t>for </a:t>
            </a:r>
            <a:r>
              <a:rPr sz="1500" u="sng" spc="-40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Lucida Sans"/>
                <a:cs typeface="Lucida Sans"/>
              </a:rPr>
              <a:t>School </a:t>
            </a:r>
            <a:r>
              <a:rPr sz="1500" u="sng" spc="-55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Lucida Sans"/>
                <a:cs typeface="Lucida Sans"/>
              </a:rPr>
              <a:t>Leaders: Checks </a:t>
            </a:r>
            <a:r>
              <a:rPr sz="1500" u="sng" spc="-75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Lucida Sans"/>
                <a:cs typeface="Lucida Sans"/>
              </a:rPr>
              <a:t>for </a:t>
            </a:r>
            <a:r>
              <a:rPr sz="1500" u="sng" spc="-60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Lucida Sans"/>
                <a:cs typeface="Lucida Sans"/>
              </a:rPr>
              <a:t>Student</a:t>
            </a:r>
            <a:r>
              <a:rPr sz="1500" u="sng" spc="-250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Lucida Sans"/>
                <a:cs typeface="Lucida Sans"/>
              </a:rPr>
              <a:t> </a:t>
            </a:r>
            <a:r>
              <a:rPr sz="1500" u="sng" spc="-80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Lucida Sans"/>
                <a:cs typeface="Lucida Sans"/>
              </a:rPr>
              <a:t>Understanding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88433" y="4167885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70C5E8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87136" y="4188967"/>
            <a:ext cx="4396105" cy="2286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735"/>
              </a:lnSpc>
            </a:pPr>
            <a:r>
              <a:rPr sz="1500" b="1" spc="70" dirty="0">
                <a:solidFill>
                  <a:srgbClr val="1E1E1E"/>
                </a:solidFill>
                <a:latin typeface="Trebuchet MS"/>
                <a:cs typeface="Trebuchet MS"/>
              </a:rPr>
              <a:t>AP</a:t>
            </a:r>
            <a:r>
              <a:rPr sz="1500" b="1" spc="-85" dirty="0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sz="1500" b="1" spc="-30" dirty="0">
                <a:solidFill>
                  <a:srgbClr val="1E1E1E"/>
                </a:solidFill>
                <a:latin typeface="Trebuchet MS"/>
                <a:cs typeface="Trebuchet MS"/>
              </a:rPr>
              <a:t>Administrator</a:t>
            </a:r>
            <a:r>
              <a:rPr sz="1500" b="1" spc="-40" dirty="0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sz="1500" b="1" spc="70" dirty="0">
                <a:solidFill>
                  <a:srgbClr val="1E1E1E"/>
                </a:solidFill>
                <a:latin typeface="Trebuchet MS"/>
                <a:cs typeface="Trebuchet MS"/>
              </a:rPr>
              <a:t>AP</a:t>
            </a:r>
            <a:r>
              <a:rPr sz="1500" b="1" spc="-80" dirty="0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sz="1500" b="1" spc="15" dirty="0">
                <a:solidFill>
                  <a:srgbClr val="1E1E1E"/>
                </a:solidFill>
                <a:latin typeface="Trebuchet MS"/>
                <a:cs typeface="Trebuchet MS"/>
              </a:rPr>
              <a:t>Classroom</a:t>
            </a:r>
            <a:r>
              <a:rPr sz="1500" b="1" spc="-65" dirty="0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sz="1500" b="1" spc="-30" dirty="0">
                <a:solidFill>
                  <a:srgbClr val="1E1E1E"/>
                </a:solidFill>
                <a:latin typeface="Trebuchet MS"/>
                <a:cs typeface="Trebuchet MS"/>
              </a:rPr>
              <a:t>View-only</a:t>
            </a:r>
            <a:r>
              <a:rPr sz="1500" b="1" spc="-90" dirty="0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sz="1500" b="1" spc="20" dirty="0">
                <a:solidFill>
                  <a:srgbClr val="1E1E1E"/>
                </a:solidFill>
                <a:latin typeface="Trebuchet MS"/>
                <a:cs typeface="Trebuchet MS"/>
              </a:rPr>
              <a:t>Access: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46014" y="4415154"/>
            <a:ext cx="6109970" cy="61976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1300" marR="5080" indent="-228600">
              <a:lnSpc>
                <a:spcPts val="1440"/>
              </a:lnSpc>
              <a:spcBef>
                <a:spcPts val="445"/>
              </a:spcBef>
              <a:buClr>
                <a:srgbClr val="70C5E8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spc="-70" dirty="0">
                <a:solidFill>
                  <a:srgbClr val="1E1E1E"/>
                </a:solidFill>
                <a:latin typeface="Lucida Sans"/>
                <a:cs typeface="Lucida Sans"/>
              </a:rPr>
              <a:t>The</a:t>
            </a:r>
            <a:r>
              <a:rPr sz="1500" spc="-95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80" dirty="0">
                <a:solidFill>
                  <a:srgbClr val="1E1E1E"/>
                </a:solidFill>
                <a:latin typeface="Lucida Sans"/>
                <a:cs typeface="Lucida Sans"/>
              </a:rPr>
              <a:t>purpose</a:t>
            </a:r>
            <a:r>
              <a:rPr sz="1500" spc="-95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1E1E1E"/>
                </a:solidFill>
                <a:latin typeface="Lucida Sans"/>
                <a:cs typeface="Lucida Sans"/>
              </a:rPr>
              <a:t>of</a:t>
            </a:r>
            <a:r>
              <a:rPr sz="1500" spc="-10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60" dirty="0">
                <a:solidFill>
                  <a:srgbClr val="1E1E1E"/>
                </a:solidFill>
                <a:latin typeface="Lucida Sans"/>
                <a:cs typeface="Lucida Sans"/>
              </a:rPr>
              <a:t>this</a:t>
            </a:r>
            <a:r>
              <a:rPr sz="1500" spc="-11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10" dirty="0">
                <a:solidFill>
                  <a:srgbClr val="1E1E1E"/>
                </a:solidFill>
                <a:latin typeface="Lucida Sans"/>
                <a:cs typeface="Lucida Sans"/>
              </a:rPr>
              <a:t>access</a:t>
            </a:r>
            <a:r>
              <a:rPr sz="1500" spc="-7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35" dirty="0">
                <a:solidFill>
                  <a:srgbClr val="1E1E1E"/>
                </a:solidFill>
                <a:latin typeface="Lucida Sans"/>
                <a:cs typeface="Lucida Sans"/>
              </a:rPr>
              <a:t>is</a:t>
            </a:r>
            <a:r>
              <a:rPr sz="1500" spc="-105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1E1E1E"/>
                </a:solidFill>
                <a:latin typeface="Lucida Sans"/>
                <a:cs typeface="Lucida Sans"/>
              </a:rPr>
              <a:t>to</a:t>
            </a:r>
            <a:r>
              <a:rPr sz="1500" spc="-10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65" dirty="0">
                <a:solidFill>
                  <a:srgbClr val="1E1E1E"/>
                </a:solidFill>
                <a:latin typeface="Lucida Sans"/>
                <a:cs typeface="Lucida Sans"/>
              </a:rPr>
              <a:t>enable</a:t>
            </a:r>
            <a:r>
              <a:rPr sz="1500" spc="-95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65" dirty="0">
                <a:solidFill>
                  <a:srgbClr val="1E1E1E"/>
                </a:solidFill>
                <a:latin typeface="Lucida Sans"/>
                <a:cs typeface="Lucida Sans"/>
              </a:rPr>
              <a:t>administrators</a:t>
            </a:r>
            <a:r>
              <a:rPr sz="1500" spc="-10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1E1E1E"/>
                </a:solidFill>
                <a:latin typeface="Lucida Sans"/>
                <a:cs typeface="Lucida Sans"/>
              </a:rPr>
              <a:t>to</a:t>
            </a:r>
            <a:r>
              <a:rPr sz="1500" spc="-10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30" dirty="0">
                <a:solidFill>
                  <a:srgbClr val="1E1E1E"/>
                </a:solidFill>
                <a:latin typeface="Lucida Sans"/>
                <a:cs typeface="Lucida Sans"/>
              </a:rPr>
              <a:t>see</a:t>
            </a:r>
            <a:r>
              <a:rPr sz="1500" spc="-9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1E1E1E"/>
                </a:solidFill>
                <a:latin typeface="Lucida Sans"/>
                <a:cs typeface="Lucida Sans"/>
              </a:rPr>
              <a:t>how</a:t>
            </a:r>
            <a:r>
              <a:rPr sz="1500" spc="-11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30" dirty="0">
                <a:solidFill>
                  <a:srgbClr val="1E1E1E"/>
                </a:solidFill>
                <a:latin typeface="Lucida Sans"/>
                <a:cs typeface="Lucida Sans"/>
              </a:rPr>
              <a:t>AP  </a:t>
            </a:r>
            <a:r>
              <a:rPr sz="1500" spc="-55" dirty="0">
                <a:solidFill>
                  <a:srgbClr val="1E1E1E"/>
                </a:solidFill>
                <a:latin typeface="Lucida Sans"/>
                <a:cs typeface="Lucida Sans"/>
              </a:rPr>
              <a:t>resources are </a:t>
            </a:r>
            <a:r>
              <a:rPr sz="1500" spc="-90" dirty="0">
                <a:solidFill>
                  <a:srgbClr val="1E1E1E"/>
                </a:solidFill>
                <a:latin typeface="Lucida Sans"/>
                <a:cs typeface="Lucida Sans"/>
              </a:rPr>
              <a:t>being </a:t>
            </a:r>
            <a:r>
              <a:rPr sz="1500" spc="-65" dirty="0">
                <a:solidFill>
                  <a:srgbClr val="1E1E1E"/>
                </a:solidFill>
                <a:latin typeface="Lucida Sans"/>
                <a:cs typeface="Lucida Sans"/>
              </a:rPr>
              <a:t>used </a:t>
            </a:r>
            <a:r>
              <a:rPr sz="1500" spc="-95" dirty="0">
                <a:solidFill>
                  <a:srgbClr val="1E1E1E"/>
                </a:solidFill>
                <a:latin typeface="Lucida Sans"/>
                <a:cs typeface="Lucida Sans"/>
              </a:rPr>
              <a:t>by </a:t>
            </a:r>
            <a:r>
              <a:rPr sz="1500" spc="-50" dirty="0">
                <a:solidFill>
                  <a:srgbClr val="1E1E1E"/>
                </a:solidFill>
                <a:latin typeface="Lucida Sans"/>
                <a:cs typeface="Lucida Sans"/>
              </a:rPr>
              <a:t>teachers </a:t>
            </a:r>
            <a:r>
              <a:rPr sz="1500" spc="-75" dirty="0">
                <a:solidFill>
                  <a:srgbClr val="1E1E1E"/>
                </a:solidFill>
                <a:latin typeface="Lucida Sans"/>
                <a:cs typeface="Lucida Sans"/>
              </a:rPr>
              <a:t>and students, </a:t>
            </a:r>
            <a:r>
              <a:rPr sz="1500" spc="-35" dirty="0">
                <a:solidFill>
                  <a:srgbClr val="1E1E1E"/>
                </a:solidFill>
                <a:latin typeface="Lucida Sans"/>
                <a:cs typeface="Lucida Sans"/>
              </a:rPr>
              <a:t>so </a:t>
            </a:r>
            <a:r>
              <a:rPr sz="1500" spc="-75" dirty="0">
                <a:solidFill>
                  <a:srgbClr val="1E1E1E"/>
                </a:solidFill>
                <a:latin typeface="Lucida Sans"/>
                <a:cs typeface="Lucida Sans"/>
              </a:rPr>
              <a:t>they </a:t>
            </a:r>
            <a:r>
              <a:rPr sz="1500" spc="-40" dirty="0">
                <a:solidFill>
                  <a:srgbClr val="1E1E1E"/>
                </a:solidFill>
                <a:latin typeface="Lucida Sans"/>
                <a:cs typeface="Lucida Sans"/>
              </a:rPr>
              <a:t>can  </a:t>
            </a:r>
            <a:r>
              <a:rPr sz="1500" spc="-85" dirty="0">
                <a:solidFill>
                  <a:srgbClr val="1E1E1E"/>
                </a:solidFill>
                <a:latin typeface="Lucida Sans"/>
                <a:cs typeface="Lucida Sans"/>
              </a:rPr>
              <a:t>support </a:t>
            </a:r>
            <a:r>
              <a:rPr sz="1500" spc="-75" dirty="0">
                <a:solidFill>
                  <a:srgbClr val="1E1E1E"/>
                </a:solidFill>
                <a:latin typeface="Lucida Sans"/>
                <a:cs typeface="Lucida Sans"/>
              </a:rPr>
              <a:t>and </a:t>
            </a:r>
            <a:r>
              <a:rPr sz="1500" spc="-85" dirty="0">
                <a:solidFill>
                  <a:srgbClr val="1E1E1E"/>
                </a:solidFill>
                <a:latin typeface="Lucida Sans"/>
                <a:cs typeface="Lucida Sans"/>
              </a:rPr>
              <a:t>guide</a:t>
            </a:r>
            <a:r>
              <a:rPr sz="1500" spc="-155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65" dirty="0">
                <a:solidFill>
                  <a:srgbClr val="1E1E1E"/>
                </a:solidFill>
                <a:latin typeface="Lucida Sans"/>
                <a:cs typeface="Lucida Sans"/>
              </a:rPr>
              <a:t>educators.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88433" y="5090286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70C5E8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87136" y="5110988"/>
            <a:ext cx="3778885" cy="2286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735"/>
              </a:lnSpc>
            </a:pPr>
            <a:r>
              <a:rPr sz="1500" b="1" spc="70" dirty="0">
                <a:solidFill>
                  <a:srgbClr val="1E1E1E"/>
                </a:solidFill>
                <a:latin typeface="Trebuchet MS"/>
                <a:cs typeface="Trebuchet MS"/>
              </a:rPr>
              <a:t>AP</a:t>
            </a:r>
            <a:r>
              <a:rPr sz="1500" b="1" spc="-85" dirty="0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sz="1500" b="1" spc="-30" dirty="0">
                <a:solidFill>
                  <a:srgbClr val="1E1E1E"/>
                </a:solidFill>
                <a:latin typeface="Trebuchet MS"/>
                <a:cs typeface="Trebuchet MS"/>
              </a:rPr>
              <a:t>District</a:t>
            </a:r>
            <a:r>
              <a:rPr sz="1500" b="1" spc="-50" dirty="0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sz="1500" b="1" spc="70" dirty="0">
                <a:solidFill>
                  <a:srgbClr val="1E1E1E"/>
                </a:solidFill>
                <a:latin typeface="Trebuchet MS"/>
                <a:cs typeface="Trebuchet MS"/>
              </a:rPr>
              <a:t>AP</a:t>
            </a:r>
            <a:r>
              <a:rPr sz="1500" b="1" spc="-80" dirty="0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sz="1500" b="1" spc="15" dirty="0">
                <a:solidFill>
                  <a:srgbClr val="1E1E1E"/>
                </a:solidFill>
                <a:latin typeface="Trebuchet MS"/>
                <a:cs typeface="Trebuchet MS"/>
              </a:rPr>
              <a:t>Classroom</a:t>
            </a:r>
            <a:r>
              <a:rPr sz="1500" b="1" spc="-65" dirty="0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sz="1500" b="1" spc="-30" dirty="0">
                <a:solidFill>
                  <a:srgbClr val="1E1E1E"/>
                </a:solidFill>
                <a:latin typeface="Trebuchet MS"/>
                <a:cs typeface="Trebuchet MS"/>
              </a:rPr>
              <a:t>View-only</a:t>
            </a:r>
            <a:r>
              <a:rPr sz="1500" b="1" spc="-95" dirty="0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sz="1500" b="1" spc="45" dirty="0">
                <a:solidFill>
                  <a:srgbClr val="1E1E1E"/>
                </a:solidFill>
                <a:latin typeface="Trebuchet MS"/>
                <a:cs typeface="Trebuchet MS"/>
              </a:rPr>
              <a:t>Access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46014" y="5337175"/>
            <a:ext cx="5768340" cy="4368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459"/>
              </a:spcBef>
              <a:buClr>
                <a:srgbClr val="70C5E8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spc="-15" dirty="0">
                <a:solidFill>
                  <a:srgbClr val="1E1E1E"/>
                </a:solidFill>
                <a:latin typeface="Lucida Sans"/>
                <a:cs typeface="Lucida Sans"/>
              </a:rPr>
              <a:t>Access</a:t>
            </a:r>
            <a:r>
              <a:rPr sz="1500" spc="-75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1E1E1E"/>
                </a:solidFill>
                <a:latin typeface="Lucida Sans"/>
                <a:cs typeface="Lucida Sans"/>
              </a:rPr>
              <a:t>code</a:t>
            </a:r>
            <a:r>
              <a:rPr sz="1500" spc="-95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1E1E1E"/>
                </a:solidFill>
                <a:latin typeface="Lucida Sans"/>
                <a:cs typeface="Lucida Sans"/>
              </a:rPr>
              <a:t>must</a:t>
            </a:r>
            <a:r>
              <a:rPr sz="1500" spc="-11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1E1E1E"/>
                </a:solidFill>
                <a:latin typeface="Lucida Sans"/>
                <a:cs typeface="Lucida Sans"/>
              </a:rPr>
              <a:t>be</a:t>
            </a:r>
            <a:r>
              <a:rPr sz="1500" spc="-95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1E1E1E"/>
                </a:solidFill>
                <a:latin typeface="Lucida Sans"/>
                <a:cs typeface="Lucida Sans"/>
              </a:rPr>
              <a:t>requested.</a:t>
            </a:r>
            <a:r>
              <a:rPr sz="1500" spc="-65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1E1E1E"/>
                </a:solidFill>
                <a:latin typeface="Lucida Sans"/>
                <a:cs typeface="Lucida Sans"/>
              </a:rPr>
              <a:t>District</a:t>
            </a:r>
            <a:r>
              <a:rPr sz="1500" spc="-95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30" dirty="0">
                <a:solidFill>
                  <a:srgbClr val="1E1E1E"/>
                </a:solidFill>
                <a:latin typeface="Lucida Sans"/>
                <a:cs typeface="Lucida Sans"/>
              </a:rPr>
              <a:t>staff</a:t>
            </a:r>
            <a:r>
              <a:rPr sz="1500" spc="-9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40" dirty="0">
                <a:solidFill>
                  <a:srgbClr val="1E1E1E"/>
                </a:solidFill>
                <a:latin typeface="Lucida Sans"/>
                <a:cs typeface="Lucida Sans"/>
              </a:rPr>
              <a:t>can</a:t>
            </a:r>
            <a:r>
              <a:rPr sz="1500" spc="-10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1E1E1E"/>
                </a:solidFill>
                <a:latin typeface="Lucida Sans"/>
                <a:cs typeface="Lucida Sans"/>
              </a:rPr>
              <a:t>view</a:t>
            </a:r>
            <a:r>
              <a:rPr sz="1500" spc="-105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15" dirty="0">
                <a:solidFill>
                  <a:srgbClr val="1E1E1E"/>
                </a:solidFill>
                <a:latin typeface="Lucida Sans"/>
                <a:cs typeface="Lucida Sans"/>
              </a:rPr>
              <a:t>a</a:t>
            </a:r>
            <a:r>
              <a:rPr sz="1500" spc="-10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40" dirty="0">
                <a:solidFill>
                  <a:srgbClr val="1E1E1E"/>
                </a:solidFill>
                <a:latin typeface="Lucida Sans"/>
                <a:cs typeface="Lucida Sans"/>
              </a:rPr>
              <a:t>specific  </a:t>
            </a:r>
            <a:r>
              <a:rPr sz="1500" spc="-65" dirty="0">
                <a:solidFill>
                  <a:srgbClr val="1E1E1E"/>
                </a:solidFill>
                <a:latin typeface="Lucida Sans"/>
                <a:cs typeface="Lucida Sans"/>
              </a:rPr>
              <a:t>school/teacher/course </a:t>
            </a:r>
            <a:r>
              <a:rPr sz="1500" spc="-55" dirty="0">
                <a:solidFill>
                  <a:srgbClr val="1E1E1E"/>
                </a:solidFill>
                <a:latin typeface="Lucida Sans"/>
                <a:cs typeface="Lucida Sans"/>
              </a:rPr>
              <a:t>section </a:t>
            </a:r>
            <a:r>
              <a:rPr sz="1500" spc="-75" dirty="0">
                <a:solidFill>
                  <a:srgbClr val="1E1E1E"/>
                </a:solidFill>
                <a:latin typeface="Lucida Sans"/>
                <a:cs typeface="Lucida Sans"/>
              </a:rPr>
              <a:t>for </a:t>
            </a:r>
            <a:r>
              <a:rPr sz="1500" spc="30" dirty="0">
                <a:solidFill>
                  <a:srgbClr val="1E1E1E"/>
                </a:solidFill>
                <a:latin typeface="Lucida Sans"/>
                <a:cs typeface="Lucida Sans"/>
              </a:rPr>
              <a:t>AP </a:t>
            </a:r>
            <a:r>
              <a:rPr sz="1500" spc="-60" dirty="0">
                <a:solidFill>
                  <a:srgbClr val="1E1E1E"/>
                </a:solidFill>
                <a:latin typeface="Lucida Sans"/>
                <a:cs typeface="Lucida Sans"/>
              </a:rPr>
              <a:t>Classroom</a:t>
            </a:r>
            <a:r>
              <a:rPr sz="1500" spc="-265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500" spc="-60" dirty="0">
                <a:solidFill>
                  <a:srgbClr val="1E1E1E"/>
                </a:solidFill>
                <a:latin typeface="Lucida Sans"/>
                <a:cs typeface="Lucida Sans"/>
              </a:rPr>
              <a:t>usage.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-12700" y="0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E1E1E"/>
                </a:solidFill>
                <a:latin typeface="Calibri"/>
                <a:cs typeface="Calibri"/>
              </a:rPr>
              <a:t>14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3948" y="777062"/>
            <a:ext cx="3360420" cy="1194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90" dirty="0">
                <a:solidFill>
                  <a:srgbClr val="1E1E1E"/>
                </a:solidFill>
                <a:latin typeface="Arial Black"/>
                <a:cs typeface="Arial Black"/>
              </a:rPr>
              <a:t>Next</a:t>
            </a:r>
            <a:r>
              <a:rPr sz="3200" spc="-285" dirty="0">
                <a:solidFill>
                  <a:srgbClr val="1E1E1E"/>
                </a:solidFill>
                <a:latin typeface="Arial Black"/>
                <a:cs typeface="Arial Black"/>
              </a:rPr>
              <a:t> </a:t>
            </a:r>
            <a:r>
              <a:rPr sz="3200" spc="-310" dirty="0">
                <a:solidFill>
                  <a:srgbClr val="1E1E1E"/>
                </a:solidFill>
                <a:latin typeface="Arial Black"/>
                <a:cs typeface="Arial Black"/>
              </a:rPr>
              <a:t>Steps</a:t>
            </a:r>
            <a:endParaRPr sz="3200" dirty="0">
              <a:latin typeface="Arial Black"/>
              <a:cs typeface="Arial Black"/>
            </a:endParaRPr>
          </a:p>
          <a:p>
            <a:pPr marL="12700" marR="5080">
              <a:lnSpc>
                <a:spcPts val="1730"/>
              </a:lnSpc>
              <a:spcBef>
                <a:spcPts val="1925"/>
              </a:spcBef>
            </a:pPr>
            <a:r>
              <a:rPr sz="1600" b="1" spc="35" dirty="0">
                <a:solidFill>
                  <a:srgbClr val="009CDE"/>
                </a:solidFill>
                <a:latin typeface="Arial"/>
                <a:cs typeface="Arial"/>
                <a:hlinkClick r:id="rId4"/>
              </a:rPr>
              <a:t>w</a:t>
            </a:r>
            <a:r>
              <a:rPr sz="1600" b="1" spc="40" dirty="0">
                <a:solidFill>
                  <a:srgbClr val="009CDE"/>
                </a:solidFill>
                <a:latin typeface="Arial"/>
                <a:cs typeface="Arial"/>
                <a:hlinkClick r:id="rId4"/>
              </a:rPr>
              <a:t>w</a:t>
            </a:r>
            <a:r>
              <a:rPr sz="1600" b="1" spc="-5" dirty="0">
                <a:solidFill>
                  <a:srgbClr val="009CDE"/>
                </a:solidFill>
                <a:latin typeface="Arial"/>
                <a:cs typeface="Arial"/>
                <a:hlinkClick r:id="rId4"/>
              </a:rPr>
              <a:t>w.col</a:t>
            </a:r>
            <a:r>
              <a:rPr sz="1600" b="1" spc="-15" dirty="0">
                <a:solidFill>
                  <a:srgbClr val="009CDE"/>
                </a:solidFill>
                <a:latin typeface="Arial"/>
                <a:cs typeface="Arial"/>
                <a:hlinkClick r:id="rId4"/>
              </a:rPr>
              <a:t>l</a:t>
            </a:r>
            <a:r>
              <a:rPr sz="1600" b="1" spc="-50" dirty="0">
                <a:solidFill>
                  <a:srgbClr val="009CDE"/>
                </a:solidFill>
                <a:latin typeface="Arial"/>
                <a:cs typeface="Arial"/>
                <a:hlinkClick r:id="rId4"/>
              </a:rPr>
              <a:t>egeb</a:t>
            </a:r>
            <a:r>
              <a:rPr sz="1600" b="1" spc="-20" dirty="0">
                <a:solidFill>
                  <a:srgbClr val="009CDE"/>
                </a:solidFill>
                <a:latin typeface="Arial"/>
                <a:cs typeface="Arial"/>
                <a:hlinkClick r:id="rId4"/>
              </a:rPr>
              <a:t>oard</a:t>
            </a:r>
            <a:r>
              <a:rPr sz="1600" b="1" spc="-40" dirty="0">
                <a:solidFill>
                  <a:srgbClr val="009CDE"/>
                </a:solidFill>
                <a:latin typeface="Arial"/>
                <a:cs typeface="Arial"/>
                <a:hlinkClick r:id="rId4"/>
              </a:rPr>
              <a:t>.</a:t>
            </a:r>
            <a:r>
              <a:rPr sz="1600" b="1" spc="-80" dirty="0">
                <a:solidFill>
                  <a:srgbClr val="009CDE"/>
                </a:solidFill>
                <a:latin typeface="Arial"/>
                <a:cs typeface="Arial"/>
                <a:hlinkClick r:id="rId4"/>
              </a:rPr>
              <a:t>o</a:t>
            </a:r>
            <a:r>
              <a:rPr sz="1600" b="1" spc="45" dirty="0">
                <a:solidFill>
                  <a:srgbClr val="009CDE"/>
                </a:solidFill>
                <a:latin typeface="Arial"/>
                <a:cs typeface="Arial"/>
                <a:hlinkClick r:id="rId4"/>
              </a:rPr>
              <a:t>rg</a:t>
            </a:r>
            <a:r>
              <a:rPr sz="1600" b="1" spc="30" dirty="0">
                <a:solidFill>
                  <a:srgbClr val="009CDE"/>
                </a:solidFill>
                <a:latin typeface="Arial"/>
                <a:cs typeface="Arial"/>
                <a:hlinkClick r:id="rId4"/>
              </a:rPr>
              <a:t>/</a:t>
            </a:r>
            <a:r>
              <a:rPr sz="1600" b="1" spc="-20" dirty="0">
                <a:solidFill>
                  <a:srgbClr val="009CDE"/>
                </a:solidFill>
                <a:latin typeface="Arial"/>
                <a:cs typeface="Arial"/>
                <a:hlinkClick r:id="rId4"/>
              </a:rPr>
              <a:t>a</a:t>
            </a:r>
            <a:r>
              <a:rPr sz="1600" b="1" spc="-5" dirty="0">
                <a:solidFill>
                  <a:srgbClr val="009CDE"/>
                </a:solidFill>
                <a:latin typeface="Arial"/>
                <a:cs typeface="Arial"/>
                <a:hlinkClick r:id="rId4"/>
              </a:rPr>
              <a:t>p</a:t>
            </a:r>
            <a:r>
              <a:rPr sz="1600" b="1" spc="100" dirty="0">
                <a:solidFill>
                  <a:srgbClr val="009CDE"/>
                </a:solidFill>
                <a:latin typeface="Arial"/>
                <a:cs typeface="Arial"/>
                <a:hlinkClick r:id="rId4"/>
              </a:rPr>
              <a:t>-</a:t>
            </a:r>
            <a:r>
              <a:rPr sz="1600" b="1" spc="-40" dirty="0">
                <a:solidFill>
                  <a:srgbClr val="009CDE"/>
                </a:solidFill>
                <a:latin typeface="Arial"/>
                <a:cs typeface="Arial"/>
                <a:hlinkClick r:id="rId4"/>
              </a:rPr>
              <a:t>co</a:t>
            </a:r>
            <a:r>
              <a:rPr sz="1600" b="1" spc="-35" dirty="0">
                <a:solidFill>
                  <a:srgbClr val="009CDE"/>
                </a:solidFill>
                <a:latin typeface="Arial"/>
                <a:cs typeface="Arial"/>
                <a:hlinkClick r:id="rId4"/>
              </a:rPr>
              <a:t>v</a:t>
            </a:r>
            <a:r>
              <a:rPr sz="1600" b="1" spc="5" dirty="0">
                <a:solidFill>
                  <a:srgbClr val="009CDE"/>
                </a:solidFill>
                <a:latin typeface="Arial"/>
                <a:cs typeface="Arial"/>
                <a:hlinkClick r:id="rId4"/>
              </a:rPr>
              <a:t>i</a:t>
            </a:r>
            <a:r>
              <a:rPr sz="1600" b="1" spc="25" dirty="0">
                <a:solidFill>
                  <a:srgbClr val="009CDE"/>
                </a:solidFill>
                <a:latin typeface="Arial"/>
                <a:cs typeface="Arial"/>
                <a:hlinkClick r:id="rId4"/>
              </a:rPr>
              <a:t>d</a:t>
            </a:r>
            <a:r>
              <a:rPr sz="1600" b="1" spc="-95" dirty="0">
                <a:solidFill>
                  <a:srgbClr val="009CDE"/>
                </a:solidFill>
                <a:latin typeface="Arial"/>
                <a:cs typeface="Arial"/>
                <a:hlinkClick r:id="rId4"/>
              </a:rPr>
              <a:t>1</a:t>
            </a:r>
            <a:r>
              <a:rPr sz="1600" b="1" spc="-90" dirty="0">
                <a:solidFill>
                  <a:srgbClr val="009CDE"/>
                </a:solidFill>
                <a:latin typeface="Arial"/>
                <a:cs typeface="Arial"/>
                <a:hlinkClick r:id="rId4"/>
              </a:rPr>
              <a:t>9</a:t>
            </a:r>
            <a:r>
              <a:rPr sz="1600" b="1" spc="90" dirty="0">
                <a:solidFill>
                  <a:srgbClr val="009CDE"/>
                </a:solidFill>
                <a:latin typeface="Arial"/>
                <a:cs typeface="Arial"/>
                <a:hlinkClick r:id="rId4"/>
              </a:rPr>
              <a:t>- </a:t>
            </a:r>
            <a:r>
              <a:rPr sz="1600" b="1" spc="85" dirty="0">
                <a:solidFill>
                  <a:srgbClr val="009CDE"/>
                </a:solidFill>
                <a:latin typeface="Arial"/>
                <a:cs typeface="Arial"/>
                <a:hlinkClick r:id="rId4"/>
              </a:rPr>
              <a:t> </a:t>
            </a:r>
            <a:r>
              <a:rPr sz="1600" b="1" spc="-15" dirty="0">
                <a:solidFill>
                  <a:srgbClr val="009CDE"/>
                </a:solidFill>
                <a:latin typeface="Arial"/>
                <a:cs typeface="Arial"/>
                <a:hlinkClick r:id="rId4"/>
              </a:rPr>
              <a:t>updates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9984" y="649630"/>
            <a:ext cx="5264150" cy="51409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865"/>
              </a:spcBef>
              <a:buClr>
                <a:srgbClr val="70C5E8"/>
              </a:buClr>
              <a:buAutoNum type="romanUcPeriod"/>
              <a:tabLst>
                <a:tab pos="527685" algn="l"/>
                <a:tab pos="528320" algn="l"/>
              </a:tabLst>
            </a:pPr>
            <a:r>
              <a:rPr sz="1900" b="1" spc="-30" dirty="0">
                <a:solidFill>
                  <a:srgbClr val="1E1E1E"/>
                </a:solidFill>
                <a:latin typeface="Arial"/>
                <a:cs typeface="Arial"/>
              </a:rPr>
              <a:t>COVID-19</a:t>
            </a:r>
            <a:r>
              <a:rPr sz="1900" b="1" spc="-7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1E1E1E"/>
                </a:solidFill>
                <a:latin typeface="Arial"/>
                <a:cs typeface="Arial"/>
              </a:rPr>
              <a:t>Communication</a:t>
            </a:r>
            <a:endParaRPr sz="19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Clr>
                <a:srgbClr val="70C5E8"/>
              </a:buClr>
              <a:buAutoNum type="romanUcPeriod"/>
              <a:tabLst>
                <a:tab pos="527685" algn="l"/>
                <a:tab pos="528320" algn="l"/>
              </a:tabLst>
            </a:pPr>
            <a:r>
              <a:rPr sz="1900" b="1" spc="5" dirty="0">
                <a:solidFill>
                  <a:srgbClr val="1E1E1E"/>
                </a:solidFill>
                <a:latin typeface="Arial"/>
                <a:cs typeface="Arial"/>
              </a:rPr>
              <a:t>2020 </a:t>
            </a:r>
            <a:r>
              <a:rPr sz="1900" b="1" spc="-30" dirty="0">
                <a:solidFill>
                  <a:srgbClr val="1E1E1E"/>
                </a:solidFill>
                <a:latin typeface="Arial"/>
                <a:cs typeface="Arial"/>
              </a:rPr>
              <a:t>AP </a:t>
            </a:r>
            <a:r>
              <a:rPr sz="1900" b="1" spc="10" dirty="0">
                <a:solidFill>
                  <a:srgbClr val="1E1E1E"/>
                </a:solidFill>
                <a:latin typeface="Arial"/>
                <a:cs typeface="Arial"/>
              </a:rPr>
              <a:t>Exam</a:t>
            </a:r>
            <a:r>
              <a:rPr sz="1900" b="1" spc="-1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900" b="1" spc="-114" dirty="0">
                <a:solidFill>
                  <a:srgbClr val="1E1E1E"/>
                </a:solidFill>
                <a:latin typeface="Arial"/>
                <a:cs typeface="Arial"/>
              </a:rPr>
              <a:t>Q&amp;A</a:t>
            </a:r>
            <a:endParaRPr sz="19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80"/>
              </a:spcBef>
              <a:buClr>
                <a:srgbClr val="70C5E8"/>
              </a:buClr>
              <a:buAutoNum type="romanUcPeriod"/>
              <a:tabLst>
                <a:tab pos="527685" algn="l"/>
                <a:tab pos="528320" algn="l"/>
              </a:tabLst>
            </a:pPr>
            <a:r>
              <a:rPr sz="1900" b="1" spc="55" dirty="0">
                <a:solidFill>
                  <a:srgbClr val="1E1E1E"/>
                </a:solidFill>
                <a:latin typeface="Arial"/>
                <a:cs typeface="Arial"/>
              </a:rPr>
              <a:t>Virtual </a:t>
            </a:r>
            <a:r>
              <a:rPr sz="1900" b="1" spc="-15" dirty="0">
                <a:solidFill>
                  <a:srgbClr val="1E1E1E"/>
                </a:solidFill>
                <a:latin typeface="Arial"/>
                <a:cs typeface="Arial"/>
              </a:rPr>
              <a:t>Support</a:t>
            </a:r>
            <a:r>
              <a:rPr sz="1900" b="1" spc="-21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900" b="1" spc="-50" dirty="0">
                <a:solidFill>
                  <a:srgbClr val="1E1E1E"/>
                </a:solidFill>
                <a:latin typeface="Arial"/>
                <a:cs typeface="Arial"/>
              </a:rPr>
              <a:t>Resources</a:t>
            </a:r>
            <a:endParaRPr sz="19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265"/>
              </a:spcBef>
              <a:buClr>
                <a:srgbClr val="70C5E8"/>
              </a:buClr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900" b="1" spc="-30" dirty="0">
                <a:solidFill>
                  <a:srgbClr val="1E1E1E"/>
                </a:solidFill>
                <a:latin typeface="Arial"/>
                <a:cs typeface="Arial"/>
              </a:rPr>
              <a:t>AP</a:t>
            </a:r>
            <a:r>
              <a:rPr sz="19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900" b="1" spc="-40" dirty="0">
                <a:solidFill>
                  <a:srgbClr val="1E1E1E"/>
                </a:solidFill>
                <a:latin typeface="Arial"/>
                <a:cs typeface="Arial"/>
              </a:rPr>
              <a:t>Classroom</a:t>
            </a:r>
            <a:endParaRPr sz="19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275"/>
              </a:spcBef>
              <a:buClr>
                <a:srgbClr val="70C5E8"/>
              </a:buClr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130" dirty="0">
                <a:solidFill>
                  <a:srgbClr val="1E1E1E"/>
                </a:solidFill>
                <a:latin typeface="Arial Black"/>
                <a:cs typeface="Arial Black"/>
              </a:rPr>
              <a:t>Foundations </a:t>
            </a:r>
            <a:r>
              <a:rPr sz="1900" spc="-135" dirty="0">
                <a:solidFill>
                  <a:srgbClr val="1E1E1E"/>
                </a:solidFill>
                <a:latin typeface="Arial Black"/>
                <a:cs typeface="Arial Black"/>
              </a:rPr>
              <a:t>and </a:t>
            </a:r>
            <a:r>
              <a:rPr sz="1900" spc="-150" dirty="0">
                <a:solidFill>
                  <a:srgbClr val="1E1E1E"/>
                </a:solidFill>
                <a:latin typeface="Arial Black"/>
                <a:cs typeface="Arial Black"/>
              </a:rPr>
              <a:t>Quick </a:t>
            </a:r>
            <a:r>
              <a:rPr sz="1900" spc="-160" dirty="0">
                <a:solidFill>
                  <a:srgbClr val="1E1E1E"/>
                </a:solidFill>
                <a:latin typeface="Arial Black"/>
                <a:cs typeface="Arial Black"/>
              </a:rPr>
              <a:t>Start</a:t>
            </a:r>
            <a:r>
              <a:rPr sz="1900" spc="-250" dirty="0">
                <a:solidFill>
                  <a:srgbClr val="1E1E1E"/>
                </a:solidFill>
                <a:latin typeface="Arial Black"/>
                <a:cs typeface="Arial Black"/>
              </a:rPr>
              <a:t> </a:t>
            </a:r>
            <a:r>
              <a:rPr sz="1900" spc="-155" dirty="0">
                <a:solidFill>
                  <a:srgbClr val="1E1E1E"/>
                </a:solidFill>
                <a:latin typeface="Arial Black"/>
                <a:cs typeface="Arial Black"/>
              </a:rPr>
              <a:t>videos</a:t>
            </a:r>
            <a:endParaRPr sz="1900">
              <a:latin typeface="Arial Black"/>
              <a:cs typeface="Arial Black"/>
            </a:endParaRPr>
          </a:p>
          <a:p>
            <a:pPr marL="1155700" lvl="2" indent="-229235">
              <a:lnSpc>
                <a:spcPct val="100000"/>
              </a:lnSpc>
              <a:spcBef>
                <a:spcPts val="280"/>
              </a:spcBef>
              <a:buClr>
                <a:srgbClr val="70C5E8"/>
              </a:buClr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150" dirty="0">
                <a:solidFill>
                  <a:srgbClr val="1E1E1E"/>
                </a:solidFill>
                <a:latin typeface="Arial Black"/>
                <a:cs typeface="Arial Black"/>
              </a:rPr>
              <a:t>Personal </a:t>
            </a:r>
            <a:r>
              <a:rPr sz="1900" spc="-170" dirty="0">
                <a:solidFill>
                  <a:srgbClr val="1E1E1E"/>
                </a:solidFill>
                <a:latin typeface="Arial Black"/>
                <a:cs typeface="Arial Black"/>
              </a:rPr>
              <a:t>Progress</a:t>
            </a:r>
            <a:r>
              <a:rPr sz="1900" spc="-140" dirty="0">
                <a:solidFill>
                  <a:srgbClr val="1E1E1E"/>
                </a:solidFill>
                <a:latin typeface="Arial Black"/>
                <a:cs typeface="Arial Black"/>
              </a:rPr>
              <a:t> </a:t>
            </a:r>
            <a:r>
              <a:rPr sz="1900" spc="-185" dirty="0">
                <a:solidFill>
                  <a:srgbClr val="1E1E1E"/>
                </a:solidFill>
                <a:latin typeface="Arial Black"/>
                <a:cs typeface="Arial Black"/>
              </a:rPr>
              <a:t>Checks</a:t>
            </a:r>
            <a:endParaRPr sz="1900">
              <a:latin typeface="Arial Black"/>
              <a:cs typeface="Arial Black"/>
            </a:endParaRPr>
          </a:p>
          <a:p>
            <a:pPr marL="1155700" lvl="2" indent="-229235">
              <a:lnSpc>
                <a:spcPct val="100000"/>
              </a:lnSpc>
              <a:spcBef>
                <a:spcPts val="260"/>
              </a:spcBef>
              <a:buClr>
                <a:srgbClr val="70C5E8"/>
              </a:buClr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135" dirty="0">
                <a:solidFill>
                  <a:srgbClr val="1E1E1E"/>
                </a:solidFill>
                <a:latin typeface="Arial Black"/>
                <a:cs typeface="Arial Black"/>
              </a:rPr>
              <a:t>AP </a:t>
            </a:r>
            <a:r>
              <a:rPr sz="1900" spc="-155" dirty="0">
                <a:solidFill>
                  <a:srgbClr val="1E1E1E"/>
                </a:solidFill>
                <a:latin typeface="Arial Black"/>
                <a:cs typeface="Arial Black"/>
              </a:rPr>
              <a:t>Question</a:t>
            </a:r>
            <a:r>
              <a:rPr sz="1900" spc="-190" dirty="0">
                <a:solidFill>
                  <a:srgbClr val="1E1E1E"/>
                </a:solidFill>
                <a:latin typeface="Arial Black"/>
                <a:cs typeface="Arial Black"/>
              </a:rPr>
              <a:t> </a:t>
            </a:r>
            <a:r>
              <a:rPr sz="1900" spc="-155" dirty="0">
                <a:solidFill>
                  <a:srgbClr val="1E1E1E"/>
                </a:solidFill>
                <a:latin typeface="Arial Black"/>
                <a:cs typeface="Arial Black"/>
              </a:rPr>
              <a:t>Bank</a:t>
            </a:r>
            <a:endParaRPr sz="1900">
              <a:latin typeface="Arial Black"/>
              <a:cs typeface="Arial Black"/>
            </a:endParaRPr>
          </a:p>
          <a:p>
            <a:pPr marL="1155700" lvl="2" indent="-229235">
              <a:lnSpc>
                <a:spcPct val="100000"/>
              </a:lnSpc>
              <a:spcBef>
                <a:spcPts val="280"/>
              </a:spcBef>
              <a:buClr>
                <a:srgbClr val="70C5E8"/>
              </a:buClr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135" dirty="0">
                <a:solidFill>
                  <a:srgbClr val="1E1E1E"/>
                </a:solidFill>
                <a:latin typeface="Arial Black"/>
                <a:cs typeface="Arial Black"/>
              </a:rPr>
              <a:t>AP </a:t>
            </a:r>
            <a:r>
              <a:rPr sz="1900" spc="-195" dirty="0">
                <a:solidFill>
                  <a:srgbClr val="1E1E1E"/>
                </a:solidFill>
                <a:latin typeface="Arial Black"/>
                <a:cs typeface="Arial Black"/>
              </a:rPr>
              <a:t>Secure </a:t>
            </a:r>
            <a:r>
              <a:rPr sz="1900" spc="-175" dirty="0">
                <a:solidFill>
                  <a:srgbClr val="1E1E1E"/>
                </a:solidFill>
                <a:latin typeface="Arial Black"/>
                <a:cs typeface="Arial Black"/>
              </a:rPr>
              <a:t>Practice</a:t>
            </a:r>
            <a:r>
              <a:rPr sz="1900" spc="-75" dirty="0">
                <a:solidFill>
                  <a:srgbClr val="1E1E1E"/>
                </a:solidFill>
                <a:latin typeface="Arial Black"/>
                <a:cs typeface="Arial Black"/>
              </a:rPr>
              <a:t> </a:t>
            </a:r>
            <a:r>
              <a:rPr sz="1900" spc="-165" dirty="0">
                <a:solidFill>
                  <a:srgbClr val="1E1E1E"/>
                </a:solidFill>
                <a:latin typeface="Arial Black"/>
                <a:cs typeface="Arial Black"/>
              </a:rPr>
              <a:t>Exam</a:t>
            </a:r>
            <a:endParaRPr sz="1900">
              <a:latin typeface="Arial Black"/>
              <a:cs typeface="Arial Black"/>
            </a:endParaRPr>
          </a:p>
          <a:p>
            <a:pPr marL="698500" lvl="1" indent="-229235">
              <a:lnSpc>
                <a:spcPct val="100000"/>
              </a:lnSpc>
              <a:spcBef>
                <a:spcPts val="275"/>
              </a:spcBef>
              <a:buClr>
                <a:srgbClr val="70C5E8"/>
              </a:buClr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900" b="1" spc="-30" dirty="0">
                <a:solidFill>
                  <a:srgbClr val="1E1E1E"/>
                </a:solidFill>
                <a:latin typeface="Arial"/>
                <a:cs typeface="Arial"/>
              </a:rPr>
              <a:t>AP</a:t>
            </a:r>
            <a:r>
              <a:rPr sz="19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900" b="1" spc="-60" dirty="0">
                <a:solidFill>
                  <a:srgbClr val="1E1E1E"/>
                </a:solidFill>
                <a:latin typeface="Arial"/>
                <a:cs typeface="Arial"/>
              </a:rPr>
              <a:t>Classes</a:t>
            </a:r>
            <a:endParaRPr sz="19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265"/>
              </a:spcBef>
              <a:buClr>
                <a:srgbClr val="70C5E8"/>
              </a:buClr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110" dirty="0">
                <a:solidFill>
                  <a:srgbClr val="1E1E1E"/>
                </a:solidFill>
                <a:latin typeface="Arial Black"/>
                <a:cs typeface="Arial Black"/>
              </a:rPr>
              <a:t>Daily</a:t>
            </a:r>
            <a:r>
              <a:rPr sz="1900" spc="-155" dirty="0">
                <a:solidFill>
                  <a:srgbClr val="1E1E1E"/>
                </a:solidFill>
                <a:latin typeface="Arial Black"/>
                <a:cs typeface="Arial Black"/>
              </a:rPr>
              <a:t> </a:t>
            </a:r>
            <a:r>
              <a:rPr sz="1900" spc="-180" dirty="0">
                <a:solidFill>
                  <a:srgbClr val="1E1E1E"/>
                </a:solidFill>
                <a:latin typeface="Arial Black"/>
                <a:cs typeface="Arial Black"/>
              </a:rPr>
              <a:t>Lessons</a:t>
            </a:r>
            <a:endParaRPr sz="1900">
              <a:latin typeface="Arial Black"/>
              <a:cs typeface="Arial Black"/>
            </a:endParaRPr>
          </a:p>
          <a:p>
            <a:pPr marL="1155700" lvl="2" indent="-229235">
              <a:lnSpc>
                <a:spcPct val="100000"/>
              </a:lnSpc>
              <a:spcBef>
                <a:spcPts val="275"/>
              </a:spcBef>
              <a:buClr>
                <a:srgbClr val="70C5E8"/>
              </a:buClr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180" dirty="0">
                <a:solidFill>
                  <a:srgbClr val="1E1E1E"/>
                </a:solidFill>
                <a:latin typeface="Arial Black"/>
                <a:cs typeface="Arial Black"/>
              </a:rPr>
              <a:t>Lessons </a:t>
            </a:r>
            <a:r>
              <a:rPr sz="1900" spc="-114" dirty="0">
                <a:solidFill>
                  <a:srgbClr val="1E1E1E"/>
                </a:solidFill>
                <a:latin typeface="Arial Black"/>
                <a:cs typeface="Arial Black"/>
              </a:rPr>
              <a:t>for </a:t>
            </a:r>
            <a:r>
              <a:rPr sz="1900" spc="-155" dirty="0">
                <a:solidFill>
                  <a:srgbClr val="1E1E1E"/>
                </a:solidFill>
                <a:latin typeface="Arial Black"/>
                <a:cs typeface="Arial Black"/>
              </a:rPr>
              <a:t>every</a:t>
            </a:r>
            <a:r>
              <a:rPr sz="1900" spc="-200" dirty="0">
                <a:solidFill>
                  <a:srgbClr val="1E1E1E"/>
                </a:solidFill>
                <a:latin typeface="Arial Black"/>
                <a:cs typeface="Arial Black"/>
              </a:rPr>
              <a:t> </a:t>
            </a:r>
            <a:r>
              <a:rPr sz="1900" spc="-185" dirty="0">
                <a:solidFill>
                  <a:srgbClr val="1E1E1E"/>
                </a:solidFill>
                <a:latin typeface="Arial Black"/>
                <a:cs typeface="Arial Black"/>
              </a:rPr>
              <a:t>course*</a:t>
            </a:r>
            <a:endParaRPr sz="1900">
              <a:latin typeface="Arial Black"/>
              <a:cs typeface="Arial Black"/>
            </a:endParaRPr>
          </a:p>
          <a:p>
            <a:pPr marL="1155700" lvl="2" indent="-229235">
              <a:lnSpc>
                <a:spcPct val="100000"/>
              </a:lnSpc>
              <a:spcBef>
                <a:spcPts val="280"/>
              </a:spcBef>
              <a:buClr>
                <a:srgbClr val="70C5E8"/>
              </a:buClr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185" dirty="0">
                <a:solidFill>
                  <a:srgbClr val="1E1E1E"/>
                </a:solidFill>
                <a:latin typeface="Arial Black"/>
                <a:cs typeface="Arial Black"/>
              </a:rPr>
              <a:t>Recorded </a:t>
            </a:r>
            <a:r>
              <a:rPr sz="1900" spc="-135" dirty="0">
                <a:solidFill>
                  <a:srgbClr val="1E1E1E"/>
                </a:solidFill>
                <a:latin typeface="Arial Black"/>
                <a:cs typeface="Arial Black"/>
              </a:rPr>
              <a:t>and </a:t>
            </a:r>
            <a:r>
              <a:rPr sz="1900" spc="-145" dirty="0">
                <a:solidFill>
                  <a:srgbClr val="1E1E1E"/>
                </a:solidFill>
                <a:latin typeface="Arial Black"/>
                <a:cs typeface="Arial Black"/>
              </a:rPr>
              <a:t>available </a:t>
            </a:r>
            <a:r>
              <a:rPr sz="1900" spc="-130" dirty="0">
                <a:solidFill>
                  <a:srgbClr val="1E1E1E"/>
                </a:solidFill>
                <a:latin typeface="Arial Black"/>
                <a:cs typeface="Arial Black"/>
              </a:rPr>
              <a:t>on</a:t>
            </a:r>
            <a:r>
              <a:rPr sz="1900" spc="-165" dirty="0">
                <a:solidFill>
                  <a:srgbClr val="1E1E1E"/>
                </a:solidFill>
                <a:latin typeface="Arial Black"/>
                <a:cs typeface="Arial Black"/>
              </a:rPr>
              <a:t> </a:t>
            </a:r>
            <a:r>
              <a:rPr sz="1900" spc="-150" dirty="0">
                <a:solidFill>
                  <a:srgbClr val="1E1E1E"/>
                </a:solidFill>
                <a:latin typeface="Arial Black"/>
                <a:cs typeface="Arial Black"/>
              </a:rPr>
              <a:t>demand</a:t>
            </a:r>
            <a:endParaRPr sz="1900">
              <a:latin typeface="Arial Black"/>
              <a:cs typeface="Arial Black"/>
            </a:endParaRPr>
          </a:p>
          <a:p>
            <a:pPr marL="698500" lvl="1" indent="-229235">
              <a:lnSpc>
                <a:spcPct val="100000"/>
              </a:lnSpc>
              <a:spcBef>
                <a:spcPts val="265"/>
              </a:spcBef>
              <a:buClr>
                <a:srgbClr val="70C5E8"/>
              </a:buClr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900" b="1" dirty="0">
                <a:solidFill>
                  <a:srgbClr val="1E1E1E"/>
                </a:solidFill>
                <a:latin typeface="Arial"/>
                <a:cs typeface="Arial"/>
              </a:rPr>
              <a:t>Live </a:t>
            </a:r>
            <a:r>
              <a:rPr sz="1900" b="1" spc="-30" dirty="0">
                <a:solidFill>
                  <a:srgbClr val="1E1E1E"/>
                </a:solidFill>
                <a:latin typeface="Arial"/>
                <a:cs typeface="Arial"/>
              </a:rPr>
              <a:t>AP </a:t>
            </a:r>
            <a:r>
              <a:rPr sz="1900" b="1" spc="-5" dirty="0">
                <a:solidFill>
                  <a:srgbClr val="1E1E1E"/>
                </a:solidFill>
                <a:latin typeface="Arial"/>
                <a:cs typeface="Arial"/>
              </a:rPr>
              <a:t>Review</a:t>
            </a:r>
            <a:r>
              <a:rPr sz="1900" b="1" spc="-1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900" b="1" spc="-60" dirty="0">
                <a:solidFill>
                  <a:srgbClr val="1E1E1E"/>
                </a:solidFill>
                <a:latin typeface="Arial"/>
                <a:cs typeface="Arial"/>
              </a:rPr>
              <a:t>Lessons</a:t>
            </a:r>
            <a:endParaRPr sz="19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275"/>
              </a:spcBef>
              <a:buClr>
                <a:srgbClr val="70C5E8"/>
              </a:buClr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120" dirty="0">
                <a:solidFill>
                  <a:srgbClr val="1E1E1E"/>
                </a:solidFill>
                <a:latin typeface="Arial Black"/>
                <a:cs typeface="Arial Black"/>
              </a:rPr>
              <a:t>Via </a:t>
            </a:r>
            <a:r>
              <a:rPr sz="1900" spc="-155" dirty="0">
                <a:solidFill>
                  <a:srgbClr val="1E1E1E"/>
                </a:solidFill>
                <a:latin typeface="Arial Black"/>
                <a:cs typeface="Arial Black"/>
              </a:rPr>
              <a:t>the </a:t>
            </a:r>
            <a:r>
              <a:rPr sz="1900" spc="-135" dirty="0">
                <a:solidFill>
                  <a:srgbClr val="1E1E1E"/>
                </a:solidFill>
                <a:latin typeface="Arial Black"/>
                <a:cs typeface="Arial Black"/>
              </a:rPr>
              <a:t>AP </a:t>
            </a:r>
            <a:r>
              <a:rPr sz="1900" spc="-180" dirty="0">
                <a:solidFill>
                  <a:srgbClr val="1E1E1E"/>
                </a:solidFill>
                <a:latin typeface="Arial Black"/>
                <a:cs typeface="Arial Black"/>
              </a:rPr>
              <a:t>YouTube</a:t>
            </a:r>
            <a:r>
              <a:rPr sz="1900" spc="-210" dirty="0">
                <a:solidFill>
                  <a:srgbClr val="1E1E1E"/>
                </a:solidFill>
                <a:latin typeface="Arial Black"/>
                <a:cs typeface="Arial Black"/>
              </a:rPr>
              <a:t> </a:t>
            </a:r>
            <a:r>
              <a:rPr sz="1900" spc="-135" dirty="0">
                <a:solidFill>
                  <a:srgbClr val="1E1E1E"/>
                </a:solidFill>
                <a:latin typeface="Arial Black"/>
                <a:cs typeface="Arial Black"/>
              </a:rPr>
              <a:t>channel</a:t>
            </a:r>
            <a:endParaRPr sz="1900">
              <a:latin typeface="Arial Black"/>
              <a:cs typeface="Arial Black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Clr>
                <a:srgbClr val="70C5E8"/>
              </a:buClr>
              <a:buAutoNum type="romanUcPeriod"/>
              <a:tabLst>
                <a:tab pos="527685" algn="l"/>
                <a:tab pos="528320" algn="l"/>
              </a:tabLst>
            </a:pPr>
            <a:r>
              <a:rPr sz="1900" b="1" spc="35" dirty="0">
                <a:solidFill>
                  <a:srgbClr val="1E1E1E"/>
                </a:solidFill>
                <a:latin typeface="Arial"/>
                <a:cs typeface="Arial"/>
              </a:rPr>
              <a:t>Next</a:t>
            </a:r>
            <a:r>
              <a:rPr sz="19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900" b="1" spc="-40" dirty="0">
                <a:solidFill>
                  <a:srgbClr val="1E1E1E"/>
                </a:solidFill>
                <a:latin typeface="Arial"/>
                <a:cs typeface="Arial"/>
              </a:rPr>
              <a:t>Steps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2859" y="695959"/>
            <a:ext cx="1779270" cy="911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05"/>
              </a:lnSpc>
              <a:spcBef>
                <a:spcPts val="100"/>
              </a:spcBef>
            </a:pPr>
            <a:r>
              <a:rPr sz="3600" spc="50" dirty="0">
                <a:latin typeface="Arial"/>
                <a:cs typeface="Arial"/>
              </a:rPr>
              <a:t>Agenda: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2765"/>
              </a:lnSpc>
            </a:pPr>
            <a:r>
              <a:rPr sz="2400" b="1" spc="-35" dirty="0">
                <a:solidFill>
                  <a:srgbClr val="009CDE"/>
                </a:solidFill>
                <a:latin typeface="Gill Sans MT"/>
                <a:cs typeface="Gill Sans MT"/>
              </a:rPr>
              <a:t>(20</a:t>
            </a:r>
            <a:r>
              <a:rPr sz="2400" b="1" spc="-95" dirty="0">
                <a:solidFill>
                  <a:srgbClr val="009CDE"/>
                </a:solidFill>
                <a:latin typeface="Gill Sans MT"/>
                <a:cs typeface="Gill Sans MT"/>
              </a:rPr>
              <a:t> </a:t>
            </a:r>
            <a:r>
              <a:rPr sz="2400" b="1" spc="60" dirty="0">
                <a:solidFill>
                  <a:srgbClr val="009CDE"/>
                </a:solidFill>
                <a:latin typeface="Gill Sans MT"/>
                <a:cs typeface="Gill Sans MT"/>
              </a:rPr>
              <a:t>mins)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45734" y="919353"/>
            <a:ext cx="6287135" cy="135763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99085" marR="5080" indent="-287020">
              <a:lnSpc>
                <a:spcPct val="90000"/>
              </a:lnSpc>
              <a:spcBef>
                <a:spcPts val="320"/>
              </a:spcBef>
              <a:buClr>
                <a:srgbClr val="70C5E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900" spc="-145" dirty="0">
                <a:solidFill>
                  <a:srgbClr val="1E1E1E"/>
                </a:solidFill>
                <a:latin typeface="Arial Black"/>
                <a:cs typeface="Arial Black"/>
              </a:rPr>
              <a:t>As </a:t>
            </a:r>
            <a:r>
              <a:rPr sz="1900" spc="-160" dirty="0">
                <a:solidFill>
                  <a:srgbClr val="1E1E1E"/>
                </a:solidFill>
                <a:latin typeface="Arial Black"/>
                <a:cs typeface="Arial Black"/>
              </a:rPr>
              <a:t>schools </a:t>
            </a:r>
            <a:r>
              <a:rPr sz="1900" spc="-135" dirty="0">
                <a:solidFill>
                  <a:srgbClr val="1E1E1E"/>
                </a:solidFill>
                <a:latin typeface="Arial Black"/>
                <a:cs typeface="Arial Black"/>
              </a:rPr>
              <a:t>and </a:t>
            </a:r>
            <a:r>
              <a:rPr sz="1900" spc="-140" dirty="0">
                <a:solidFill>
                  <a:srgbClr val="1E1E1E"/>
                </a:solidFill>
                <a:latin typeface="Arial Black"/>
                <a:cs typeface="Arial Black"/>
              </a:rPr>
              <a:t>communities </a:t>
            </a:r>
            <a:r>
              <a:rPr sz="1900" spc="-150" dirty="0">
                <a:solidFill>
                  <a:srgbClr val="1E1E1E"/>
                </a:solidFill>
                <a:latin typeface="Arial Black"/>
                <a:cs typeface="Arial Black"/>
              </a:rPr>
              <a:t>navigate </a:t>
            </a:r>
            <a:r>
              <a:rPr sz="1900" spc="-155" dirty="0">
                <a:solidFill>
                  <a:srgbClr val="1E1E1E"/>
                </a:solidFill>
                <a:latin typeface="Arial Black"/>
                <a:cs typeface="Arial Black"/>
              </a:rPr>
              <a:t>the  </a:t>
            </a:r>
            <a:r>
              <a:rPr sz="1900" spc="-160" dirty="0">
                <a:solidFill>
                  <a:srgbClr val="1E1E1E"/>
                </a:solidFill>
                <a:latin typeface="Arial Black"/>
                <a:cs typeface="Arial Black"/>
              </a:rPr>
              <a:t>unprecedented challenges </a:t>
            </a:r>
            <a:r>
              <a:rPr sz="1900" spc="-180" dirty="0">
                <a:solidFill>
                  <a:srgbClr val="1E1E1E"/>
                </a:solidFill>
                <a:latin typeface="Arial Black"/>
                <a:cs typeface="Arial Black"/>
              </a:rPr>
              <a:t>posed </a:t>
            </a:r>
            <a:r>
              <a:rPr sz="1900" spc="-135" dirty="0">
                <a:solidFill>
                  <a:srgbClr val="1E1E1E"/>
                </a:solidFill>
                <a:latin typeface="Arial Black"/>
                <a:cs typeface="Arial Black"/>
              </a:rPr>
              <a:t>by </a:t>
            </a:r>
            <a:r>
              <a:rPr sz="1900" spc="-155" dirty="0">
                <a:solidFill>
                  <a:srgbClr val="1E1E1E"/>
                </a:solidFill>
                <a:latin typeface="Arial Black"/>
                <a:cs typeface="Arial Black"/>
              </a:rPr>
              <a:t>the </a:t>
            </a:r>
            <a:r>
              <a:rPr sz="1900" spc="-140" dirty="0">
                <a:solidFill>
                  <a:srgbClr val="1E1E1E"/>
                </a:solidFill>
                <a:latin typeface="Arial Black"/>
                <a:cs typeface="Arial Black"/>
              </a:rPr>
              <a:t>coronavirus  </a:t>
            </a:r>
            <a:r>
              <a:rPr sz="1900" spc="-185" dirty="0">
                <a:solidFill>
                  <a:srgbClr val="1E1E1E"/>
                </a:solidFill>
                <a:latin typeface="Arial Black"/>
                <a:cs typeface="Arial Black"/>
              </a:rPr>
              <a:t>(COVID-19) </a:t>
            </a:r>
            <a:r>
              <a:rPr sz="1900" spc="-175" dirty="0">
                <a:solidFill>
                  <a:srgbClr val="1E1E1E"/>
                </a:solidFill>
                <a:latin typeface="Arial Black"/>
                <a:cs typeface="Arial Black"/>
              </a:rPr>
              <a:t>outbreak, </a:t>
            </a:r>
            <a:r>
              <a:rPr sz="1900" spc="-155" dirty="0">
                <a:solidFill>
                  <a:srgbClr val="1E1E1E"/>
                </a:solidFill>
                <a:latin typeface="Arial Black"/>
                <a:cs typeface="Arial Black"/>
              </a:rPr>
              <a:t>the </a:t>
            </a:r>
            <a:r>
              <a:rPr sz="1900" spc="-125" dirty="0">
                <a:solidFill>
                  <a:srgbClr val="1E1E1E"/>
                </a:solidFill>
                <a:latin typeface="Arial Black"/>
                <a:cs typeface="Arial Black"/>
              </a:rPr>
              <a:t>health </a:t>
            </a:r>
            <a:r>
              <a:rPr sz="1900" spc="-135" dirty="0">
                <a:solidFill>
                  <a:srgbClr val="1E1E1E"/>
                </a:solidFill>
                <a:latin typeface="Arial Black"/>
                <a:cs typeface="Arial Black"/>
              </a:rPr>
              <a:t>and </a:t>
            </a:r>
            <a:r>
              <a:rPr sz="1900" spc="-165" dirty="0">
                <a:solidFill>
                  <a:srgbClr val="1E1E1E"/>
                </a:solidFill>
                <a:latin typeface="Arial Black"/>
                <a:cs typeface="Arial Black"/>
              </a:rPr>
              <a:t>safety </a:t>
            </a:r>
            <a:r>
              <a:rPr sz="1900" spc="-140" dirty="0">
                <a:solidFill>
                  <a:srgbClr val="1E1E1E"/>
                </a:solidFill>
                <a:latin typeface="Arial Black"/>
                <a:cs typeface="Arial Black"/>
              </a:rPr>
              <a:t>of  </a:t>
            </a:r>
            <a:r>
              <a:rPr sz="1900" spc="70" dirty="0">
                <a:solidFill>
                  <a:srgbClr val="1E1E1E"/>
                </a:solidFill>
                <a:latin typeface="Book Antiqua"/>
                <a:cs typeface="Book Antiqua"/>
              </a:rPr>
              <a:t>educators </a:t>
            </a:r>
            <a:r>
              <a:rPr sz="1900" spc="60" dirty="0">
                <a:solidFill>
                  <a:srgbClr val="1E1E1E"/>
                </a:solidFill>
                <a:latin typeface="Book Antiqua"/>
                <a:cs typeface="Book Antiqua"/>
              </a:rPr>
              <a:t>and </a:t>
            </a:r>
            <a:r>
              <a:rPr sz="1900" spc="85" dirty="0">
                <a:solidFill>
                  <a:srgbClr val="1E1E1E"/>
                </a:solidFill>
                <a:latin typeface="Book Antiqua"/>
                <a:cs typeface="Book Antiqua"/>
              </a:rPr>
              <a:t>students </a:t>
            </a:r>
            <a:r>
              <a:rPr sz="1900" spc="75" dirty="0">
                <a:solidFill>
                  <a:srgbClr val="1E1E1E"/>
                </a:solidFill>
                <a:latin typeface="Book Antiqua"/>
                <a:cs typeface="Book Antiqua"/>
              </a:rPr>
              <a:t>are </a:t>
            </a:r>
            <a:r>
              <a:rPr sz="1900" spc="95" dirty="0">
                <a:solidFill>
                  <a:srgbClr val="1E1E1E"/>
                </a:solidFill>
                <a:latin typeface="Book Antiqua"/>
                <a:cs typeface="Book Antiqua"/>
              </a:rPr>
              <a:t>the </a:t>
            </a:r>
            <a:r>
              <a:rPr sz="1900" spc="-20" dirty="0">
                <a:solidFill>
                  <a:srgbClr val="1E1E1E"/>
                </a:solidFill>
                <a:latin typeface="Book Antiqua"/>
                <a:cs typeface="Book Antiqua"/>
              </a:rPr>
              <a:t>AP </a:t>
            </a:r>
            <a:r>
              <a:rPr sz="1900" spc="35" dirty="0">
                <a:solidFill>
                  <a:srgbClr val="1E1E1E"/>
                </a:solidFill>
                <a:latin typeface="Book Antiqua"/>
                <a:cs typeface="Book Antiqua"/>
              </a:rPr>
              <a:t>Program’s </a:t>
            </a:r>
            <a:r>
              <a:rPr sz="1900" spc="30" dirty="0">
                <a:solidFill>
                  <a:srgbClr val="1E1E1E"/>
                </a:solidFill>
                <a:latin typeface="Book Antiqua"/>
                <a:cs typeface="Book Antiqua"/>
              </a:rPr>
              <a:t>top  </a:t>
            </a:r>
            <a:r>
              <a:rPr sz="1900" spc="-120" dirty="0">
                <a:solidFill>
                  <a:srgbClr val="1E1E1E"/>
                </a:solidFill>
                <a:latin typeface="Arial Black"/>
                <a:cs typeface="Arial Black"/>
              </a:rPr>
              <a:t>priorities.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5023485" indent="-287020">
              <a:lnSpc>
                <a:spcPct val="100000"/>
              </a:lnSpc>
              <a:spcBef>
                <a:spcPts val="365"/>
              </a:spcBef>
              <a:buClr>
                <a:srgbClr val="70C5E8"/>
              </a:buClr>
              <a:buFont typeface="Arial"/>
              <a:buChar char="•"/>
              <a:tabLst>
                <a:tab pos="5024120" algn="l"/>
                <a:tab pos="5024755" algn="l"/>
              </a:tabLst>
            </a:pPr>
            <a:r>
              <a:rPr spc="20" dirty="0"/>
              <a:t>Here’s </a:t>
            </a:r>
            <a:r>
              <a:rPr spc="40" dirty="0"/>
              <a:t>how </a:t>
            </a:r>
            <a:r>
              <a:rPr spc="15" dirty="0"/>
              <a:t>we’re </a:t>
            </a:r>
            <a:r>
              <a:rPr spc="45" dirty="0"/>
              <a:t>supporting</a:t>
            </a:r>
            <a:r>
              <a:rPr spc="-45" dirty="0"/>
              <a:t> </a:t>
            </a:r>
            <a:r>
              <a:rPr spc="75" dirty="0"/>
              <a:t>schools:</a:t>
            </a:r>
          </a:p>
          <a:p>
            <a:pPr marL="5422900" lvl="1" indent="-229235">
              <a:lnSpc>
                <a:spcPct val="100000"/>
              </a:lnSpc>
              <a:spcBef>
                <a:spcPts val="260"/>
              </a:spcBef>
              <a:buClr>
                <a:srgbClr val="70C5E8"/>
              </a:buClr>
              <a:buFont typeface="Arial"/>
              <a:buChar char="•"/>
              <a:tabLst>
                <a:tab pos="5423535" algn="l"/>
                <a:tab pos="5424170" algn="l"/>
              </a:tabLst>
            </a:pPr>
            <a:r>
              <a:rPr sz="1900" spc="-10" dirty="0">
                <a:solidFill>
                  <a:srgbClr val="1E1E1E"/>
                </a:solidFill>
                <a:latin typeface="Book Antiqua"/>
                <a:cs typeface="Book Antiqua"/>
              </a:rPr>
              <a:t>We’re </a:t>
            </a:r>
            <a:r>
              <a:rPr sz="1900" spc="25" dirty="0">
                <a:solidFill>
                  <a:srgbClr val="1E1E1E"/>
                </a:solidFill>
                <a:latin typeface="Book Antiqua"/>
                <a:cs typeface="Book Antiqua"/>
              </a:rPr>
              <a:t>providing</a:t>
            </a:r>
            <a:r>
              <a:rPr sz="1900" spc="25" dirty="0">
                <a:solidFill>
                  <a:srgbClr val="009CDE"/>
                </a:solidFill>
                <a:latin typeface="Book Antiqua"/>
                <a:cs typeface="Book Antiqua"/>
              </a:rPr>
              <a:t> </a:t>
            </a:r>
            <a:r>
              <a:rPr sz="1900" u="sng" spc="-160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Arial Black"/>
                <a:cs typeface="Arial Black"/>
                <a:hlinkClick r:id="rId2"/>
              </a:rPr>
              <a:t>free </a:t>
            </a:r>
            <a:r>
              <a:rPr sz="1900" u="sng" spc="-175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Arial Black"/>
                <a:cs typeface="Arial Black"/>
                <a:hlinkClick r:id="rId2"/>
              </a:rPr>
              <a:t>remote </a:t>
            </a:r>
            <a:r>
              <a:rPr sz="1900" u="sng" spc="-110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Arial Black"/>
                <a:cs typeface="Arial Black"/>
                <a:hlinkClick r:id="rId2"/>
              </a:rPr>
              <a:t>learning</a:t>
            </a:r>
            <a:r>
              <a:rPr sz="1900" u="sng" spc="-45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Arial Black"/>
                <a:cs typeface="Arial Black"/>
                <a:hlinkClick r:id="rId2"/>
              </a:rPr>
              <a:t> </a:t>
            </a:r>
            <a:r>
              <a:rPr sz="1900" u="sng" spc="-175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Arial Black"/>
                <a:cs typeface="Arial Black"/>
                <a:hlinkClick r:id="rId2"/>
              </a:rPr>
              <a:t>resources</a:t>
            </a:r>
            <a:r>
              <a:rPr sz="1900" spc="-175" dirty="0">
                <a:solidFill>
                  <a:srgbClr val="1E1E1E"/>
                </a:solidFill>
                <a:latin typeface="Arial Black"/>
                <a:cs typeface="Arial Black"/>
              </a:rPr>
              <a:t>.</a:t>
            </a:r>
            <a:endParaRPr sz="1900" dirty="0">
              <a:latin typeface="Arial Black"/>
              <a:cs typeface="Arial Black"/>
            </a:endParaRPr>
          </a:p>
          <a:p>
            <a:pPr marL="5422900" marR="253365" lvl="1" indent="-229235">
              <a:lnSpc>
                <a:spcPts val="2050"/>
              </a:lnSpc>
              <a:spcBef>
                <a:spcPts val="540"/>
              </a:spcBef>
              <a:buClr>
                <a:srgbClr val="70C5E8"/>
              </a:buClr>
              <a:buFont typeface="Arial"/>
              <a:buChar char="•"/>
              <a:tabLst>
                <a:tab pos="5423535" algn="l"/>
                <a:tab pos="5424170" algn="l"/>
              </a:tabLst>
            </a:pPr>
            <a:r>
              <a:rPr sz="1900" spc="-10" dirty="0">
                <a:solidFill>
                  <a:srgbClr val="1E1E1E"/>
                </a:solidFill>
                <a:latin typeface="Book Antiqua"/>
                <a:cs typeface="Book Antiqua"/>
              </a:rPr>
              <a:t>We’re </a:t>
            </a:r>
            <a:r>
              <a:rPr sz="1900" spc="75" dirty="0">
                <a:solidFill>
                  <a:srgbClr val="1E1E1E"/>
                </a:solidFill>
                <a:latin typeface="Book Antiqua"/>
                <a:cs typeface="Book Antiqua"/>
              </a:rPr>
              <a:t>investing </a:t>
            </a:r>
            <a:r>
              <a:rPr sz="1900" spc="90" dirty="0">
                <a:solidFill>
                  <a:srgbClr val="1E1E1E"/>
                </a:solidFill>
                <a:latin typeface="Book Antiqua"/>
                <a:cs typeface="Book Antiqua"/>
              </a:rPr>
              <a:t>in </a:t>
            </a:r>
            <a:r>
              <a:rPr sz="1900" spc="95" dirty="0">
                <a:solidFill>
                  <a:srgbClr val="1E1E1E"/>
                </a:solidFill>
                <a:latin typeface="Book Antiqua"/>
                <a:cs typeface="Book Antiqua"/>
              </a:rPr>
              <a:t>the </a:t>
            </a:r>
            <a:r>
              <a:rPr sz="1900" spc="55" dirty="0">
                <a:solidFill>
                  <a:srgbClr val="1E1E1E"/>
                </a:solidFill>
                <a:latin typeface="Book Antiqua"/>
                <a:cs typeface="Book Antiqua"/>
              </a:rPr>
              <a:t>development </a:t>
            </a:r>
            <a:r>
              <a:rPr sz="1900" spc="30" dirty="0">
                <a:solidFill>
                  <a:srgbClr val="1E1E1E"/>
                </a:solidFill>
                <a:latin typeface="Book Antiqua"/>
                <a:cs typeface="Book Antiqua"/>
              </a:rPr>
              <a:t>of </a:t>
            </a:r>
            <a:r>
              <a:rPr sz="1900" spc="90" dirty="0">
                <a:solidFill>
                  <a:srgbClr val="1E1E1E"/>
                </a:solidFill>
                <a:latin typeface="Book Antiqua"/>
                <a:cs typeface="Book Antiqua"/>
              </a:rPr>
              <a:t>a</a:t>
            </a:r>
            <a:r>
              <a:rPr sz="1900" spc="-315" dirty="0">
                <a:solidFill>
                  <a:srgbClr val="1E1E1E"/>
                </a:solidFill>
                <a:latin typeface="Book Antiqua"/>
                <a:cs typeface="Book Antiqua"/>
              </a:rPr>
              <a:t> </a:t>
            </a:r>
            <a:r>
              <a:rPr sz="1900" spc="65" dirty="0">
                <a:solidFill>
                  <a:srgbClr val="1E1E1E"/>
                </a:solidFill>
                <a:latin typeface="Book Antiqua"/>
                <a:cs typeface="Book Antiqua"/>
              </a:rPr>
              <a:t>new </a:t>
            </a:r>
            <a:r>
              <a:rPr sz="1900" spc="100" dirty="0">
                <a:solidFill>
                  <a:srgbClr val="1E1E1E"/>
                </a:solidFill>
                <a:latin typeface="Book Antiqua"/>
                <a:cs typeface="Book Antiqua"/>
              </a:rPr>
              <a:t>at</a:t>
            </a:r>
            <a:r>
              <a:rPr sz="1900" spc="100" dirty="0">
                <a:solidFill>
                  <a:srgbClr val="1E1E1E"/>
                </a:solidFill>
                <a:latin typeface="Arial Black"/>
                <a:cs typeface="Arial Black"/>
              </a:rPr>
              <a:t>-  </a:t>
            </a:r>
            <a:r>
              <a:rPr sz="1900" spc="-155" dirty="0">
                <a:solidFill>
                  <a:srgbClr val="1E1E1E"/>
                </a:solidFill>
                <a:latin typeface="Arial Black"/>
                <a:cs typeface="Arial Black"/>
              </a:rPr>
              <a:t>home </a:t>
            </a:r>
            <a:r>
              <a:rPr sz="1900" spc="-145" dirty="0">
                <a:solidFill>
                  <a:srgbClr val="1E1E1E"/>
                </a:solidFill>
                <a:latin typeface="Arial Black"/>
                <a:cs typeface="Arial Black"/>
              </a:rPr>
              <a:t>testing</a:t>
            </a:r>
            <a:r>
              <a:rPr sz="1900" spc="-155" dirty="0">
                <a:solidFill>
                  <a:srgbClr val="1E1E1E"/>
                </a:solidFill>
                <a:latin typeface="Arial Black"/>
                <a:cs typeface="Arial Black"/>
              </a:rPr>
              <a:t> </a:t>
            </a:r>
            <a:r>
              <a:rPr sz="1900" spc="-135" dirty="0">
                <a:solidFill>
                  <a:srgbClr val="1E1E1E"/>
                </a:solidFill>
                <a:latin typeface="Arial Black"/>
                <a:cs typeface="Arial Black"/>
              </a:rPr>
              <a:t>option.</a:t>
            </a:r>
            <a:endParaRPr sz="1900" dirty="0">
              <a:latin typeface="Arial Black"/>
              <a:cs typeface="Arial Black"/>
            </a:endParaRPr>
          </a:p>
          <a:p>
            <a:pPr marL="4724400" lvl="1">
              <a:lnSpc>
                <a:spcPct val="100000"/>
              </a:lnSpc>
              <a:spcBef>
                <a:spcPts val="30"/>
              </a:spcBef>
              <a:buClr>
                <a:srgbClr val="70C5E8"/>
              </a:buClr>
              <a:buFont typeface="Arial"/>
              <a:buChar char="•"/>
            </a:pPr>
            <a:endParaRPr sz="2500" dirty="0">
              <a:latin typeface="Arial Black"/>
              <a:cs typeface="Arial Black"/>
            </a:endParaRPr>
          </a:p>
          <a:p>
            <a:pPr marL="5023485" marR="5080" indent="-287020">
              <a:lnSpc>
                <a:spcPts val="2050"/>
              </a:lnSpc>
              <a:buClr>
                <a:srgbClr val="70C5E8"/>
              </a:buClr>
              <a:buFont typeface="Arial"/>
              <a:buChar char="•"/>
              <a:tabLst>
                <a:tab pos="5024120" algn="l"/>
                <a:tab pos="5024755" algn="l"/>
              </a:tabLst>
            </a:pPr>
            <a:r>
              <a:rPr spc="-160" dirty="0">
                <a:latin typeface="Arial Black"/>
                <a:cs typeface="Arial Black"/>
              </a:rPr>
              <a:t>Students </a:t>
            </a:r>
            <a:r>
              <a:rPr spc="-125" dirty="0">
                <a:latin typeface="Arial Black"/>
                <a:cs typeface="Arial Black"/>
              </a:rPr>
              <a:t>should </a:t>
            </a:r>
            <a:r>
              <a:rPr spc="-160" dirty="0">
                <a:latin typeface="Arial Black"/>
                <a:cs typeface="Arial Black"/>
              </a:rPr>
              <a:t>have </a:t>
            </a:r>
            <a:r>
              <a:rPr spc="-155" dirty="0">
                <a:latin typeface="Arial Black"/>
                <a:cs typeface="Arial Black"/>
              </a:rPr>
              <a:t>every </a:t>
            </a:r>
            <a:r>
              <a:rPr spc="-114" dirty="0">
                <a:latin typeface="Arial Black"/>
                <a:cs typeface="Arial Black"/>
              </a:rPr>
              <a:t>opportunity </a:t>
            </a:r>
            <a:r>
              <a:rPr spc="-180" dirty="0">
                <a:latin typeface="Arial Black"/>
                <a:cs typeface="Arial Black"/>
              </a:rPr>
              <a:t>to </a:t>
            </a:r>
            <a:r>
              <a:rPr spc="-150" dirty="0">
                <a:latin typeface="Arial Black"/>
                <a:cs typeface="Arial Black"/>
              </a:rPr>
              <a:t>earn </a:t>
            </a:r>
            <a:r>
              <a:rPr spc="-155" dirty="0">
                <a:latin typeface="Arial Black"/>
                <a:cs typeface="Arial Black"/>
              </a:rPr>
              <a:t>the  </a:t>
            </a:r>
            <a:r>
              <a:rPr spc="70" dirty="0"/>
              <a:t>college credit </a:t>
            </a:r>
            <a:r>
              <a:rPr spc="60" dirty="0"/>
              <a:t>and </a:t>
            </a:r>
            <a:r>
              <a:rPr spc="90" dirty="0"/>
              <a:t>placement </a:t>
            </a:r>
            <a:r>
              <a:rPr spc="85" dirty="0"/>
              <a:t>benefits </a:t>
            </a:r>
            <a:r>
              <a:rPr spc="35" dirty="0"/>
              <a:t>they’ve</a:t>
            </a:r>
            <a:r>
              <a:rPr spc="-250" dirty="0"/>
              <a:t> </a:t>
            </a:r>
            <a:r>
              <a:rPr spc="35" dirty="0"/>
              <a:t>worked  </a:t>
            </a:r>
            <a:r>
              <a:rPr spc="-200" dirty="0">
                <a:latin typeface="Arial Black"/>
                <a:cs typeface="Arial Black"/>
              </a:rPr>
              <a:t>so </a:t>
            </a:r>
            <a:r>
              <a:rPr spc="-114" dirty="0">
                <a:latin typeface="Arial Black"/>
                <a:cs typeface="Arial Black"/>
              </a:rPr>
              <a:t>hard for </a:t>
            </a:r>
            <a:r>
              <a:rPr spc="-135" dirty="0">
                <a:latin typeface="Arial Black"/>
                <a:cs typeface="Arial Black"/>
              </a:rPr>
              <a:t>throughout </a:t>
            </a:r>
            <a:r>
              <a:rPr spc="-155" dirty="0">
                <a:latin typeface="Arial Black"/>
                <a:cs typeface="Arial Black"/>
              </a:rPr>
              <a:t>the</a:t>
            </a:r>
            <a:r>
              <a:rPr spc="-215" dirty="0">
                <a:latin typeface="Arial Black"/>
                <a:cs typeface="Arial Black"/>
              </a:rPr>
              <a:t> </a:t>
            </a:r>
            <a:r>
              <a:rPr spc="-165" dirty="0">
                <a:latin typeface="Arial Black"/>
                <a:cs typeface="Arial Black"/>
              </a:rPr>
              <a:t>year.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-12700" y="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8A8A8A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3948" y="671906"/>
            <a:ext cx="3144520" cy="953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650"/>
              </a:lnSpc>
              <a:spcBef>
                <a:spcPts val="105"/>
              </a:spcBef>
            </a:pPr>
            <a:r>
              <a:rPr spc="-310" dirty="0"/>
              <a:t>COVID-19</a:t>
            </a:r>
          </a:p>
          <a:p>
            <a:pPr marL="12700">
              <a:lnSpc>
                <a:spcPts val="3650"/>
              </a:lnSpc>
            </a:pPr>
            <a:r>
              <a:rPr spc="-225" dirty="0"/>
              <a:t>Communication</a:t>
            </a:r>
          </a:p>
        </p:txBody>
      </p:sp>
      <p:sp>
        <p:nvSpPr>
          <p:cNvPr id="6" name="object 6"/>
          <p:cNvSpPr/>
          <p:nvPr/>
        </p:nvSpPr>
        <p:spPr>
          <a:xfrm>
            <a:off x="894588" y="1866900"/>
            <a:ext cx="2558795" cy="3299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0016" y="1862327"/>
            <a:ext cx="2567940" cy="3308985"/>
          </a:xfrm>
          <a:custGeom>
            <a:avLst/>
            <a:gdLst/>
            <a:ahLst/>
            <a:cxnLst/>
            <a:rect l="l" t="t" r="r" b="b"/>
            <a:pathLst>
              <a:path w="2567940" h="3308985">
                <a:moveTo>
                  <a:pt x="0" y="3308604"/>
                </a:moveTo>
                <a:lnTo>
                  <a:pt x="2567940" y="3308604"/>
                </a:lnTo>
                <a:lnTo>
                  <a:pt x="2567940" y="0"/>
                </a:lnTo>
                <a:lnTo>
                  <a:pt x="0" y="0"/>
                </a:lnTo>
                <a:lnTo>
                  <a:pt x="0" y="3308604"/>
                </a:lnTo>
                <a:close/>
              </a:path>
            </a:pathLst>
          </a:custGeom>
          <a:ln w="9144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72718" y="5199633"/>
            <a:ext cx="2300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Calibri"/>
                <a:cs typeface="Calibri"/>
                <a:hlinkClick r:id="rId4"/>
              </a:rPr>
              <a:t>E-Quick </a:t>
            </a:r>
            <a:r>
              <a:rPr sz="1800" u="heavy" spc="-15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Calibri"/>
                <a:cs typeface="Calibri"/>
                <a:hlinkClick r:id="rId4"/>
              </a:rPr>
              <a:t>Reference</a:t>
            </a:r>
            <a:r>
              <a:rPr sz="1800" u="heavy" spc="-20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800" u="heavy" spc="-5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Calibri"/>
                <a:cs typeface="Calibri"/>
                <a:hlinkClick r:id="rId4"/>
              </a:rPr>
              <a:t>Sheet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314" y="5237175"/>
            <a:ext cx="6555740" cy="1054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ts val="1825"/>
              </a:lnSpc>
              <a:spcBef>
                <a:spcPts val="95"/>
              </a:spcBef>
              <a:buClr>
                <a:srgbClr val="70C5E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80" dirty="0">
                <a:solidFill>
                  <a:srgbClr val="1E1E1E"/>
                </a:solidFill>
                <a:latin typeface="Lucida Sans"/>
                <a:cs typeface="Lucida Sans"/>
              </a:rPr>
              <a:t>The </a:t>
            </a:r>
            <a:r>
              <a:rPr sz="1600" spc="-95" dirty="0">
                <a:solidFill>
                  <a:srgbClr val="1E1E1E"/>
                </a:solidFill>
                <a:latin typeface="Lucida Sans"/>
                <a:cs typeface="Lucida Sans"/>
              </a:rPr>
              <a:t>exam </a:t>
            </a:r>
            <a:r>
              <a:rPr sz="1600" spc="-70" dirty="0">
                <a:solidFill>
                  <a:srgbClr val="1E1E1E"/>
                </a:solidFill>
                <a:latin typeface="Lucida Sans"/>
                <a:cs typeface="Lucida Sans"/>
              </a:rPr>
              <a:t>will </a:t>
            </a:r>
            <a:r>
              <a:rPr sz="1600" spc="-90" dirty="0">
                <a:solidFill>
                  <a:srgbClr val="1E1E1E"/>
                </a:solidFill>
                <a:latin typeface="Lucida Sans"/>
                <a:cs typeface="Lucida Sans"/>
              </a:rPr>
              <a:t>only </a:t>
            </a:r>
            <a:r>
              <a:rPr sz="1600" spc="-80" dirty="0">
                <a:solidFill>
                  <a:srgbClr val="1E1E1E"/>
                </a:solidFill>
                <a:latin typeface="Lucida Sans"/>
                <a:cs typeface="Lucida Sans"/>
              </a:rPr>
              <a:t>include </a:t>
            </a:r>
            <a:r>
              <a:rPr sz="1600" spc="-60" dirty="0">
                <a:solidFill>
                  <a:srgbClr val="1E1E1E"/>
                </a:solidFill>
                <a:latin typeface="Lucida Sans"/>
                <a:cs typeface="Lucida Sans"/>
              </a:rPr>
              <a:t>topics </a:t>
            </a:r>
            <a:r>
              <a:rPr sz="1600" spc="-85" dirty="0">
                <a:solidFill>
                  <a:srgbClr val="1E1E1E"/>
                </a:solidFill>
                <a:latin typeface="Lucida Sans"/>
                <a:cs typeface="Lucida Sans"/>
              </a:rPr>
              <a:t>and </a:t>
            </a:r>
            <a:r>
              <a:rPr sz="1600" spc="-60" dirty="0">
                <a:solidFill>
                  <a:srgbClr val="1E1E1E"/>
                </a:solidFill>
                <a:latin typeface="Lucida Sans"/>
                <a:cs typeface="Lucida Sans"/>
              </a:rPr>
              <a:t>skills most </a:t>
            </a:r>
            <a:r>
              <a:rPr sz="1600" spc="25" dirty="0">
                <a:solidFill>
                  <a:srgbClr val="1E1E1E"/>
                </a:solidFill>
                <a:latin typeface="Lucida Sans"/>
                <a:cs typeface="Lucida Sans"/>
              </a:rPr>
              <a:t>AP </a:t>
            </a:r>
            <a:r>
              <a:rPr sz="1600" spc="-55" dirty="0">
                <a:solidFill>
                  <a:srgbClr val="1E1E1E"/>
                </a:solidFill>
                <a:latin typeface="Lucida Sans"/>
                <a:cs typeface="Lucida Sans"/>
              </a:rPr>
              <a:t>teachers</a:t>
            </a:r>
            <a:r>
              <a:rPr sz="1600" spc="-34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600" spc="-70" dirty="0">
                <a:solidFill>
                  <a:srgbClr val="1E1E1E"/>
                </a:solidFill>
                <a:latin typeface="Lucida Sans"/>
                <a:cs typeface="Lucida Sans"/>
              </a:rPr>
              <a:t>already</a:t>
            </a:r>
            <a:endParaRPr sz="1600">
              <a:latin typeface="Lucida Sans"/>
              <a:cs typeface="Lucida Sans"/>
            </a:endParaRPr>
          </a:p>
          <a:p>
            <a:pPr marL="299085">
              <a:lnSpc>
                <a:spcPts val="1825"/>
              </a:lnSpc>
            </a:pPr>
            <a:r>
              <a:rPr sz="1600" spc="-70" dirty="0">
                <a:solidFill>
                  <a:srgbClr val="1E1E1E"/>
                </a:solidFill>
                <a:latin typeface="Lucida Sans"/>
                <a:cs typeface="Lucida Sans"/>
              </a:rPr>
              <a:t>covered </a:t>
            </a:r>
            <a:r>
              <a:rPr sz="1600" spc="-95" dirty="0">
                <a:solidFill>
                  <a:srgbClr val="1E1E1E"/>
                </a:solidFill>
                <a:latin typeface="Lucida Sans"/>
                <a:cs typeface="Lucida Sans"/>
              </a:rPr>
              <a:t>in </a:t>
            </a:r>
            <a:r>
              <a:rPr sz="1600" spc="-15" dirty="0">
                <a:solidFill>
                  <a:srgbClr val="1E1E1E"/>
                </a:solidFill>
                <a:latin typeface="Lucida Sans"/>
                <a:cs typeface="Lucida Sans"/>
              </a:rPr>
              <a:t>class </a:t>
            </a:r>
            <a:r>
              <a:rPr sz="1600" spc="-100" dirty="0">
                <a:solidFill>
                  <a:srgbClr val="1E1E1E"/>
                </a:solidFill>
                <a:latin typeface="Lucida Sans"/>
                <a:cs typeface="Lucida Sans"/>
              </a:rPr>
              <a:t>by </a:t>
            </a:r>
            <a:r>
              <a:rPr sz="1600" spc="-75" dirty="0">
                <a:solidFill>
                  <a:srgbClr val="1E1E1E"/>
                </a:solidFill>
                <a:latin typeface="Lucida Sans"/>
                <a:cs typeface="Lucida Sans"/>
              </a:rPr>
              <a:t>early</a:t>
            </a:r>
            <a:r>
              <a:rPr sz="1600" spc="-195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600" spc="-50" dirty="0">
                <a:solidFill>
                  <a:srgbClr val="1E1E1E"/>
                </a:solidFill>
                <a:latin typeface="Lucida Sans"/>
                <a:cs typeface="Lucida Sans"/>
              </a:rPr>
              <a:t>March.</a:t>
            </a:r>
            <a:endParaRPr sz="1600">
              <a:latin typeface="Lucida Sans"/>
              <a:cs typeface="Lucida Sans"/>
            </a:endParaRPr>
          </a:p>
          <a:p>
            <a:pPr marL="299085" marR="245745" indent="-287020">
              <a:lnSpc>
                <a:spcPts val="1730"/>
              </a:lnSpc>
              <a:spcBef>
                <a:spcPts val="1019"/>
              </a:spcBef>
              <a:buClr>
                <a:srgbClr val="70C5E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35" dirty="0">
                <a:solidFill>
                  <a:srgbClr val="1E1E1E"/>
                </a:solidFill>
                <a:latin typeface="Trebuchet MS"/>
                <a:cs typeface="Trebuchet MS"/>
              </a:rPr>
              <a:t>Student </a:t>
            </a:r>
            <a:r>
              <a:rPr sz="1600" b="1" spc="40" dirty="0">
                <a:solidFill>
                  <a:srgbClr val="1E1E1E"/>
                </a:solidFill>
                <a:latin typeface="Trebuchet MS"/>
                <a:cs typeface="Trebuchet MS"/>
              </a:rPr>
              <a:t>Access </a:t>
            </a:r>
            <a:r>
              <a:rPr sz="1600" b="1" spc="-50" dirty="0">
                <a:solidFill>
                  <a:srgbClr val="1E1E1E"/>
                </a:solidFill>
                <a:latin typeface="Trebuchet MS"/>
                <a:cs typeface="Trebuchet MS"/>
              </a:rPr>
              <a:t>to </a:t>
            </a:r>
            <a:r>
              <a:rPr sz="1600" b="1" spc="-35" dirty="0">
                <a:solidFill>
                  <a:srgbClr val="1E1E1E"/>
                </a:solidFill>
                <a:latin typeface="Trebuchet MS"/>
                <a:cs typeface="Trebuchet MS"/>
              </a:rPr>
              <a:t>Remote </a:t>
            </a:r>
            <a:r>
              <a:rPr sz="1600" b="1" spc="70" dirty="0">
                <a:solidFill>
                  <a:srgbClr val="1E1E1E"/>
                </a:solidFill>
                <a:latin typeface="Trebuchet MS"/>
                <a:cs typeface="Trebuchet MS"/>
              </a:rPr>
              <a:t>AP </a:t>
            </a:r>
            <a:r>
              <a:rPr sz="1600" b="1" spc="-35" dirty="0">
                <a:solidFill>
                  <a:srgbClr val="1E1E1E"/>
                </a:solidFill>
                <a:latin typeface="Trebuchet MS"/>
                <a:cs typeface="Trebuchet MS"/>
              </a:rPr>
              <a:t>Learning and </a:t>
            </a:r>
            <a:r>
              <a:rPr sz="1600" b="1" spc="35" dirty="0">
                <a:solidFill>
                  <a:srgbClr val="1E1E1E"/>
                </a:solidFill>
                <a:latin typeface="Trebuchet MS"/>
                <a:cs typeface="Trebuchet MS"/>
              </a:rPr>
              <a:t>Assessments</a:t>
            </a:r>
            <a:r>
              <a:rPr sz="1600" b="1" spc="-315" dirty="0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sz="1600" b="1" spc="-40" dirty="0">
                <a:solidFill>
                  <a:srgbClr val="1E1E1E"/>
                </a:solidFill>
                <a:latin typeface="Trebuchet MS"/>
                <a:cs typeface="Trebuchet MS"/>
              </a:rPr>
              <a:t>Survey</a:t>
            </a:r>
            <a:r>
              <a:rPr sz="1600" spc="-40" dirty="0">
                <a:solidFill>
                  <a:srgbClr val="1E1E1E"/>
                </a:solidFill>
                <a:latin typeface="Lucida Sans"/>
                <a:cs typeface="Lucida Sans"/>
              </a:rPr>
              <a:t>: </a:t>
            </a:r>
            <a:r>
              <a:rPr sz="1600" u="sng" spc="-40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Lucida Sans"/>
                <a:cs typeface="Lucida Sans"/>
              </a:rPr>
              <a:t> </a:t>
            </a:r>
            <a:r>
              <a:rPr sz="1600" u="sng" spc="-80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Lucida Sans"/>
                <a:cs typeface="Lucida Sans"/>
                <a:hlinkClick r:id="rId2"/>
              </a:rPr>
              <a:t>https://collegeboard.tfaforms.net/74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12700" y="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E1E1E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1439" y="747521"/>
            <a:ext cx="345186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pc="-210" dirty="0"/>
              <a:t>Frequently</a:t>
            </a:r>
            <a:r>
              <a:rPr spc="-360" dirty="0"/>
              <a:t> </a:t>
            </a:r>
            <a:r>
              <a:rPr spc="-254" dirty="0"/>
              <a:t>Asked  Questions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4558" y="1874596"/>
            <a:ext cx="3462020" cy="31704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009CDE"/>
                </a:solidFill>
                <a:latin typeface="Arial"/>
                <a:cs typeface="Arial"/>
              </a:rPr>
              <a:t>myap.collegeboard.org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70C5E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25" dirty="0">
                <a:solidFill>
                  <a:srgbClr val="1E1E1E"/>
                </a:solidFill>
                <a:latin typeface="Trebuchet MS"/>
                <a:cs typeface="Trebuchet MS"/>
              </a:rPr>
              <a:t>2020 </a:t>
            </a:r>
            <a:r>
              <a:rPr sz="1600" b="1" spc="70" dirty="0">
                <a:solidFill>
                  <a:srgbClr val="1E1E1E"/>
                </a:solidFill>
                <a:latin typeface="Trebuchet MS"/>
                <a:cs typeface="Trebuchet MS"/>
              </a:rPr>
              <a:t>AP </a:t>
            </a:r>
            <a:r>
              <a:rPr sz="1600" b="1" spc="-20" dirty="0">
                <a:solidFill>
                  <a:srgbClr val="1E1E1E"/>
                </a:solidFill>
                <a:latin typeface="Trebuchet MS"/>
                <a:cs typeface="Trebuchet MS"/>
              </a:rPr>
              <a:t>Exam</a:t>
            </a:r>
            <a:r>
              <a:rPr sz="1600" b="1" spc="-305" dirty="0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sz="1600" b="1" spc="-20" dirty="0">
                <a:solidFill>
                  <a:srgbClr val="1E1E1E"/>
                </a:solidFill>
                <a:latin typeface="Trebuchet MS"/>
                <a:cs typeface="Trebuchet MS"/>
              </a:rPr>
              <a:t>Schedule</a:t>
            </a:r>
            <a:endParaRPr sz="1600" dirty="0">
              <a:latin typeface="Trebuchet MS"/>
              <a:cs typeface="Trebuchet MS"/>
            </a:endParaRPr>
          </a:p>
          <a:p>
            <a:pPr marL="698500" lvl="1" indent="-272415">
              <a:lnSpc>
                <a:spcPts val="1730"/>
              </a:lnSpc>
              <a:spcBef>
                <a:spcPts val="120"/>
              </a:spcBef>
              <a:buClr>
                <a:srgbClr val="70C5E8"/>
              </a:buClr>
              <a:buFont typeface="Arial"/>
              <a:buChar char="•"/>
              <a:tabLst>
                <a:tab pos="655320" algn="l"/>
                <a:tab pos="699135" algn="l"/>
              </a:tabLst>
            </a:pPr>
            <a:r>
              <a:rPr lang="en-US" sz="1600" spc="-5" dirty="0">
                <a:solidFill>
                  <a:srgbClr val="1E1E1E"/>
                </a:solidFill>
                <a:latin typeface="Lucida Sans"/>
                <a:cs typeface="Lucida Sans"/>
              </a:rPr>
              <a:t>Live on website</a:t>
            </a:r>
            <a:endParaRPr sz="1600" dirty="0">
              <a:latin typeface="Lucida Sans"/>
              <a:cs typeface="Lucida Sans"/>
            </a:endParaRPr>
          </a:p>
          <a:p>
            <a:pPr marL="299085" indent="-287020">
              <a:lnSpc>
                <a:spcPct val="100000"/>
              </a:lnSpc>
              <a:spcBef>
                <a:spcPts val="610"/>
              </a:spcBef>
              <a:buClr>
                <a:srgbClr val="70C5E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15" dirty="0">
                <a:solidFill>
                  <a:srgbClr val="1E1E1E"/>
                </a:solidFill>
                <a:latin typeface="Trebuchet MS"/>
                <a:cs typeface="Trebuchet MS"/>
              </a:rPr>
              <a:t>Fees</a:t>
            </a:r>
            <a:endParaRPr sz="1600" dirty="0">
              <a:latin typeface="Trebuchet MS"/>
              <a:cs typeface="Trebuchet MS"/>
            </a:endParaRPr>
          </a:p>
          <a:p>
            <a:pPr marL="698500" marR="157480" lvl="1" indent="-228600">
              <a:lnSpc>
                <a:spcPct val="80100"/>
              </a:lnSpc>
              <a:spcBef>
                <a:spcPts val="500"/>
              </a:spcBef>
              <a:buClr>
                <a:srgbClr val="70C5E8"/>
              </a:buClr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600" spc="-5" dirty="0">
                <a:solidFill>
                  <a:srgbClr val="1E1E1E"/>
                </a:solidFill>
                <a:latin typeface="Lucida Sans"/>
                <a:cs typeface="Lucida Sans"/>
              </a:rPr>
              <a:t>We </a:t>
            </a:r>
            <a:r>
              <a:rPr sz="1600" spc="-65" dirty="0">
                <a:solidFill>
                  <a:srgbClr val="1E1E1E"/>
                </a:solidFill>
                <a:latin typeface="Lucida Sans"/>
                <a:cs typeface="Lucida Sans"/>
              </a:rPr>
              <a:t>are </a:t>
            </a:r>
            <a:r>
              <a:rPr sz="1600" spc="-75" dirty="0">
                <a:solidFill>
                  <a:srgbClr val="1E1E1E"/>
                </a:solidFill>
                <a:latin typeface="Lucida Sans"/>
                <a:cs typeface="Lucida Sans"/>
              </a:rPr>
              <a:t>waiving </a:t>
            </a:r>
            <a:r>
              <a:rPr sz="1600" spc="-60" dirty="0">
                <a:solidFill>
                  <a:srgbClr val="1E1E1E"/>
                </a:solidFill>
                <a:latin typeface="Lucida Sans"/>
                <a:cs typeface="Lucida Sans"/>
              </a:rPr>
              <a:t>all </a:t>
            </a:r>
            <a:r>
              <a:rPr sz="1600" spc="-35" dirty="0">
                <a:solidFill>
                  <a:srgbClr val="1E1E1E"/>
                </a:solidFill>
                <a:latin typeface="Lucida Sans"/>
                <a:cs typeface="Lucida Sans"/>
              </a:rPr>
              <a:t>fees </a:t>
            </a:r>
            <a:r>
              <a:rPr sz="1600" spc="-80" dirty="0">
                <a:solidFill>
                  <a:srgbClr val="1E1E1E"/>
                </a:solidFill>
                <a:latin typeface="Lucida Sans"/>
                <a:cs typeface="Lucida Sans"/>
              </a:rPr>
              <a:t>for  </a:t>
            </a:r>
            <a:r>
              <a:rPr sz="1600" spc="-70" dirty="0">
                <a:solidFill>
                  <a:srgbClr val="1E1E1E"/>
                </a:solidFill>
                <a:latin typeface="Lucida Sans"/>
                <a:cs typeface="Lucida Sans"/>
              </a:rPr>
              <a:t>unused/canceled exams</a:t>
            </a:r>
            <a:r>
              <a:rPr sz="1600" spc="-14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600" spc="-70" dirty="0">
                <a:solidFill>
                  <a:srgbClr val="1E1E1E"/>
                </a:solidFill>
                <a:latin typeface="Lucida Sans"/>
                <a:cs typeface="Lucida Sans"/>
              </a:rPr>
              <a:t>this  </a:t>
            </a:r>
            <a:r>
              <a:rPr sz="1600" spc="-75" dirty="0">
                <a:solidFill>
                  <a:srgbClr val="1E1E1E"/>
                </a:solidFill>
                <a:latin typeface="Lucida Sans"/>
                <a:cs typeface="Lucida Sans"/>
              </a:rPr>
              <a:t>year.</a:t>
            </a:r>
            <a:endParaRPr sz="1600" dirty="0">
              <a:latin typeface="Lucida Sans"/>
              <a:cs typeface="Lucida Sans"/>
            </a:endParaRPr>
          </a:p>
          <a:p>
            <a:pPr marL="299085" indent="-287020">
              <a:lnSpc>
                <a:spcPct val="100000"/>
              </a:lnSpc>
              <a:spcBef>
                <a:spcPts val="615"/>
              </a:spcBef>
              <a:buClr>
                <a:srgbClr val="70C5E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1E1E1E"/>
                </a:solidFill>
                <a:latin typeface="Trebuchet MS"/>
                <a:cs typeface="Trebuchet MS"/>
              </a:rPr>
              <a:t>Accommodations</a:t>
            </a:r>
            <a:endParaRPr sz="1600" dirty="0">
              <a:latin typeface="Trebuchet MS"/>
              <a:cs typeface="Trebuchet MS"/>
            </a:endParaRPr>
          </a:p>
          <a:p>
            <a:pPr marL="698500" marR="5080" lvl="1" indent="-228600">
              <a:lnSpc>
                <a:spcPts val="1540"/>
              </a:lnSpc>
              <a:spcBef>
                <a:spcPts val="484"/>
              </a:spcBef>
              <a:buClr>
                <a:srgbClr val="70C5E8"/>
              </a:buClr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600" spc="-70" dirty="0">
                <a:solidFill>
                  <a:srgbClr val="1E1E1E"/>
                </a:solidFill>
                <a:latin typeface="Lucida Sans"/>
                <a:cs typeface="Lucida Sans"/>
              </a:rPr>
              <a:t>Details will </a:t>
            </a:r>
            <a:r>
              <a:rPr sz="1600" spc="-85" dirty="0">
                <a:solidFill>
                  <a:srgbClr val="1E1E1E"/>
                </a:solidFill>
                <a:latin typeface="Lucida Sans"/>
                <a:cs typeface="Lucida Sans"/>
              </a:rPr>
              <a:t>be </a:t>
            </a:r>
            <a:r>
              <a:rPr sz="1600" spc="-70" dirty="0">
                <a:solidFill>
                  <a:srgbClr val="1E1E1E"/>
                </a:solidFill>
                <a:latin typeface="Lucida Sans"/>
                <a:cs typeface="Lucida Sans"/>
              </a:rPr>
              <a:t>shared </a:t>
            </a:r>
            <a:r>
              <a:rPr sz="1600" spc="-50" dirty="0">
                <a:solidFill>
                  <a:srgbClr val="1E1E1E"/>
                </a:solidFill>
                <a:latin typeface="Lucida Sans"/>
                <a:cs typeface="Lucida Sans"/>
              </a:rPr>
              <a:t>closer</a:t>
            </a:r>
            <a:r>
              <a:rPr sz="1600" spc="-20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600" spc="-80" dirty="0">
                <a:solidFill>
                  <a:srgbClr val="1E1E1E"/>
                </a:solidFill>
                <a:latin typeface="Lucida Sans"/>
                <a:cs typeface="Lucida Sans"/>
              </a:rPr>
              <a:t>to  </a:t>
            </a:r>
            <a:r>
              <a:rPr sz="1600" spc="-85" dirty="0">
                <a:solidFill>
                  <a:srgbClr val="1E1E1E"/>
                </a:solidFill>
                <a:latin typeface="Lucida Sans"/>
                <a:cs typeface="Lucida Sans"/>
              </a:rPr>
              <a:t>the</a:t>
            </a:r>
            <a:r>
              <a:rPr sz="1600" spc="-90" dirty="0">
                <a:solidFill>
                  <a:srgbClr val="1E1E1E"/>
                </a:solidFill>
                <a:latin typeface="Lucida Sans"/>
                <a:cs typeface="Lucida Sans"/>
              </a:rPr>
              <a:t> exam.</a:t>
            </a:r>
            <a:endParaRPr sz="1600" dirty="0">
              <a:latin typeface="Lucida Sans"/>
              <a:cs typeface="Lucida Sans"/>
            </a:endParaRPr>
          </a:p>
          <a:p>
            <a:pPr marL="299085" indent="-287020">
              <a:lnSpc>
                <a:spcPct val="100000"/>
              </a:lnSpc>
              <a:spcBef>
                <a:spcPts val="620"/>
              </a:spcBef>
              <a:buClr>
                <a:srgbClr val="70C5E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30" dirty="0">
                <a:solidFill>
                  <a:srgbClr val="1E1E1E"/>
                </a:solidFill>
                <a:latin typeface="Trebuchet MS"/>
                <a:cs typeface="Trebuchet MS"/>
              </a:rPr>
              <a:t>Independent/Self-study</a:t>
            </a:r>
            <a:r>
              <a:rPr sz="1600" b="1" spc="-45" dirty="0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1E1E1E"/>
                </a:solidFill>
                <a:latin typeface="Trebuchet MS"/>
                <a:cs typeface="Trebuchet MS"/>
              </a:rPr>
              <a:t>students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2063" y="5249671"/>
            <a:ext cx="3265170" cy="464184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241300" marR="5080" indent="-228600">
              <a:lnSpc>
                <a:spcPts val="1540"/>
              </a:lnSpc>
              <a:spcBef>
                <a:spcPts val="464"/>
              </a:spcBef>
              <a:buClr>
                <a:srgbClr val="70C5E8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90" dirty="0">
                <a:solidFill>
                  <a:srgbClr val="1E1E1E"/>
                </a:solidFill>
                <a:latin typeface="Lucida Sans"/>
                <a:cs typeface="Lucida Sans"/>
              </a:rPr>
              <a:t>Any </a:t>
            </a:r>
            <a:r>
              <a:rPr sz="1600" spc="-80" dirty="0">
                <a:solidFill>
                  <a:srgbClr val="1E1E1E"/>
                </a:solidFill>
                <a:latin typeface="Lucida Sans"/>
                <a:cs typeface="Lucida Sans"/>
              </a:rPr>
              <a:t>student who </a:t>
            </a:r>
            <a:r>
              <a:rPr sz="1600" spc="-35" dirty="0">
                <a:solidFill>
                  <a:srgbClr val="1E1E1E"/>
                </a:solidFill>
                <a:latin typeface="Lucida Sans"/>
                <a:cs typeface="Lucida Sans"/>
              </a:rPr>
              <a:t>is </a:t>
            </a:r>
            <a:r>
              <a:rPr sz="1600" spc="-80" dirty="0">
                <a:solidFill>
                  <a:srgbClr val="1E1E1E"/>
                </a:solidFill>
                <a:latin typeface="Lucida Sans"/>
                <a:cs typeface="Lucida Sans"/>
              </a:rPr>
              <a:t>registered to  </a:t>
            </a:r>
            <a:r>
              <a:rPr sz="1600" spc="-75" dirty="0">
                <a:solidFill>
                  <a:srgbClr val="1E1E1E"/>
                </a:solidFill>
                <a:latin typeface="Lucida Sans"/>
                <a:cs typeface="Lucida Sans"/>
              </a:rPr>
              <a:t>take </a:t>
            </a:r>
            <a:r>
              <a:rPr sz="1600" spc="-85" dirty="0">
                <a:solidFill>
                  <a:srgbClr val="1E1E1E"/>
                </a:solidFill>
                <a:latin typeface="Lucida Sans"/>
                <a:cs typeface="Lucida Sans"/>
              </a:rPr>
              <a:t>the </a:t>
            </a:r>
            <a:r>
              <a:rPr sz="1600" spc="-90" dirty="0">
                <a:solidFill>
                  <a:srgbClr val="1E1E1E"/>
                </a:solidFill>
                <a:latin typeface="Lucida Sans"/>
                <a:cs typeface="Lucida Sans"/>
              </a:rPr>
              <a:t>exam </a:t>
            </a:r>
            <a:r>
              <a:rPr sz="1600" spc="-70" dirty="0">
                <a:solidFill>
                  <a:srgbClr val="1E1E1E"/>
                </a:solidFill>
                <a:latin typeface="Lucida Sans"/>
                <a:cs typeface="Lucida Sans"/>
              </a:rPr>
              <a:t>will </a:t>
            </a:r>
            <a:r>
              <a:rPr sz="1600" spc="-85" dirty="0">
                <a:solidFill>
                  <a:srgbClr val="1E1E1E"/>
                </a:solidFill>
                <a:latin typeface="Lucida Sans"/>
                <a:cs typeface="Lucida Sans"/>
              </a:rPr>
              <a:t>be </a:t>
            </a:r>
            <a:r>
              <a:rPr sz="1600" spc="-65" dirty="0">
                <a:solidFill>
                  <a:srgbClr val="1E1E1E"/>
                </a:solidFill>
                <a:latin typeface="Lucida Sans"/>
                <a:cs typeface="Lucida Sans"/>
              </a:rPr>
              <a:t>able </a:t>
            </a:r>
            <a:r>
              <a:rPr sz="1600" spc="-80" dirty="0">
                <a:solidFill>
                  <a:srgbClr val="1E1E1E"/>
                </a:solidFill>
                <a:latin typeface="Lucida Sans"/>
                <a:cs typeface="Lucida Sans"/>
              </a:rPr>
              <a:t>to</a:t>
            </a:r>
            <a:r>
              <a:rPr sz="1600" spc="-24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600" spc="-60" dirty="0">
                <a:solidFill>
                  <a:srgbClr val="1E1E1E"/>
                </a:solidFill>
                <a:latin typeface="Lucida Sans"/>
                <a:cs typeface="Lucida Sans"/>
              </a:rPr>
              <a:t>test.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47488" y="1085088"/>
            <a:ext cx="6797040" cy="3869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61357" y="733805"/>
            <a:ext cx="6904990" cy="45535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99085" marR="88265" indent="-287020">
              <a:lnSpc>
                <a:spcPts val="1939"/>
              </a:lnSpc>
              <a:spcBef>
                <a:spcPts val="345"/>
              </a:spcBef>
              <a:buClr>
                <a:srgbClr val="70C5E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25" dirty="0">
                <a:solidFill>
                  <a:srgbClr val="1E1E1E"/>
                </a:solidFill>
                <a:latin typeface="Arial Black"/>
                <a:cs typeface="Arial Black"/>
              </a:rPr>
              <a:t>AP </a:t>
            </a:r>
            <a:r>
              <a:rPr sz="1800" spc="-170" dirty="0">
                <a:solidFill>
                  <a:srgbClr val="1E1E1E"/>
                </a:solidFill>
                <a:latin typeface="Arial Black"/>
                <a:cs typeface="Arial Black"/>
              </a:rPr>
              <a:t>teachers </a:t>
            </a:r>
            <a:r>
              <a:rPr sz="1800" spc="-165" dirty="0">
                <a:solidFill>
                  <a:srgbClr val="1E1E1E"/>
                </a:solidFill>
                <a:latin typeface="Arial Black"/>
                <a:cs typeface="Arial Black"/>
              </a:rPr>
              <a:t>can </a:t>
            </a:r>
            <a:r>
              <a:rPr sz="1800" spc="-215" dirty="0">
                <a:solidFill>
                  <a:srgbClr val="1E1E1E"/>
                </a:solidFill>
                <a:latin typeface="Arial Black"/>
                <a:cs typeface="Arial Black"/>
              </a:rPr>
              <a:t>access </a:t>
            </a:r>
            <a:r>
              <a:rPr sz="1800" spc="-170" dirty="0">
                <a:solidFill>
                  <a:srgbClr val="1E1E1E"/>
                </a:solidFill>
                <a:latin typeface="Arial Black"/>
                <a:cs typeface="Arial Black"/>
              </a:rPr>
              <a:t>these resources </a:t>
            </a:r>
            <a:r>
              <a:rPr sz="1800" spc="-165" dirty="0">
                <a:solidFill>
                  <a:srgbClr val="1E1E1E"/>
                </a:solidFill>
                <a:latin typeface="Arial Black"/>
                <a:cs typeface="Arial Black"/>
              </a:rPr>
              <a:t>to </a:t>
            </a:r>
            <a:r>
              <a:rPr sz="1800" spc="-105" dirty="0">
                <a:solidFill>
                  <a:srgbClr val="1E1E1E"/>
                </a:solidFill>
                <a:latin typeface="Arial Black"/>
                <a:cs typeface="Arial Black"/>
              </a:rPr>
              <a:t>help </a:t>
            </a:r>
            <a:r>
              <a:rPr sz="1800" spc="-135" dirty="0">
                <a:solidFill>
                  <a:srgbClr val="1E1E1E"/>
                </a:solidFill>
                <a:latin typeface="Arial Black"/>
                <a:cs typeface="Arial Black"/>
              </a:rPr>
              <a:t>them </a:t>
            </a:r>
            <a:r>
              <a:rPr sz="1800" spc="-185" dirty="0">
                <a:solidFill>
                  <a:srgbClr val="1E1E1E"/>
                </a:solidFill>
                <a:latin typeface="Arial Black"/>
                <a:cs typeface="Arial Black"/>
              </a:rPr>
              <a:t>get </a:t>
            </a:r>
            <a:r>
              <a:rPr sz="1800" spc="-190" dirty="0">
                <a:solidFill>
                  <a:srgbClr val="1E1E1E"/>
                </a:solidFill>
                <a:latin typeface="Arial Black"/>
                <a:cs typeface="Arial Black"/>
              </a:rPr>
              <a:t>set  </a:t>
            </a:r>
            <a:r>
              <a:rPr sz="1800" spc="-114" dirty="0">
                <a:solidFill>
                  <a:srgbClr val="1E1E1E"/>
                </a:solidFill>
                <a:latin typeface="Arial Black"/>
                <a:cs typeface="Arial Black"/>
              </a:rPr>
              <a:t>up </a:t>
            </a:r>
            <a:r>
              <a:rPr sz="1800" spc="-105" dirty="0">
                <a:solidFill>
                  <a:srgbClr val="1E1E1E"/>
                </a:solidFill>
                <a:latin typeface="Arial Black"/>
                <a:cs typeface="Arial Black"/>
              </a:rPr>
              <a:t>with </a:t>
            </a:r>
            <a:r>
              <a:rPr sz="1800" spc="-125" dirty="0">
                <a:solidFill>
                  <a:srgbClr val="1E1E1E"/>
                </a:solidFill>
                <a:latin typeface="Arial Black"/>
                <a:cs typeface="Arial Black"/>
              </a:rPr>
              <a:t>AP</a:t>
            </a:r>
            <a:r>
              <a:rPr sz="1800" spc="-260" dirty="0">
                <a:solidFill>
                  <a:srgbClr val="1E1E1E"/>
                </a:solidFill>
                <a:latin typeface="Arial Black"/>
                <a:cs typeface="Arial Black"/>
              </a:rPr>
              <a:t> </a:t>
            </a:r>
            <a:r>
              <a:rPr sz="1800" spc="-165" dirty="0">
                <a:solidFill>
                  <a:srgbClr val="1E1E1E"/>
                </a:solidFill>
                <a:latin typeface="Arial Black"/>
                <a:cs typeface="Arial Black"/>
              </a:rPr>
              <a:t>Classroom:</a:t>
            </a:r>
            <a:endParaRPr sz="1800">
              <a:latin typeface="Arial Black"/>
              <a:cs typeface="Arial Black"/>
            </a:endParaRPr>
          </a:p>
          <a:p>
            <a:pPr marL="698500" marR="5080" lvl="1" indent="-228600">
              <a:lnSpc>
                <a:spcPts val="1839"/>
              </a:lnSpc>
              <a:spcBef>
                <a:spcPts val="509"/>
              </a:spcBef>
              <a:buClr>
                <a:srgbClr val="70C5E8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b="1" u="sng" spc="-5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Arial"/>
                <a:cs typeface="Arial"/>
                <a:hlinkClick r:id="rId2"/>
              </a:rPr>
              <a:t>Foundations.</a:t>
            </a:r>
            <a:r>
              <a:rPr sz="1700" b="1" spc="-5" dirty="0">
                <a:solidFill>
                  <a:srgbClr val="009CDE"/>
                </a:solidFill>
                <a:latin typeface="Arial"/>
                <a:cs typeface="Arial"/>
                <a:hlinkClick r:id="rId2"/>
              </a:rPr>
              <a:t> </a:t>
            </a:r>
            <a:r>
              <a:rPr sz="1700" spc="-135" dirty="0">
                <a:solidFill>
                  <a:srgbClr val="1E1E1E"/>
                </a:solidFill>
                <a:latin typeface="Arial Black"/>
                <a:cs typeface="Arial Black"/>
              </a:rPr>
              <a:t>Learn how </a:t>
            </a:r>
            <a:r>
              <a:rPr sz="1700" spc="-114" dirty="0">
                <a:solidFill>
                  <a:srgbClr val="1E1E1E"/>
                </a:solidFill>
                <a:latin typeface="Arial Black"/>
                <a:cs typeface="Arial Black"/>
              </a:rPr>
              <a:t>AP </a:t>
            </a:r>
            <a:r>
              <a:rPr sz="1700" spc="-145" dirty="0">
                <a:solidFill>
                  <a:srgbClr val="1E1E1E"/>
                </a:solidFill>
                <a:latin typeface="Arial Black"/>
                <a:cs typeface="Arial Black"/>
              </a:rPr>
              <a:t>Classroom complements </a:t>
            </a:r>
            <a:r>
              <a:rPr sz="1700" spc="-135" dirty="0">
                <a:solidFill>
                  <a:srgbClr val="1E1E1E"/>
                </a:solidFill>
                <a:latin typeface="Arial Black"/>
                <a:cs typeface="Arial Black"/>
              </a:rPr>
              <a:t>the  </a:t>
            </a:r>
            <a:r>
              <a:rPr sz="1700" spc="-155" dirty="0">
                <a:solidFill>
                  <a:srgbClr val="1E1E1E"/>
                </a:solidFill>
                <a:latin typeface="Arial Black"/>
                <a:cs typeface="Arial Black"/>
              </a:rPr>
              <a:t>new </a:t>
            </a:r>
            <a:r>
              <a:rPr sz="1700" spc="-114" dirty="0">
                <a:solidFill>
                  <a:srgbClr val="1E1E1E"/>
                </a:solidFill>
                <a:latin typeface="Arial Black"/>
                <a:cs typeface="Arial Black"/>
              </a:rPr>
              <a:t>AP </a:t>
            </a:r>
            <a:r>
              <a:rPr sz="1700" spc="-160" dirty="0">
                <a:solidFill>
                  <a:srgbClr val="1E1E1E"/>
                </a:solidFill>
                <a:latin typeface="Arial Black"/>
                <a:cs typeface="Arial Black"/>
              </a:rPr>
              <a:t>course </a:t>
            </a:r>
            <a:r>
              <a:rPr sz="1700" spc="-120" dirty="0">
                <a:solidFill>
                  <a:srgbClr val="1E1E1E"/>
                </a:solidFill>
                <a:latin typeface="Arial Black"/>
                <a:cs typeface="Arial Black"/>
              </a:rPr>
              <a:t>and </a:t>
            </a:r>
            <a:r>
              <a:rPr sz="1700" spc="-165" dirty="0">
                <a:solidFill>
                  <a:srgbClr val="1E1E1E"/>
                </a:solidFill>
                <a:latin typeface="Arial Black"/>
                <a:cs typeface="Arial Black"/>
              </a:rPr>
              <a:t>exam </a:t>
            </a:r>
            <a:r>
              <a:rPr sz="1700" spc="-120" dirty="0">
                <a:solidFill>
                  <a:srgbClr val="1E1E1E"/>
                </a:solidFill>
                <a:latin typeface="Arial Black"/>
                <a:cs typeface="Arial Black"/>
              </a:rPr>
              <a:t>descriptions and </a:t>
            </a:r>
            <a:r>
              <a:rPr sz="1700" spc="-125" dirty="0">
                <a:solidFill>
                  <a:srgbClr val="1E1E1E"/>
                </a:solidFill>
                <a:latin typeface="Arial Black"/>
                <a:cs typeface="Arial Black"/>
              </a:rPr>
              <a:t>offers </a:t>
            </a:r>
            <a:r>
              <a:rPr sz="1700" spc="-140" dirty="0">
                <a:solidFill>
                  <a:srgbClr val="1E1E1E"/>
                </a:solidFill>
                <a:latin typeface="Arial Black"/>
                <a:cs typeface="Arial Black"/>
              </a:rPr>
              <a:t>students  </a:t>
            </a:r>
            <a:r>
              <a:rPr sz="1700" spc="-114" dirty="0">
                <a:solidFill>
                  <a:srgbClr val="1E1E1E"/>
                </a:solidFill>
                <a:latin typeface="Arial Black"/>
                <a:cs typeface="Arial Black"/>
              </a:rPr>
              <a:t>opportunities </a:t>
            </a:r>
            <a:r>
              <a:rPr sz="1700" spc="-100" dirty="0">
                <a:solidFill>
                  <a:srgbClr val="1E1E1E"/>
                </a:solidFill>
                <a:latin typeface="Arial Black"/>
                <a:cs typeface="Arial Black"/>
              </a:rPr>
              <a:t>for </a:t>
            </a:r>
            <a:r>
              <a:rPr sz="1700" spc="-145" dirty="0">
                <a:solidFill>
                  <a:srgbClr val="1E1E1E"/>
                </a:solidFill>
                <a:latin typeface="Arial Black"/>
                <a:cs typeface="Arial Black"/>
              </a:rPr>
              <a:t>practice </a:t>
            </a:r>
            <a:r>
              <a:rPr sz="1700" spc="-120" dirty="0">
                <a:solidFill>
                  <a:srgbClr val="1E1E1E"/>
                </a:solidFill>
                <a:latin typeface="Arial Black"/>
                <a:cs typeface="Arial Black"/>
              </a:rPr>
              <a:t>and </a:t>
            </a:r>
            <a:r>
              <a:rPr sz="1700" spc="-165" dirty="0">
                <a:solidFill>
                  <a:srgbClr val="1E1E1E"/>
                </a:solidFill>
                <a:latin typeface="Arial Black"/>
                <a:cs typeface="Arial Black"/>
              </a:rPr>
              <a:t>feedback </a:t>
            </a:r>
            <a:r>
              <a:rPr sz="1700" spc="-114" dirty="0">
                <a:solidFill>
                  <a:srgbClr val="1E1E1E"/>
                </a:solidFill>
                <a:latin typeface="Arial Black"/>
                <a:cs typeface="Arial Black"/>
              </a:rPr>
              <a:t>throughout </a:t>
            </a:r>
            <a:r>
              <a:rPr sz="1700" spc="-135" dirty="0">
                <a:solidFill>
                  <a:srgbClr val="1E1E1E"/>
                </a:solidFill>
                <a:latin typeface="Arial Black"/>
                <a:cs typeface="Arial Black"/>
              </a:rPr>
              <a:t>the</a:t>
            </a:r>
            <a:r>
              <a:rPr sz="1700" spc="-295" dirty="0">
                <a:solidFill>
                  <a:srgbClr val="1E1E1E"/>
                </a:solidFill>
                <a:latin typeface="Arial Black"/>
                <a:cs typeface="Arial Black"/>
              </a:rPr>
              <a:t> </a:t>
            </a:r>
            <a:r>
              <a:rPr sz="1700" spc="-145" dirty="0">
                <a:solidFill>
                  <a:srgbClr val="1E1E1E"/>
                </a:solidFill>
                <a:latin typeface="Arial Black"/>
                <a:cs typeface="Arial Black"/>
              </a:rPr>
              <a:t>year.</a:t>
            </a:r>
            <a:endParaRPr sz="1700">
              <a:latin typeface="Arial Black"/>
              <a:cs typeface="Arial Black"/>
            </a:endParaRPr>
          </a:p>
          <a:p>
            <a:pPr marL="1155700" lvl="2" indent="-229235">
              <a:lnSpc>
                <a:spcPct val="100000"/>
              </a:lnSpc>
              <a:spcBef>
                <a:spcPts val="254"/>
              </a:spcBef>
              <a:buClr>
                <a:srgbClr val="70C5E8"/>
              </a:buClr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700" spc="-85" dirty="0">
                <a:solidFill>
                  <a:srgbClr val="1E1E1E"/>
                </a:solidFill>
                <a:latin typeface="Arial Black"/>
                <a:cs typeface="Arial Black"/>
              </a:rPr>
              <a:t>~</a:t>
            </a:r>
            <a:r>
              <a:rPr sz="1700" b="1" spc="-85" dirty="0">
                <a:solidFill>
                  <a:srgbClr val="1E1E1E"/>
                </a:solidFill>
                <a:latin typeface="Arial"/>
                <a:cs typeface="Arial"/>
              </a:rPr>
              <a:t>1 </a:t>
            </a:r>
            <a:r>
              <a:rPr sz="1700" b="1" spc="10" dirty="0">
                <a:solidFill>
                  <a:srgbClr val="1E1E1E"/>
                </a:solidFill>
                <a:latin typeface="Arial"/>
                <a:cs typeface="Arial"/>
              </a:rPr>
              <a:t>hour </a:t>
            </a:r>
            <a:r>
              <a:rPr sz="1700" b="1" spc="55" dirty="0">
                <a:solidFill>
                  <a:srgbClr val="1E1E1E"/>
                </a:solidFill>
                <a:latin typeface="Arial"/>
                <a:cs typeface="Arial"/>
              </a:rPr>
              <a:t>in</a:t>
            </a:r>
            <a:r>
              <a:rPr sz="1700" b="1" spc="-1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1E1E1E"/>
                </a:solidFill>
                <a:latin typeface="Arial"/>
                <a:cs typeface="Arial"/>
              </a:rPr>
              <a:t>duration.</a:t>
            </a:r>
            <a:endParaRPr sz="17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25"/>
              </a:spcBef>
              <a:buClr>
                <a:srgbClr val="70C5E8"/>
              </a:buClr>
              <a:buFont typeface="Arial"/>
              <a:buChar char="•"/>
            </a:pPr>
            <a:endParaRPr sz="2450">
              <a:latin typeface="Arial"/>
              <a:cs typeface="Arial"/>
            </a:endParaRPr>
          </a:p>
          <a:p>
            <a:pPr marL="698500" marR="92710" lvl="1" indent="-228600">
              <a:lnSpc>
                <a:spcPct val="90000"/>
              </a:lnSpc>
              <a:buClr>
                <a:srgbClr val="70C5E8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b="1" u="sng" spc="-20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Arial"/>
                <a:cs typeface="Arial"/>
                <a:hlinkClick r:id="rId3"/>
              </a:rPr>
              <a:t>AP </a:t>
            </a:r>
            <a:r>
              <a:rPr sz="1700" b="1" u="sng" spc="-30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Arial"/>
                <a:cs typeface="Arial"/>
                <a:hlinkClick r:id="rId3"/>
              </a:rPr>
              <a:t>Classroom Demo.</a:t>
            </a:r>
            <a:r>
              <a:rPr sz="1700" b="1" spc="-30" dirty="0">
                <a:solidFill>
                  <a:srgbClr val="009CDE"/>
                </a:solidFill>
                <a:latin typeface="Arial"/>
                <a:cs typeface="Arial"/>
                <a:hlinkClick r:id="rId3"/>
              </a:rPr>
              <a:t> </a:t>
            </a:r>
            <a:r>
              <a:rPr sz="1700" spc="-215" dirty="0">
                <a:solidFill>
                  <a:srgbClr val="1E1E1E"/>
                </a:solidFill>
                <a:latin typeface="Arial Black"/>
                <a:cs typeface="Arial Black"/>
              </a:rPr>
              <a:t>See </a:t>
            </a:r>
            <a:r>
              <a:rPr sz="1700" spc="-195" dirty="0">
                <a:solidFill>
                  <a:srgbClr val="1E1E1E"/>
                </a:solidFill>
                <a:latin typeface="Arial Black"/>
                <a:cs typeface="Arial Black"/>
              </a:rPr>
              <a:t>a </a:t>
            </a:r>
            <a:r>
              <a:rPr sz="1700" spc="-95" dirty="0">
                <a:solidFill>
                  <a:srgbClr val="1E1E1E"/>
                </a:solidFill>
                <a:latin typeface="Arial Black"/>
                <a:cs typeface="Arial Black"/>
              </a:rPr>
              <a:t>click-through </a:t>
            </a:r>
            <a:r>
              <a:rPr sz="1700" spc="-125" dirty="0">
                <a:solidFill>
                  <a:srgbClr val="1E1E1E"/>
                </a:solidFill>
                <a:latin typeface="Arial Black"/>
                <a:cs typeface="Arial Black"/>
              </a:rPr>
              <a:t>demonstration of  </a:t>
            </a:r>
            <a:r>
              <a:rPr sz="1700" spc="-114" dirty="0">
                <a:solidFill>
                  <a:srgbClr val="1E1E1E"/>
                </a:solidFill>
                <a:latin typeface="Arial Black"/>
                <a:cs typeface="Arial Black"/>
              </a:rPr>
              <a:t>AP </a:t>
            </a:r>
            <a:r>
              <a:rPr sz="1700" spc="-155" dirty="0">
                <a:solidFill>
                  <a:srgbClr val="1E1E1E"/>
                </a:solidFill>
                <a:latin typeface="Arial Black"/>
                <a:cs typeface="Arial Black"/>
              </a:rPr>
              <a:t>Classroom, </a:t>
            </a:r>
            <a:r>
              <a:rPr sz="1700" spc="-100" dirty="0">
                <a:solidFill>
                  <a:srgbClr val="1E1E1E"/>
                </a:solidFill>
                <a:latin typeface="Arial Black"/>
                <a:cs typeface="Arial Black"/>
              </a:rPr>
              <a:t>which </a:t>
            </a:r>
            <a:r>
              <a:rPr sz="1700" spc="-80" dirty="0">
                <a:solidFill>
                  <a:srgbClr val="1E1E1E"/>
                </a:solidFill>
                <a:latin typeface="Arial Black"/>
                <a:cs typeface="Arial Black"/>
              </a:rPr>
              <a:t>highlights </a:t>
            </a:r>
            <a:r>
              <a:rPr sz="1700" spc="-140" dirty="0">
                <a:solidFill>
                  <a:srgbClr val="1E1E1E"/>
                </a:solidFill>
                <a:latin typeface="Arial Black"/>
                <a:cs typeface="Arial Black"/>
              </a:rPr>
              <a:t>how </a:t>
            </a:r>
            <a:r>
              <a:rPr sz="1700" spc="-160" dirty="0">
                <a:solidFill>
                  <a:srgbClr val="1E1E1E"/>
                </a:solidFill>
                <a:latin typeface="Arial Black"/>
                <a:cs typeface="Arial Black"/>
              </a:rPr>
              <a:t>to </a:t>
            </a:r>
            <a:r>
              <a:rPr sz="1700" spc="-145" dirty="0">
                <a:solidFill>
                  <a:srgbClr val="1E1E1E"/>
                </a:solidFill>
                <a:latin typeface="Arial Black"/>
                <a:cs typeface="Arial Black"/>
              </a:rPr>
              <a:t>assign, </a:t>
            </a:r>
            <a:r>
              <a:rPr sz="1700" spc="-180" dirty="0">
                <a:solidFill>
                  <a:srgbClr val="1E1E1E"/>
                </a:solidFill>
                <a:latin typeface="Arial Black"/>
                <a:cs typeface="Arial Black"/>
              </a:rPr>
              <a:t>score, </a:t>
            </a:r>
            <a:r>
              <a:rPr sz="1700" spc="-120" dirty="0">
                <a:solidFill>
                  <a:srgbClr val="1E1E1E"/>
                </a:solidFill>
                <a:latin typeface="Arial Black"/>
                <a:cs typeface="Arial Black"/>
              </a:rPr>
              <a:t>and  </a:t>
            </a:r>
            <a:r>
              <a:rPr sz="1700" spc="-110" dirty="0">
                <a:solidFill>
                  <a:srgbClr val="1E1E1E"/>
                </a:solidFill>
                <a:latin typeface="Arial Black"/>
                <a:cs typeface="Arial Black"/>
              </a:rPr>
              <a:t>interpret </a:t>
            </a:r>
            <a:r>
              <a:rPr sz="1700" spc="-130" dirty="0">
                <a:solidFill>
                  <a:srgbClr val="1E1E1E"/>
                </a:solidFill>
                <a:latin typeface="Arial Black"/>
                <a:cs typeface="Arial Black"/>
              </a:rPr>
              <a:t>results </a:t>
            </a:r>
            <a:r>
              <a:rPr sz="1700" spc="-100" dirty="0">
                <a:solidFill>
                  <a:srgbClr val="1E1E1E"/>
                </a:solidFill>
                <a:latin typeface="Arial Black"/>
                <a:cs typeface="Arial Black"/>
              </a:rPr>
              <a:t>from </a:t>
            </a:r>
            <a:r>
              <a:rPr sz="1700" spc="-135" dirty="0">
                <a:solidFill>
                  <a:srgbClr val="1E1E1E"/>
                </a:solidFill>
                <a:latin typeface="Arial Black"/>
                <a:cs typeface="Arial Black"/>
              </a:rPr>
              <a:t>Topic </a:t>
            </a:r>
            <a:r>
              <a:rPr sz="1700" spc="-150" dirty="0">
                <a:solidFill>
                  <a:srgbClr val="1E1E1E"/>
                </a:solidFill>
                <a:latin typeface="Arial Black"/>
                <a:cs typeface="Arial Black"/>
              </a:rPr>
              <a:t>Questions, </a:t>
            </a:r>
            <a:r>
              <a:rPr sz="1700" b="1" spc="-10" dirty="0">
                <a:solidFill>
                  <a:srgbClr val="006FC0"/>
                </a:solidFill>
                <a:latin typeface="Arial"/>
                <a:cs typeface="Arial"/>
              </a:rPr>
              <a:t>Personal </a:t>
            </a:r>
            <a:r>
              <a:rPr sz="1700" b="1" spc="-35" dirty="0">
                <a:solidFill>
                  <a:srgbClr val="006FC0"/>
                </a:solidFill>
                <a:latin typeface="Arial"/>
                <a:cs typeface="Arial"/>
              </a:rPr>
              <a:t>Progress  </a:t>
            </a:r>
            <a:r>
              <a:rPr sz="1700" b="1" spc="-55" dirty="0">
                <a:solidFill>
                  <a:srgbClr val="006FC0"/>
                </a:solidFill>
                <a:latin typeface="Arial"/>
                <a:cs typeface="Arial"/>
              </a:rPr>
              <a:t>Checks</a:t>
            </a:r>
            <a:r>
              <a:rPr sz="1700" spc="-55" dirty="0">
                <a:solidFill>
                  <a:srgbClr val="1E1E1E"/>
                </a:solidFill>
                <a:latin typeface="Arial Black"/>
                <a:cs typeface="Arial Black"/>
              </a:rPr>
              <a:t>, </a:t>
            </a:r>
            <a:r>
              <a:rPr sz="1700" spc="-120" dirty="0">
                <a:solidFill>
                  <a:srgbClr val="1E1E1E"/>
                </a:solidFill>
                <a:latin typeface="Arial Black"/>
                <a:cs typeface="Arial Black"/>
              </a:rPr>
              <a:t>and </a:t>
            </a:r>
            <a:r>
              <a:rPr sz="1700" spc="-145" dirty="0">
                <a:solidFill>
                  <a:srgbClr val="1E1E1E"/>
                </a:solidFill>
                <a:latin typeface="Arial Black"/>
                <a:cs typeface="Arial Black"/>
              </a:rPr>
              <a:t>teacher-created </a:t>
            </a:r>
            <a:r>
              <a:rPr sz="1700" spc="-135" dirty="0">
                <a:solidFill>
                  <a:srgbClr val="1E1E1E"/>
                </a:solidFill>
                <a:latin typeface="Arial Black"/>
                <a:cs typeface="Arial Black"/>
              </a:rPr>
              <a:t>assignments </a:t>
            </a:r>
            <a:r>
              <a:rPr sz="1700" spc="-120" dirty="0">
                <a:solidFill>
                  <a:srgbClr val="1E1E1E"/>
                </a:solidFill>
                <a:latin typeface="Arial Black"/>
                <a:cs typeface="Arial Black"/>
              </a:rPr>
              <a:t>and </a:t>
            </a:r>
            <a:r>
              <a:rPr sz="1700" spc="-110" dirty="0">
                <a:solidFill>
                  <a:srgbClr val="1E1E1E"/>
                </a:solidFill>
                <a:latin typeface="Arial Black"/>
                <a:cs typeface="Arial Black"/>
              </a:rPr>
              <a:t>quizzes</a:t>
            </a:r>
            <a:r>
              <a:rPr sz="1700" spc="-305" dirty="0">
                <a:solidFill>
                  <a:srgbClr val="1E1E1E"/>
                </a:solidFill>
                <a:latin typeface="Arial Black"/>
                <a:cs typeface="Arial Black"/>
              </a:rPr>
              <a:t> </a:t>
            </a:r>
            <a:r>
              <a:rPr sz="1700" spc="-100" dirty="0">
                <a:solidFill>
                  <a:srgbClr val="1E1E1E"/>
                </a:solidFill>
                <a:latin typeface="Arial Black"/>
                <a:cs typeface="Arial Black"/>
              </a:rPr>
              <a:t>from  </a:t>
            </a:r>
            <a:r>
              <a:rPr sz="1700" spc="-135" dirty="0">
                <a:solidFill>
                  <a:srgbClr val="1E1E1E"/>
                </a:solidFill>
                <a:latin typeface="Arial Black"/>
                <a:cs typeface="Arial Black"/>
              </a:rPr>
              <a:t>the </a:t>
            </a:r>
            <a:r>
              <a:rPr sz="1700" b="1" spc="-25" dirty="0">
                <a:solidFill>
                  <a:srgbClr val="006FC0"/>
                </a:solidFill>
                <a:latin typeface="Arial"/>
                <a:cs typeface="Arial"/>
              </a:rPr>
              <a:t>AP </a:t>
            </a:r>
            <a:r>
              <a:rPr sz="1700" b="1" spc="-15" dirty="0">
                <a:solidFill>
                  <a:srgbClr val="006FC0"/>
                </a:solidFill>
                <a:latin typeface="Arial"/>
                <a:cs typeface="Arial"/>
              </a:rPr>
              <a:t>Question</a:t>
            </a:r>
            <a:r>
              <a:rPr sz="1700" b="1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700" b="1" spc="-30" dirty="0">
                <a:solidFill>
                  <a:srgbClr val="006FC0"/>
                </a:solidFill>
                <a:latin typeface="Arial"/>
                <a:cs typeface="Arial"/>
              </a:rPr>
              <a:t>Bank</a:t>
            </a:r>
            <a:r>
              <a:rPr sz="1700" spc="-30" dirty="0">
                <a:solidFill>
                  <a:srgbClr val="1E1E1E"/>
                </a:solidFill>
                <a:latin typeface="Arial Black"/>
                <a:cs typeface="Arial Black"/>
              </a:rPr>
              <a:t>.</a:t>
            </a:r>
            <a:endParaRPr sz="1700">
              <a:latin typeface="Arial Black"/>
              <a:cs typeface="Arial Black"/>
            </a:endParaRPr>
          </a:p>
          <a:p>
            <a:pPr marL="1155700" lvl="2" indent="-229235">
              <a:lnSpc>
                <a:spcPct val="100000"/>
              </a:lnSpc>
              <a:spcBef>
                <a:spcPts val="290"/>
              </a:spcBef>
              <a:buClr>
                <a:srgbClr val="70C5E8"/>
              </a:buClr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700" b="1" spc="-45" dirty="0">
                <a:solidFill>
                  <a:srgbClr val="1E1E1E"/>
                </a:solidFill>
                <a:latin typeface="Arial"/>
                <a:cs typeface="Arial"/>
              </a:rPr>
              <a:t>~1 </a:t>
            </a:r>
            <a:r>
              <a:rPr sz="1700" b="1" spc="10" dirty="0">
                <a:solidFill>
                  <a:srgbClr val="1E1E1E"/>
                </a:solidFill>
                <a:latin typeface="Arial"/>
                <a:cs typeface="Arial"/>
              </a:rPr>
              <a:t>hour </a:t>
            </a:r>
            <a:r>
              <a:rPr sz="1700" b="1" spc="55" dirty="0">
                <a:solidFill>
                  <a:srgbClr val="1E1E1E"/>
                </a:solidFill>
                <a:latin typeface="Arial"/>
                <a:cs typeface="Arial"/>
              </a:rPr>
              <a:t>in</a:t>
            </a:r>
            <a:r>
              <a:rPr sz="1700" b="1" spc="-19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1E1E1E"/>
                </a:solidFill>
                <a:latin typeface="Arial"/>
                <a:cs typeface="Arial"/>
              </a:rPr>
              <a:t>duration.</a:t>
            </a:r>
            <a:endParaRPr sz="17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50"/>
              </a:spcBef>
              <a:buClr>
                <a:srgbClr val="70C5E8"/>
              </a:buClr>
              <a:buFont typeface="Arial"/>
              <a:buChar char="•"/>
            </a:pPr>
            <a:endParaRPr sz="2450">
              <a:latin typeface="Arial"/>
              <a:cs typeface="Arial"/>
            </a:endParaRPr>
          </a:p>
          <a:p>
            <a:pPr marL="698500" marR="251460" lvl="1" indent="-228600">
              <a:lnSpc>
                <a:spcPts val="1839"/>
              </a:lnSpc>
              <a:buClr>
                <a:srgbClr val="70C5E8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b="1" u="sng" spc="-25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Arial"/>
                <a:cs typeface="Arial"/>
                <a:hlinkClick r:id="rId4"/>
              </a:rPr>
              <a:t>AP</a:t>
            </a:r>
            <a:r>
              <a:rPr sz="1700" b="1" u="sng" spc="-65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700" b="1" u="sng" spc="5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Arial"/>
                <a:cs typeface="Arial"/>
                <a:hlinkClick r:id="rId4"/>
              </a:rPr>
              <a:t>Quick</a:t>
            </a:r>
            <a:r>
              <a:rPr sz="1700" b="1" u="sng" spc="-75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700" b="1" u="sng" spc="10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Arial"/>
                <a:cs typeface="Arial"/>
                <a:hlinkClick r:id="rId4"/>
              </a:rPr>
              <a:t>Start</a:t>
            </a:r>
            <a:r>
              <a:rPr sz="1700" b="1" u="sng" spc="-65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700" b="1" u="sng" spc="-15" dirty="0">
                <a:solidFill>
                  <a:srgbClr val="009CDE"/>
                </a:solidFill>
                <a:uFill>
                  <a:solidFill>
                    <a:srgbClr val="009CDE"/>
                  </a:solidFill>
                </a:uFill>
                <a:latin typeface="Arial"/>
                <a:cs typeface="Arial"/>
                <a:hlinkClick r:id="rId4"/>
              </a:rPr>
              <a:t>Videos.</a:t>
            </a:r>
            <a:r>
              <a:rPr sz="1700" b="1" spc="-70" dirty="0">
                <a:solidFill>
                  <a:srgbClr val="009CDE"/>
                </a:solidFill>
                <a:latin typeface="Arial"/>
                <a:cs typeface="Arial"/>
                <a:hlinkClick r:id="rId4"/>
              </a:rPr>
              <a:t> </a:t>
            </a:r>
            <a:r>
              <a:rPr sz="1700" spc="-140" dirty="0">
                <a:solidFill>
                  <a:srgbClr val="1E1E1E"/>
                </a:solidFill>
                <a:latin typeface="Arial Black"/>
                <a:cs typeface="Arial Black"/>
              </a:rPr>
              <a:t>Watch </a:t>
            </a:r>
            <a:r>
              <a:rPr sz="1700" spc="-114" dirty="0">
                <a:solidFill>
                  <a:srgbClr val="1E1E1E"/>
                </a:solidFill>
                <a:latin typeface="Arial Black"/>
                <a:cs typeface="Arial Black"/>
              </a:rPr>
              <a:t>short</a:t>
            </a:r>
            <a:r>
              <a:rPr sz="1700" spc="-170" dirty="0">
                <a:solidFill>
                  <a:srgbClr val="1E1E1E"/>
                </a:solidFill>
                <a:latin typeface="Arial Black"/>
                <a:cs typeface="Arial Black"/>
              </a:rPr>
              <a:t> </a:t>
            </a:r>
            <a:r>
              <a:rPr sz="1700" spc="-114" dirty="0">
                <a:solidFill>
                  <a:srgbClr val="1E1E1E"/>
                </a:solidFill>
                <a:latin typeface="Arial Black"/>
                <a:cs typeface="Arial Black"/>
              </a:rPr>
              <a:t>tutorials</a:t>
            </a:r>
            <a:r>
              <a:rPr sz="1700" spc="-160" dirty="0">
                <a:solidFill>
                  <a:srgbClr val="1E1E1E"/>
                </a:solidFill>
                <a:latin typeface="Arial Black"/>
                <a:cs typeface="Arial Black"/>
              </a:rPr>
              <a:t> </a:t>
            </a:r>
            <a:r>
              <a:rPr sz="1700" spc="-114" dirty="0">
                <a:solidFill>
                  <a:srgbClr val="1E1E1E"/>
                </a:solidFill>
                <a:latin typeface="Arial Black"/>
                <a:cs typeface="Arial Black"/>
              </a:rPr>
              <a:t>on</a:t>
            </a:r>
            <a:r>
              <a:rPr sz="1700" spc="-140" dirty="0">
                <a:solidFill>
                  <a:srgbClr val="1E1E1E"/>
                </a:solidFill>
                <a:latin typeface="Arial Black"/>
                <a:cs typeface="Arial Black"/>
              </a:rPr>
              <a:t> </a:t>
            </a:r>
            <a:r>
              <a:rPr sz="1700" spc="-135" dirty="0">
                <a:solidFill>
                  <a:srgbClr val="1E1E1E"/>
                </a:solidFill>
                <a:latin typeface="Arial Black"/>
                <a:cs typeface="Arial Black"/>
              </a:rPr>
              <a:t>the</a:t>
            </a:r>
            <a:r>
              <a:rPr sz="1700" spc="-150" dirty="0">
                <a:solidFill>
                  <a:srgbClr val="1E1E1E"/>
                </a:solidFill>
                <a:latin typeface="Arial Black"/>
                <a:cs typeface="Arial Black"/>
              </a:rPr>
              <a:t> recent  features </a:t>
            </a:r>
            <a:r>
              <a:rPr sz="1700" spc="-155" dirty="0">
                <a:solidFill>
                  <a:srgbClr val="1E1E1E"/>
                </a:solidFill>
                <a:latin typeface="Arial Black"/>
                <a:cs typeface="Arial Black"/>
              </a:rPr>
              <a:t>added </a:t>
            </a:r>
            <a:r>
              <a:rPr sz="1700" spc="-160" dirty="0">
                <a:solidFill>
                  <a:srgbClr val="1E1E1E"/>
                </a:solidFill>
                <a:latin typeface="Arial Black"/>
                <a:cs typeface="Arial Black"/>
              </a:rPr>
              <a:t>to </a:t>
            </a:r>
            <a:r>
              <a:rPr sz="1700" spc="-114" dirty="0">
                <a:solidFill>
                  <a:srgbClr val="1E1E1E"/>
                </a:solidFill>
                <a:latin typeface="Arial Black"/>
                <a:cs typeface="Arial Black"/>
              </a:rPr>
              <a:t>AP</a:t>
            </a:r>
            <a:r>
              <a:rPr sz="1700" spc="-120" dirty="0">
                <a:solidFill>
                  <a:srgbClr val="1E1E1E"/>
                </a:solidFill>
                <a:latin typeface="Arial Black"/>
                <a:cs typeface="Arial Black"/>
              </a:rPr>
              <a:t> </a:t>
            </a:r>
            <a:r>
              <a:rPr sz="1700" spc="-150" dirty="0">
                <a:solidFill>
                  <a:srgbClr val="1E1E1E"/>
                </a:solidFill>
                <a:latin typeface="Arial Black"/>
                <a:cs typeface="Arial Black"/>
              </a:rPr>
              <a:t>Classroom.</a:t>
            </a:r>
            <a:endParaRPr sz="1700">
              <a:latin typeface="Arial Black"/>
              <a:cs typeface="Arial Black"/>
            </a:endParaRPr>
          </a:p>
          <a:p>
            <a:pPr marL="1155700" lvl="2" indent="-229235">
              <a:lnSpc>
                <a:spcPct val="100000"/>
              </a:lnSpc>
              <a:spcBef>
                <a:spcPts val="259"/>
              </a:spcBef>
              <a:buClr>
                <a:srgbClr val="70C5E8"/>
              </a:buClr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700" b="1" spc="-10" dirty="0">
                <a:solidFill>
                  <a:srgbClr val="1E1E1E"/>
                </a:solidFill>
                <a:latin typeface="Arial"/>
                <a:cs typeface="Arial"/>
              </a:rPr>
              <a:t>Short </a:t>
            </a:r>
            <a:r>
              <a:rPr sz="1700" b="1" spc="10" dirty="0">
                <a:solidFill>
                  <a:srgbClr val="1E1E1E"/>
                </a:solidFill>
                <a:latin typeface="Arial"/>
                <a:cs typeface="Arial"/>
              </a:rPr>
              <a:t>~1-4 </a:t>
            </a:r>
            <a:r>
              <a:rPr sz="1700" b="1" spc="35" dirty="0">
                <a:solidFill>
                  <a:srgbClr val="1E1E1E"/>
                </a:solidFill>
                <a:latin typeface="Arial"/>
                <a:cs typeface="Arial"/>
              </a:rPr>
              <a:t>min.</a:t>
            </a:r>
            <a:r>
              <a:rPr sz="1700" b="1" spc="-3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1E1E1E"/>
                </a:solidFill>
                <a:latin typeface="Arial"/>
                <a:cs typeface="Arial"/>
              </a:rPr>
              <a:t>how-to </a:t>
            </a:r>
            <a:r>
              <a:rPr sz="1700" b="1" spc="-25" dirty="0">
                <a:solidFill>
                  <a:srgbClr val="1E1E1E"/>
                </a:solidFill>
                <a:latin typeface="Arial"/>
                <a:cs typeface="Arial"/>
              </a:rPr>
              <a:t>videos.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12700" y="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E1E1E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781050"/>
            <a:ext cx="2720975" cy="1073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15" dirty="0">
                <a:solidFill>
                  <a:srgbClr val="1E1E1E"/>
                </a:solidFill>
                <a:latin typeface="Arial Black"/>
                <a:cs typeface="Arial Black"/>
              </a:rPr>
              <a:t>AP</a:t>
            </a:r>
            <a:r>
              <a:rPr sz="3200" spc="-310" dirty="0">
                <a:solidFill>
                  <a:srgbClr val="1E1E1E"/>
                </a:solidFill>
                <a:latin typeface="Arial Black"/>
                <a:cs typeface="Arial Black"/>
              </a:rPr>
              <a:t> </a:t>
            </a:r>
            <a:r>
              <a:rPr sz="3200" spc="-280" dirty="0">
                <a:solidFill>
                  <a:srgbClr val="1E1E1E"/>
                </a:solidFill>
                <a:latin typeface="Arial Black"/>
                <a:cs typeface="Arial Black"/>
              </a:rPr>
              <a:t>Classroom</a:t>
            </a:r>
            <a:endParaRPr sz="3200">
              <a:latin typeface="Arial Black"/>
              <a:cs typeface="Arial Black"/>
            </a:endParaRPr>
          </a:p>
          <a:p>
            <a:pPr marL="19050">
              <a:lnSpc>
                <a:spcPct val="100000"/>
              </a:lnSpc>
              <a:spcBef>
                <a:spcPts val="2485"/>
              </a:spcBef>
            </a:pPr>
            <a:r>
              <a:rPr sz="1600" b="1" spc="-20" dirty="0">
                <a:solidFill>
                  <a:srgbClr val="009CDE"/>
                </a:solidFill>
                <a:latin typeface="Arial"/>
                <a:cs typeface="Arial"/>
              </a:rPr>
              <a:t>myap.collegeboard.org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5719" y="2379091"/>
            <a:ext cx="327850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lr>
                <a:srgbClr val="70C5E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65" dirty="0">
                <a:solidFill>
                  <a:srgbClr val="1E1E1E"/>
                </a:solidFill>
                <a:latin typeface="Lucida Sans"/>
                <a:cs typeface="Lucida Sans"/>
              </a:rPr>
              <a:t>How-to videos </a:t>
            </a:r>
            <a:r>
              <a:rPr sz="1600" spc="-95" dirty="0">
                <a:solidFill>
                  <a:srgbClr val="1E1E1E"/>
                </a:solidFill>
                <a:latin typeface="Lucida Sans"/>
                <a:cs typeface="Lucida Sans"/>
              </a:rPr>
              <a:t>on </a:t>
            </a:r>
            <a:r>
              <a:rPr sz="1600" spc="25" dirty="0">
                <a:solidFill>
                  <a:srgbClr val="1E1E1E"/>
                </a:solidFill>
                <a:latin typeface="Lucida Sans"/>
                <a:cs typeface="Lucida Sans"/>
              </a:rPr>
              <a:t>AP</a:t>
            </a:r>
            <a:r>
              <a:rPr sz="1600" spc="-24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600" spc="-60" dirty="0">
                <a:solidFill>
                  <a:srgbClr val="1E1E1E"/>
                </a:solidFill>
                <a:latin typeface="Lucida Sans"/>
                <a:cs typeface="Lucida Sans"/>
              </a:rPr>
              <a:t>Classroom.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8931" y="2997707"/>
            <a:ext cx="3675888" cy="8625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019" y="4146803"/>
            <a:ext cx="3793236" cy="8641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E1E1E"/>
                </a:solidFill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3948" y="740486"/>
            <a:ext cx="27216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0" dirty="0"/>
              <a:t>AP</a:t>
            </a:r>
            <a:r>
              <a:rPr spc="-360" dirty="0"/>
              <a:t> </a:t>
            </a:r>
            <a:r>
              <a:rPr spc="-275" dirty="0"/>
              <a:t>Classroom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5719" y="1602993"/>
            <a:ext cx="2729230" cy="2245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009CDE"/>
                </a:solidFill>
                <a:latin typeface="Arial"/>
                <a:cs typeface="Arial"/>
              </a:rPr>
              <a:t>myap.collegeboard.org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70C5E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80" dirty="0">
                <a:solidFill>
                  <a:srgbClr val="1E1E1E"/>
                </a:solidFill>
                <a:latin typeface="Lucida Sans"/>
                <a:cs typeface="Lucida Sans"/>
              </a:rPr>
              <a:t>Overview</a:t>
            </a:r>
            <a:r>
              <a:rPr sz="1600" spc="-7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600" spc="-60" dirty="0">
                <a:solidFill>
                  <a:srgbClr val="1E1E1E"/>
                </a:solidFill>
                <a:latin typeface="Lucida Sans"/>
                <a:cs typeface="Lucida Sans"/>
              </a:rPr>
              <a:t>Videos</a:t>
            </a:r>
            <a:endParaRPr sz="1600">
              <a:latin typeface="Lucida Sans"/>
              <a:cs typeface="Lucida Sans"/>
            </a:endParaRPr>
          </a:p>
          <a:p>
            <a:pPr marL="299085" indent="-287020">
              <a:lnSpc>
                <a:spcPct val="100000"/>
              </a:lnSpc>
              <a:spcBef>
                <a:spcPts val="805"/>
              </a:spcBef>
              <a:buClr>
                <a:srgbClr val="70C5E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65" dirty="0">
                <a:solidFill>
                  <a:srgbClr val="1E1E1E"/>
                </a:solidFill>
                <a:latin typeface="Lucida Sans"/>
                <a:cs typeface="Lucida Sans"/>
              </a:rPr>
              <a:t>Interactive </a:t>
            </a:r>
            <a:r>
              <a:rPr sz="1600" spc="-75" dirty="0">
                <a:solidFill>
                  <a:srgbClr val="1E1E1E"/>
                </a:solidFill>
                <a:latin typeface="Lucida Sans"/>
                <a:cs typeface="Lucida Sans"/>
              </a:rPr>
              <a:t>Tutorials</a:t>
            </a:r>
            <a:endParaRPr sz="1600">
              <a:latin typeface="Lucida Sans"/>
              <a:cs typeface="Lucida Sans"/>
            </a:endParaRPr>
          </a:p>
          <a:p>
            <a:pPr marL="299085" indent="-287020">
              <a:lnSpc>
                <a:spcPct val="100000"/>
              </a:lnSpc>
              <a:spcBef>
                <a:spcPts val="805"/>
              </a:spcBef>
              <a:buClr>
                <a:srgbClr val="70C5E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1E1E1E"/>
                </a:solidFill>
                <a:latin typeface="Trebuchet MS"/>
                <a:cs typeface="Trebuchet MS"/>
              </a:rPr>
              <a:t>Personal </a:t>
            </a:r>
            <a:r>
              <a:rPr sz="1600" b="1" spc="20" dirty="0">
                <a:solidFill>
                  <a:srgbClr val="1E1E1E"/>
                </a:solidFill>
                <a:latin typeface="Trebuchet MS"/>
                <a:cs typeface="Trebuchet MS"/>
              </a:rPr>
              <a:t>Progress</a:t>
            </a:r>
            <a:r>
              <a:rPr sz="1600" b="1" spc="-140" dirty="0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sz="1600" b="1" spc="5" dirty="0">
                <a:solidFill>
                  <a:srgbClr val="1E1E1E"/>
                </a:solidFill>
                <a:latin typeface="Trebuchet MS"/>
                <a:cs typeface="Trebuchet MS"/>
              </a:rPr>
              <a:t>Checks</a:t>
            </a:r>
            <a:endParaRPr sz="16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spcBef>
                <a:spcPts val="815"/>
              </a:spcBef>
              <a:buClr>
                <a:srgbClr val="70C5E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25" dirty="0">
                <a:solidFill>
                  <a:srgbClr val="1E1E1E"/>
                </a:solidFill>
                <a:latin typeface="Lucida Sans"/>
                <a:cs typeface="Lucida Sans"/>
              </a:rPr>
              <a:t>AP </a:t>
            </a:r>
            <a:r>
              <a:rPr sz="1600" spc="-85" dirty="0">
                <a:solidFill>
                  <a:srgbClr val="1E1E1E"/>
                </a:solidFill>
                <a:latin typeface="Lucida Sans"/>
                <a:cs typeface="Lucida Sans"/>
              </a:rPr>
              <a:t>Question</a:t>
            </a:r>
            <a:r>
              <a:rPr sz="1600" spc="-195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600" spc="-50" dirty="0">
                <a:solidFill>
                  <a:srgbClr val="1E1E1E"/>
                </a:solidFill>
                <a:latin typeface="Lucida Sans"/>
                <a:cs typeface="Lucida Sans"/>
              </a:rPr>
              <a:t>Bank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98135" y="762000"/>
            <a:ext cx="7293863" cy="1924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98135" y="3354323"/>
            <a:ext cx="6865619" cy="3153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98135" y="2761488"/>
            <a:ext cx="1741932" cy="5928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7632" y="4081271"/>
            <a:ext cx="1402080" cy="1607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E1E1E"/>
                </a:solidFill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3948" y="740486"/>
            <a:ext cx="27216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0" dirty="0"/>
              <a:t>AP</a:t>
            </a:r>
            <a:r>
              <a:rPr spc="-360" dirty="0"/>
              <a:t> </a:t>
            </a:r>
            <a:r>
              <a:rPr spc="-275" dirty="0"/>
              <a:t>Classroom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3948" y="1602993"/>
            <a:ext cx="3653154" cy="2541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009CDE"/>
                </a:solidFill>
                <a:latin typeface="Arial"/>
                <a:cs typeface="Arial"/>
              </a:rPr>
              <a:t>myap.collegeboard.org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70C5E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70" dirty="0">
                <a:solidFill>
                  <a:srgbClr val="1E1E1E"/>
                </a:solidFill>
                <a:latin typeface="Trebuchet MS"/>
                <a:cs typeface="Trebuchet MS"/>
              </a:rPr>
              <a:t>AP </a:t>
            </a:r>
            <a:r>
              <a:rPr sz="1600" b="1" spc="-30" dirty="0">
                <a:solidFill>
                  <a:srgbClr val="1E1E1E"/>
                </a:solidFill>
                <a:latin typeface="Trebuchet MS"/>
                <a:cs typeface="Trebuchet MS"/>
              </a:rPr>
              <a:t>Question</a:t>
            </a:r>
            <a:r>
              <a:rPr sz="1600" b="1" spc="-215" dirty="0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1E1E1E"/>
                </a:solidFill>
                <a:latin typeface="Trebuchet MS"/>
                <a:cs typeface="Trebuchet MS"/>
              </a:rPr>
              <a:t>Bank</a:t>
            </a:r>
            <a:endParaRPr sz="1600">
              <a:latin typeface="Trebuchet MS"/>
              <a:cs typeface="Trebuchet MS"/>
            </a:endParaRPr>
          </a:p>
          <a:p>
            <a:pPr marL="698500" marR="5080" lvl="1" indent="-228600">
              <a:lnSpc>
                <a:spcPct val="90000"/>
              </a:lnSpc>
              <a:spcBef>
                <a:spcPts val="490"/>
              </a:spcBef>
              <a:buClr>
                <a:srgbClr val="70C5E8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600" spc="-75" dirty="0">
                <a:solidFill>
                  <a:srgbClr val="1E1E1E"/>
                </a:solidFill>
                <a:latin typeface="Lucida Sans"/>
                <a:cs typeface="Lucida Sans"/>
              </a:rPr>
              <a:t>Within </a:t>
            </a:r>
            <a:r>
              <a:rPr sz="1600" spc="25" dirty="0">
                <a:solidFill>
                  <a:srgbClr val="1E1E1E"/>
                </a:solidFill>
                <a:latin typeface="Lucida Sans"/>
                <a:cs typeface="Lucida Sans"/>
              </a:rPr>
              <a:t>AP </a:t>
            </a:r>
            <a:r>
              <a:rPr sz="1600" spc="-75" dirty="0">
                <a:solidFill>
                  <a:srgbClr val="1E1E1E"/>
                </a:solidFill>
                <a:latin typeface="Lucida Sans"/>
                <a:cs typeface="Lucida Sans"/>
              </a:rPr>
              <a:t>Classroom, </a:t>
            </a:r>
            <a:r>
              <a:rPr sz="1600" spc="-70" dirty="0">
                <a:solidFill>
                  <a:srgbClr val="1E1E1E"/>
                </a:solidFill>
                <a:latin typeface="Lucida Sans"/>
                <a:cs typeface="Lucida Sans"/>
              </a:rPr>
              <a:t>free-  </a:t>
            </a:r>
            <a:r>
              <a:rPr sz="1600" spc="-65" dirty="0">
                <a:solidFill>
                  <a:srgbClr val="1E1E1E"/>
                </a:solidFill>
                <a:latin typeface="Lucida Sans"/>
                <a:cs typeface="Lucida Sans"/>
              </a:rPr>
              <a:t>response </a:t>
            </a:r>
            <a:r>
              <a:rPr sz="1600" spc="-70" dirty="0">
                <a:solidFill>
                  <a:srgbClr val="1E1E1E"/>
                </a:solidFill>
                <a:latin typeface="Lucida Sans"/>
                <a:cs typeface="Lucida Sans"/>
              </a:rPr>
              <a:t>questions </a:t>
            </a:r>
            <a:r>
              <a:rPr sz="1600" spc="-75" dirty="0">
                <a:solidFill>
                  <a:srgbClr val="1E1E1E"/>
                </a:solidFill>
                <a:latin typeface="Lucida Sans"/>
                <a:cs typeface="Lucida Sans"/>
              </a:rPr>
              <a:t>that </a:t>
            </a:r>
            <a:r>
              <a:rPr sz="1600" spc="-65" dirty="0">
                <a:solidFill>
                  <a:srgbClr val="1E1E1E"/>
                </a:solidFill>
                <a:latin typeface="Lucida Sans"/>
                <a:cs typeface="Lucida Sans"/>
              </a:rPr>
              <a:t>were  </a:t>
            </a:r>
            <a:r>
              <a:rPr sz="1600" spc="-95" dirty="0">
                <a:solidFill>
                  <a:srgbClr val="1E1E1E"/>
                </a:solidFill>
                <a:latin typeface="Lucida Sans"/>
                <a:cs typeface="Lucida Sans"/>
              </a:rPr>
              <a:t>only </a:t>
            </a:r>
            <a:r>
              <a:rPr sz="1600" spc="-60" dirty="0">
                <a:solidFill>
                  <a:srgbClr val="1E1E1E"/>
                </a:solidFill>
                <a:latin typeface="Lucida Sans"/>
                <a:cs typeface="Lucida Sans"/>
              </a:rPr>
              <a:t>available </a:t>
            </a:r>
            <a:r>
              <a:rPr sz="1600" spc="-80" dirty="0">
                <a:solidFill>
                  <a:srgbClr val="1E1E1E"/>
                </a:solidFill>
                <a:latin typeface="Lucida Sans"/>
                <a:cs typeface="Lucida Sans"/>
              </a:rPr>
              <a:t>for </a:t>
            </a:r>
            <a:r>
              <a:rPr sz="1600" spc="-95" dirty="0">
                <a:solidFill>
                  <a:srgbClr val="1E1E1E"/>
                </a:solidFill>
                <a:latin typeface="Lucida Sans"/>
                <a:cs typeface="Lucida Sans"/>
              </a:rPr>
              <a:t>in </a:t>
            </a:r>
            <a:r>
              <a:rPr sz="1600" spc="-50" dirty="0">
                <a:solidFill>
                  <a:srgbClr val="1E1E1E"/>
                </a:solidFill>
                <a:latin typeface="Lucida Sans"/>
                <a:cs typeface="Lucida Sans"/>
              </a:rPr>
              <a:t>classroom  </a:t>
            </a:r>
            <a:r>
              <a:rPr sz="1600" spc="-55" dirty="0">
                <a:solidFill>
                  <a:srgbClr val="1E1E1E"/>
                </a:solidFill>
                <a:latin typeface="Lucida Sans"/>
                <a:cs typeface="Lucida Sans"/>
              </a:rPr>
              <a:t>use </a:t>
            </a:r>
            <a:r>
              <a:rPr sz="1600" spc="-90" dirty="0">
                <a:solidFill>
                  <a:srgbClr val="1E1E1E"/>
                </a:solidFill>
                <a:latin typeface="Lucida Sans"/>
                <a:cs typeface="Lucida Sans"/>
              </a:rPr>
              <a:t>due </a:t>
            </a:r>
            <a:r>
              <a:rPr sz="1600" spc="-80" dirty="0">
                <a:solidFill>
                  <a:srgbClr val="1E1E1E"/>
                </a:solidFill>
                <a:latin typeface="Lucida Sans"/>
                <a:cs typeface="Lucida Sans"/>
              </a:rPr>
              <a:t>to </a:t>
            </a:r>
            <a:r>
              <a:rPr sz="1600" spc="-65" dirty="0">
                <a:solidFill>
                  <a:srgbClr val="1E1E1E"/>
                </a:solidFill>
                <a:latin typeface="Lucida Sans"/>
                <a:cs typeface="Lucida Sans"/>
              </a:rPr>
              <a:t>security </a:t>
            </a:r>
            <a:r>
              <a:rPr sz="1600" spc="-60" dirty="0">
                <a:solidFill>
                  <a:srgbClr val="1E1E1E"/>
                </a:solidFill>
                <a:latin typeface="Lucida Sans"/>
                <a:cs typeface="Lucida Sans"/>
              </a:rPr>
              <a:t>concerns</a:t>
            </a:r>
            <a:r>
              <a:rPr sz="1600" spc="-21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600" spc="-70" dirty="0">
                <a:solidFill>
                  <a:srgbClr val="1E1E1E"/>
                </a:solidFill>
                <a:latin typeface="Lucida Sans"/>
                <a:cs typeface="Lucida Sans"/>
              </a:rPr>
              <a:t>will  </a:t>
            </a:r>
            <a:r>
              <a:rPr sz="1600" spc="-80" dirty="0">
                <a:solidFill>
                  <a:srgbClr val="1E1E1E"/>
                </a:solidFill>
                <a:latin typeface="Lucida Sans"/>
                <a:cs typeface="Lucida Sans"/>
              </a:rPr>
              <a:t>now </a:t>
            </a:r>
            <a:r>
              <a:rPr sz="1600" spc="-85" dirty="0">
                <a:solidFill>
                  <a:srgbClr val="1E1E1E"/>
                </a:solidFill>
                <a:latin typeface="Lucida Sans"/>
                <a:cs typeface="Lucida Sans"/>
              </a:rPr>
              <a:t>be</a:t>
            </a:r>
            <a:r>
              <a:rPr sz="1600" spc="-13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600" spc="-85" dirty="0">
                <a:solidFill>
                  <a:srgbClr val="1E1E1E"/>
                </a:solidFill>
                <a:latin typeface="Lucida Sans"/>
                <a:cs typeface="Lucida Sans"/>
              </a:rPr>
              <a:t>unlocked.</a:t>
            </a:r>
            <a:endParaRPr sz="1600">
              <a:latin typeface="Lucida Sans"/>
              <a:cs typeface="Lucida Sans"/>
            </a:endParaRPr>
          </a:p>
          <a:p>
            <a:pPr marL="698500" marR="172720" lvl="1" indent="-228600">
              <a:lnSpc>
                <a:spcPts val="1730"/>
              </a:lnSpc>
              <a:spcBef>
                <a:spcPts val="530"/>
              </a:spcBef>
              <a:buClr>
                <a:srgbClr val="70C5E8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600" spc="-55" dirty="0">
                <a:solidFill>
                  <a:srgbClr val="1E1E1E"/>
                </a:solidFill>
                <a:latin typeface="Lucida Sans"/>
                <a:cs typeface="Lucida Sans"/>
              </a:rPr>
              <a:t>Teachers </a:t>
            </a:r>
            <a:r>
              <a:rPr sz="1600" spc="-70" dirty="0">
                <a:solidFill>
                  <a:srgbClr val="1E1E1E"/>
                </a:solidFill>
                <a:latin typeface="Lucida Sans"/>
                <a:cs typeface="Lucida Sans"/>
              </a:rPr>
              <a:t>will </a:t>
            </a:r>
            <a:r>
              <a:rPr sz="1600" spc="-85" dirty="0">
                <a:solidFill>
                  <a:srgbClr val="1E1E1E"/>
                </a:solidFill>
                <a:latin typeface="Lucida Sans"/>
                <a:cs typeface="Lucida Sans"/>
              </a:rPr>
              <a:t>be </a:t>
            </a:r>
            <a:r>
              <a:rPr sz="1600" spc="-65" dirty="0">
                <a:solidFill>
                  <a:srgbClr val="1E1E1E"/>
                </a:solidFill>
                <a:latin typeface="Lucida Sans"/>
                <a:cs typeface="Lucida Sans"/>
              </a:rPr>
              <a:t>able </a:t>
            </a:r>
            <a:r>
              <a:rPr sz="1600" spc="-80" dirty="0">
                <a:solidFill>
                  <a:srgbClr val="1E1E1E"/>
                </a:solidFill>
                <a:latin typeface="Lucida Sans"/>
                <a:cs typeface="Lucida Sans"/>
              </a:rPr>
              <a:t>to</a:t>
            </a:r>
            <a:r>
              <a:rPr sz="1600" spc="-235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600" spc="-50" dirty="0">
                <a:solidFill>
                  <a:srgbClr val="1E1E1E"/>
                </a:solidFill>
                <a:latin typeface="Lucida Sans"/>
                <a:cs typeface="Lucida Sans"/>
              </a:rPr>
              <a:t>assign  </a:t>
            </a:r>
            <a:r>
              <a:rPr sz="1600" spc="-70" dirty="0">
                <a:solidFill>
                  <a:srgbClr val="1E1E1E"/>
                </a:solidFill>
                <a:latin typeface="Lucida Sans"/>
                <a:cs typeface="Lucida Sans"/>
              </a:rPr>
              <a:t>questions </a:t>
            </a:r>
            <a:r>
              <a:rPr sz="1600" spc="-80" dirty="0">
                <a:solidFill>
                  <a:srgbClr val="1E1E1E"/>
                </a:solidFill>
                <a:latin typeface="Lucida Sans"/>
                <a:cs typeface="Lucida Sans"/>
              </a:rPr>
              <a:t>to </a:t>
            </a:r>
            <a:r>
              <a:rPr sz="1600" spc="-70" dirty="0">
                <a:solidFill>
                  <a:srgbClr val="1E1E1E"/>
                </a:solidFill>
                <a:latin typeface="Lucida Sans"/>
                <a:cs typeface="Lucida Sans"/>
              </a:rPr>
              <a:t>students</a:t>
            </a:r>
            <a:r>
              <a:rPr sz="1600" spc="-13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600" spc="-80" dirty="0">
                <a:solidFill>
                  <a:srgbClr val="1E1E1E"/>
                </a:solidFill>
                <a:latin typeface="Lucida Sans"/>
                <a:cs typeface="Lucida Sans"/>
              </a:rPr>
              <a:t>digitally.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97679" y="681227"/>
            <a:ext cx="7894319" cy="5928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3539" y="4245864"/>
            <a:ext cx="1367027" cy="1543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E1E1E"/>
                </a:solidFill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3948" y="671906"/>
            <a:ext cx="3013710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pc="-215" dirty="0"/>
              <a:t>Live </a:t>
            </a:r>
            <a:r>
              <a:rPr spc="-210" dirty="0"/>
              <a:t>AP</a:t>
            </a:r>
            <a:r>
              <a:rPr spc="-415" dirty="0"/>
              <a:t> </a:t>
            </a:r>
            <a:r>
              <a:rPr spc="-285" dirty="0"/>
              <a:t>Review  </a:t>
            </a:r>
            <a:r>
              <a:rPr spc="-300" dirty="0"/>
              <a:t>Lessons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3948" y="1818893"/>
            <a:ext cx="3825875" cy="3574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9CDE"/>
                </a:solidFill>
                <a:latin typeface="Arial"/>
                <a:cs typeface="Arial"/>
                <a:hlinkClick r:id="rId2"/>
              </a:rPr>
              <a:t>www.youtube.com/advancedplacement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00">
              <a:latin typeface="Arial"/>
              <a:cs typeface="Arial"/>
            </a:endParaRPr>
          </a:p>
          <a:p>
            <a:pPr marL="299085" marR="128905" indent="-287020">
              <a:lnSpc>
                <a:spcPts val="1730"/>
              </a:lnSpc>
              <a:buClr>
                <a:srgbClr val="70C5E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90" dirty="0">
                <a:solidFill>
                  <a:srgbClr val="1E1E1E"/>
                </a:solidFill>
                <a:latin typeface="Lucida Sans"/>
                <a:cs typeface="Lucida Sans"/>
              </a:rPr>
              <a:t>Delivered </a:t>
            </a:r>
            <a:r>
              <a:rPr sz="1600" spc="-100" dirty="0">
                <a:solidFill>
                  <a:srgbClr val="1E1E1E"/>
                </a:solidFill>
                <a:latin typeface="Lucida Sans"/>
                <a:cs typeface="Lucida Sans"/>
              </a:rPr>
              <a:t>by </a:t>
            </a:r>
            <a:r>
              <a:rPr sz="1600" spc="25" dirty="0">
                <a:solidFill>
                  <a:srgbClr val="1E1E1E"/>
                </a:solidFill>
                <a:latin typeface="Lucida Sans"/>
                <a:cs typeface="Lucida Sans"/>
              </a:rPr>
              <a:t>AP </a:t>
            </a:r>
            <a:r>
              <a:rPr sz="1600" spc="-55" dirty="0">
                <a:solidFill>
                  <a:srgbClr val="1E1E1E"/>
                </a:solidFill>
                <a:latin typeface="Lucida Sans"/>
                <a:cs typeface="Lucida Sans"/>
              </a:rPr>
              <a:t>teachers </a:t>
            </a:r>
            <a:r>
              <a:rPr sz="1600" spc="-85" dirty="0">
                <a:solidFill>
                  <a:srgbClr val="1E1E1E"/>
                </a:solidFill>
                <a:latin typeface="Lucida Sans"/>
                <a:cs typeface="Lucida Sans"/>
              </a:rPr>
              <a:t>from</a:t>
            </a:r>
            <a:r>
              <a:rPr sz="1600" spc="-235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600" spc="-30" dirty="0">
                <a:solidFill>
                  <a:srgbClr val="1E1E1E"/>
                </a:solidFill>
                <a:latin typeface="Lucida Sans"/>
                <a:cs typeface="Lucida Sans"/>
              </a:rPr>
              <a:t>across  </a:t>
            </a:r>
            <a:r>
              <a:rPr sz="1600" spc="-85" dirty="0">
                <a:solidFill>
                  <a:srgbClr val="1E1E1E"/>
                </a:solidFill>
                <a:latin typeface="Lucida Sans"/>
                <a:cs typeface="Lucida Sans"/>
              </a:rPr>
              <a:t>the</a:t>
            </a:r>
            <a:r>
              <a:rPr sz="1600" spc="-90" dirty="0">
                <a:solidFill>
                  <a:srgbClr val="1E1E1E"/>
                </a:solidFill>
                <a:latin typeface="Lucida Sans"/>
                <a:cs typeface="Lucida Sans"/>
              </a:rPr>
              <a:t> country.</a:t>
            </a:r>
            <a:endParaRPr sz="1600">
              <a:latin typeface="Lucida Sans"/>
              <a:cs typeface="Lucida Sans"/>
            </a:endParaRPr>
          </a:p>
          <a:p>
            <a:pPr marL="299085" marR="250190" indent="-287020">
              <a:lnSpc>
                <a:spcPts val="1730"/>
              </a:lnSpc>
              <a:spcBef>
                <a:spcPts val="990"/>
              </a:spcBef>
              <a:buClr>
                <a:srgbClr val="70C5E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5" dirty="0">
                <a:solidFill>
                  <a:srgbClr val="1E1E1E"/>
                </a:solidFill>
                <a:latin typeface="Lucida Sans"/>
                <a:cs typeface="Lucida Sans"/>
              </a:rPr>
              <a:t>Optional, </a:t>
            </a:r>
            <a:r>
              <a:rPr sz="1600" spc="-95" dirty="0">
                <a:solidFill>
                  <a:srgbClr val="1E1E1E"/>
                </a:solidFill>
                <a:latin typeface="Lucida Sans"/>
                <a:cs typeface="Lucida Sans"/>
              </a:rPr>
              <a:t>mobile-friendly, </a:t>
            </a:r>
            <a:r>
              <a:rPr sz="1600" spc="-85" dirty="0">
                <a:solidFill>
                  <a:srgbClr val="1E1E1E"/>
                </a:solidFill>
                <a:latin typeface="Lucida Sans"/>
                <a:cs typeface="Lucida Sans"/>
              </a:rPr>
              <a:t>and </a:t>
            </a:r>
            <a:r>
              <a:rPr sz="1600" spc="-40" dirty="0">
                <a:solidFill>
                  <a:srgbClr val="1E1E1E"/>
                </a:solidFill>
                <a:latin typeface="Lucida Sans"/>
                <a:cs typeface="Lucida Sans"/>
              </a:rPr>
              <a:t>can </a:t>
            </a:r>
            <a:r>
              <a:rPr sz="1600" spc="-85" dirty="0">
                <a:solidFill>
                  <a:srgbClr val="1E1E1E"/>
                </a:solidFill>
                <a:latin typeface="Lucida Sans"/>
                <a:cs typeface="Lucida Sans"/>
              </a:rPr>
              <a:t>be  </a:t>
            </a:r>
            <a:r>
              <a:rPr sz="1600" spc="-70" dirty="0">
                <a:solidFill>
                  <a:srgbClr val="1E1E1E"/>
                </a:solidFill>
                <a:latin typeface="Lucida Sans"/>
                <a:cs typeface="Lucida Sans"/>
              </a:rPr>
              <a:t>used alongside </a:t>
            </a:r>
            <a:r>
              <a:rPr sz="1600" spc="-65" dirty="0">
                <a:solidFill>
                  <a:srgbClr val="1E1E1E"/>
                </a:solidFill>
                <a:latin typeface="Lucida Sans"/>
                <a:cs typeface="Lucida Sans"/>
              </a:rPr>
              <a:t>teacher</a:t>
            </a:r>
            <a:r>
              <a:rPr sz="1600" spc="-110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600" spc="-50" dirty="0">
                <a:solidFill>
                  <a:srgbClr val="1E1E1E"/>
                </a:solidFill>
                <a:latin typeface="Lucida Sans"/>
                <a:cs typeface="Lucida Sans"/>
              </a:rPr>
              <a:t>lessons.</a:t>
            </a:r>
            <a:endParaRPr sz="1600">
              <a:latin typeface="Lucida Sans"/>
              <a:cs typeface="Lucida Sans"/>
            </a:endParaRPr>
          </a:p>
          <a:p>
            <a:pPr marL="299085" marR="156210" indent="-287020">
              <a:lnSpc>
                <a:spcPct val="90100"/>
              </a:lnSpc>
              <a:spcBef>
                <a:spcPts val="970"/>
              </a:spcBef>
              <a:buClr>
                <a:srgbClr val="70C5E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0" dirty="0">
                <a:solidFill>
                  <a:srgbClr val="1E1E1E"/>
                </a:solidFill>
                <a:latin typeface="Lucida Sans"/>
                <a:cs typeface="Lucida Sans"/>
              </a:rPr>
              <a:t>Will </a:t>
            </a:r>
            <a:r>
              <a:rPr sz="1600" spc="-45" dirty="0">
                <a:solidFill>
                  <a:srgbClr val="1E1E1E"/>
                </a:solidFill>
                <a:latin typeface="Lucida Sans"/>
                <a:cs typeface="Lucida Sans"/>
              </a:rPr>
              <a:t>focus </a:t>
            </a:r>
            <a:r>
              <a:rPr sz="1600" spc="-95" dirty="0">
                <a:solidFill>
                  <a:srgbClr val="1E1E1E"/>
                </a:solidFill>
                <a:latin typeface="Lucida Sans"/>
                <a:cs typeface="Lucida Sans"/>
              </a:rPr>
              <a:t>on </a:t>
            </a:r>
            <a:r>
              <a:rPr sz="1600" b="1" spc="-45" dirty="0">
                <a:solidFill>
                  <a:srgbClr val="1E1E1E"/>
                </a:solidFill>
                <a:latin typeface="Trebuchet MS"/>
                <a:cs typeface="Trebuchet MS"/>
              </a:rPr>
              <a:t>reviewing </a:t>
            </a:r>
            <a:r>
              <a:rPr sz="1600" b="1" spc="-75" dirty="0">
                <a:solidFill>
                  <a:srgbClr val="1E1E1E"/>
                </a:solidFill>
                <a:latin typeface="Trebuchet MS"/>
                <a:cs typeface="Trebuchet MS"/>
              </a:rPr>
              <a:t>the </a:t>
            </a:r>
            <a:r>
              <a:rPr sz="1600" b="1" spc="5" dirty="0">
                <a:solidFill>
                  <a:srgbClr val="1E1E1E"/>
                </a:solidFill>
                <a:latin typeface="Trebuchet MS"/>
                <a:cs typeface="Trebuchet MS"/>
              </a:rPr>
              <a:t>skills</a:t>
            </a:r>
            <a:r>
              <a:rPr sz="1600" b="1" spc="-200" dirty="0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sz="1600" b="1" spc="-35" dirty="0">
                <a:solidFill>
                  <a:srgbClr val="1E1E1E"/>
                </a:solidFill>
                <a:latin typeface="Trebuchet MS"/>
                <a:cs typeface="Trebuchet MS"/>
              </a:rPr>
              <a:t>and  </a:t>
            </a:r>
            <a:r>
              <a:rPr sz="1600" b="1" spc="-20" dirty="0">
                <a:solidFill>
                  <a:srgbClr val="1E1E1E"/>
                </a:solidFill>
                <a:latin typeface="Trebuchet MS"/>
                <a:cs typeface="Trebuchet MS"/>
              </a:rPr>
              <a:t>concepts </a:t>
            </a:r>
            <a:r>
              <a:rPr sz="1600" spc="-85" dirty="0">
                <a:solidFill>
                  <a:srgbClr val="1E1E1E"/>
                </a:solidFill>
                <a:latin typeface="Lucida Sans"/>
                <a:cs typeface="Lucida Sans"/>
              </a:rPr>
              <a:t>from the </a:t>
            </a:r>
            <a:r>
              <a:rPr sz="1600" spc="-65" dirty="0">
                <a:solidFill>
                  <a:srgbClr val="1E1E1E"/>
                </a:solidFill>
                <a:latin typeface="Lucida Sans"/>
                <a:cs typeface="Lucida Sans"/>
              </a:rPr>
              <a:t>first </a:t>
            </a:r>
            <a:r>
              <a:rPr sz="1600" spc="-45" dirty="0">
                <a:solidFill>
                  <a:srgbClr val="1E1E1E"/>
                </a:solidFill>
                <a:latin typeface="Lucida Sans"/>
                <a:cs typeface="Lucida Sans"/>
              </a:rPr>
              <a:t>75% </a:t>
            </a:r>
            <a:r>
              <a:rPr sz="1600" spc="-60" dirty="0">
                <a:solidFill>
                  <a:srgbClr val="1E1E1E"/>
                </a:solidFill>
                <a:latin typeface="Lucida Sans"/>
                <a:cs typeface="Lucida Sans"/>
              </a:rPr>
              <a:t>of </a:t>
            </a:r>
            <a:r>
              <a:rPr sz="1600" spc="-85" dirty="0">
                <a:solidFill>
                  <a:srgbClr val="1E1E1E"/>
                </a:solidFill>
                <a:latin typeface="Lucida Sans"/>
                <a:cs typeface="Lucida Sans"/>
              </a:rPr>
              <a:t>the  </a:t>
            </a:r>
            <a:r>
              <a:rPr sz="1600" spc="-65" dirty="0">
                <a:solidFill>
                  <a:srgbClr val="1E1E1E"/>
                </a:solidFill>
                <a:latin typeface="Lucida Sans"/>
                <a:cs typeface="Lucida Sans"/>
              </a:rPr>
              <a:t>course.</a:t>
            </a:r>
            <a:endParaRPr sz="1600">
              <a:latin typeface="Lucida Sans"/>
              <a:cs typeface="Lucida Sans"/>
            </a:endParaRPr>
          </a:p>
          <a:p>
            <a:pPr marL="299085" marR="208915" indent="-287020">
              <a:lnSpc>
                <a:spcPts val="1730"/>
              </a:lnSpc>
              <a:spcBef>
                <a:spcPts val="1030"/>
              </a:spcBef>
              <a:buClr>
                <a:srgbClr val="70C5E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80" dirty="0">
                <a:solidFill>
                  <a:srgbClr val="1E1E1E"/>
                </a:solidFill>
                <a:latin typeface="Lucida Sans"/>
                <a:cs typeface="Lucida Sans"/>
              </a:rPr>
              <a:t>There </a:t>
            </a:r>
            <a:r>
              <a:rPr sz="1600" spc="-70" dirty="0">
                <a:solidFill>
                  <a:srgbClr val="1E1E1E"/>
                </a:solidFill>
                <a:latin typeface="Lucida Sans"/>
                <a:cs typeface="Lucida Sans"/>
              </a:rPr>
              <a:t>will </a:t>
            </a:r>
            <a:r>
              <a:rPr sz="1600" spc="-45" dirty="0">
                <a:solidFill>
                  <a:srgbClr val="1E1E1E"/>
                </a:solidFill>
                <a:latin typeface="Lucida Sans"/>
                <a:cs typeface="Lucida Sans"/>
              </a:rPr>
              <a:t>also </a:t>
            </a:r>
            <a:r>
              <a:rPr sz="1600" spc="-85" dirty="0">
                <a:solidFill>
                  <a:srgbClr val="1E1E1E"/>
                </a:solidFill>
                <a:latin typeface="Lucida Sans"/>
                <a:cs typeface="Lucida Sans"/>
              </a:rPr>
              <a:t>be </a:t>
            </a:r>
            <a:r>
              <a:rPr sz="1600" b="1" spc="-40" dirty="0">
                <a:solidFill>
                  <a:srgbClr val="1E1E1E"/>
                </a:solidFill>
                <a:latin typeface="Trebuchet MS"/>
                <a:cs typeface="Trebuchet MS"/>
              </a:rPr>
              <a:t>supplementary  </a:t>
            </a:r>
            <a:r>
              <a:rPr sz="1600" b="1" spc="25" dirty="0">
                <a:solidFill>
                  <a:srgbClr val="1E1E1E"/>
                </a:solidFill>
                <a:latin typeface="Trebuchet MS"/>
                <a:cs typeface="Trebuchet MS"/>
              </a:rPr>
              <a:t>lessons </a:t>
            </a:r>
            <a:r>
              <a:rPr sz="1600" spc="-80" dirty="0">
                <a:solidFill>
                  <a:srgbClr val="1E1E1E"/>
                </a:solidFill>
                <a:latin typeface="Lucida Sans"/>
                <a:cs typeface="Lucida Sans"/>
              </a:rPr>
              <a:t>covering </a:t>
            </a:r>
            <a:r>
              <a:rPr sz="1600" spc="-85" dirty="0">
                <a:solidFill>
                  <a:srgbClr val="1E1E1E"/>
                </a:solidFill>
                <a:latin typeface="Lucida Sans"/>
                <a:cs typeface="Lucida Sans"/>
              </a:rPr>
              <a:t>the </a:t>
            </a:r>
            <a:r>
              <a:rPr sz="1600" spc="-70" dirty="0">
                <a:solidFill>
                  <a:srgbClr val="1E1E1E"/>
                </a:solidFill>
                <a:latin typeface="Lucida Sans"/>
                <a:cs typeface="Lucida Sans"/>
              </a:rPr>
              <a:t>final </a:t>
            </a:r>
            <a:r>
              <a:rPr sz="1600" spc="-45" dirty="0">
                <a:solidFill>
                  <a:srgbClr val="1E1E1E"/>
                </a:solidFill>
                <a:latin typeface="Lucida Sans"/>
                <a:cs typeface="Lucida Sans"/>
              </a:rPr>
              <a:t>25% </a:t>
            </a:r>
            <a:r>
              <a:rPr sz="1600" spc="-60" dirty="0">
                <a:solidFill>
                  <a:srgbClr val="1E1E1E"/>
                </a:solidFill>
                <a:latin typeface="Lucida Sans"/>
                <a:cs typeface="Lucida Sans"/>
              </a:rPr>
              <a:t>of</a:t>
            </a:r>
            <a:r>
              <a:rPr sz="1600" spc="-265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600" spc="-85" dirty="0">
                <a:solidFill>
                  <a:srgbClr val="1E1E1E"/>
                </a:solidFill>
                <a:latin typeface="Lucida Sans"/>
                <a:cs typeface="Lucida Sans"/>
              </a:rPr>
              <a:t>the  </a:t>
            </a:r>
            <a:r>
              <a:rPr sz="1600" spc="-65" dirty="0">
                <a:solidFill>
                  <a:srgbClr val="1E1E1E"/>
                </a:solidFill>
                <a:latin typeface="Lucida Sans"/>
                <a:cs typeface="Lucida Sans"/>
              </a:rPr>
              <a:t>course.</a:t>
            </a:r>
            <a:endParaRPr sz="1600">
              <a:latin typeface="Lucida Sans"/>
              <a:cs typeface="Lucida Sans"/>
            </a:endParaRPr>
          </a:p>
          <a:p>
            <a:pPr marL="299085" indent="-287020">
              <a:lnSpc>
                <a:spcPct val="100000"/>
              </a:lnSpc>
              <a:spcBef>
                <a:spcPts val="775"/>
              </a:spcBef>
              <a:buClr>
                <a:srgbClr val="70C5E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70" dirty="0">
                <a:solidFill>
                  <a:srgbClr val="1E1E1E"/>
                </a:solidFill>
                <a:latin typeface="Lucida Sans"/>
                <a:cs typeface="Lucida Sans"/>
              </a:rPr>
              <a:t>Course </a:t>
            </a:r>
            <a:r>
              <a:rPr sz="1600" spc="-65" dirty="0">
                <a:solidFill>
                  <a:srgbClr val="1E1E1E"/>
                </a:solidFill>
                <a:latin typeface="Lucida Sans"/>
                <a:cs typeface="Lucida Sans"/>
              </a:rPr>
              <a:t>schedule</a:t>
            </a:r>
            <a:r>
              <a:rPr sz="1600" spc="-114" dirty="0">
                <a:solidFill>
                  <a:srgbClr val="1E1E1E"/>
                </a:solidFill>
                <a:latin typeface="Lucida Sans"/>
                <a:cs typeface="Lucida Sans"/>
              </a:rPr>
              <a:t> </a:t>
            </a:r>
            <a:r>
              <a:rPr sz="1600" spc="-65" dirty="0">
                <a:solidFill>
                  <a:srgbClr val="1E1E1E"/>
                </a:solidFill>
                <a:latin typeface="Lucida Sans"/>
                <a:cs typeface="Lucida Sans"/>
              </a:rPr>
              <a:t>available.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41976" y="1517903"/>
            <a:ext cx="6222491" cy="3447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0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E1E1E"/>
                </a:solidFill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3397" y="752932"/>
            <a:ext cx="21393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10" dirty="0">
                <a:solidFill>
                  <a:srgbClr val="1E1E1E"/>
                </a:solidFill>
                <a:latin typeface="Arial Black"/>
                <a:cs typeface="Arial Black"/>
              </a:rPr>
              <a:t>AP</a:t>
            </a:r>
            <a:r>
              <a:rPr sz="3200" spc="-335" dirty="0">
                <a:solidFill>
                  <a:srgbClr val="1E1E1E"/>
                </a:solidFill>
                <a:latin typeface="Arial Black"/>
                <a:cs typeface="Arial Black"/>
              </a:rPr>
              <a:t> </a:t>
            </a:r>
            <a:r>
              <a:rPr sz="3200" spc="-325" dirty="0">
                <a:solidFill>
                  <a:srgbClr val="1E1E1E"/>
                </a:solidFill>
                <a:latin typeface="Arial Black"/>
                <a:cs typeface="Arial Black"/>
              </a:rPr>
              <a:t>Classes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3397" y="1532890"/>
            <a:ext cx="38258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9CDE"/>
                </a:solidFill>
                <a:latin typeface="Arial"/>
                <a:cs typeface="Arial"/>
                <a:hlinkClick r:id="rId2"/>
              </a:rPr>
              <a:t>www.youtube.com/advancedplacement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800" y="2063495"/>
            <a:ext cx="11039856" cy="3773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81015" y="417576"/>
            <a:ext cx="6681216" cy="1277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771</Words>
  <Application>Microsoft Office PowerPoint</Application>
  <PresentationFormat>Widescreen</PresentationFormat>
  <Paragraphs>131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Book Antiqua</vt:lpstr>
      <vt:lpstr>Calibri</vt:lpstr>
      <vt:lpstr>Gill Sans MT</vt:lpstr>
      <vt:lpstr>Lucida Sans</vt:lpstr>
      <vt:lpstr>Trebuchet MS</vt:lpstr>
      <vt:lpstr>Office Theme</vt:lpstr>
      <vt:lpstr>Supporting Student  Learning During  School Closures</vt:lpstr>
      <vt:lpstr>Agenda: (20 mins)</vt:lpstr>
      <vt:lpstr>COVID-19 Communication</vt:lpstr>
      <vt:lpstr>Frequently Asked  Questions</vt:lpstr>
      <vt:lpstr>PowerPoint Presentation</vt:lpstr>
      <vt:lpstr>AP Classroom</vt:lpstr>
      <vt:lpstr>AP Classroom</vt:lpstr>
      <vt:lpstr>Live AP Review  Lessons</vt:lpstr>
      <vt:lpstr>PowerPoint Presentation</vt:lpstr>
      <vt:lpstr>AP Classes</vt:lpstr>
      <vt:lpstr>Daily Course  Schedule</vt:lpstr>
      <vt:lpstr>Daily Schedules</vt:lpstr>
      <vt:lpstr>Course-Specific  Exam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2019 Teacher Deep Dive</dc:title>
  <dc:creator>Elvey, Renata</dc:creator>
  <cp:lastModifiedBy>Joseph Weitz</cp:lastModifiedBy>
  <cp:revision>2</cp:revision>
  <dcterms:created xsi:type="dcterms:W3CDTF">2020-04-07T12:03:46Z</dcterms:created>
  <dcterms:modified xsi:type="dcterms:W3CDTF">2020-04-07T16:15:46Z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2020-03-24T00:00:00Z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2020-04-07T00:00:00Z</vt:filetime>
  </property>
</Properties>
</file>