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2"/>
  </p:notesMasterIdLst>
  <p:handoutMasterIdLst>
    <p:handoutMasterId r:id="rId23"/>
  </p:handoutMasterIdLst>
  <p:sldIdLst>
    <p:sldId id="274" r:id="rId5"/>
    <p:sldId id="481" r:id="rId6"/>
    <p:sldId id="485" r:id="rId7"/>
    <p:sldId id="473" r:id="rId8"/>
    <p:sldId id="474" r:id="rId9"/>
    <p:sldId id="487" r:id="rId10"/>
    <p:sldId id="488" r:id="rId11"/>
    <p:sldId id="489" r:id="rId12"/>
    <p:sldId id="490" r:id="rId13"/>
    <p:sldId id="491" r:id="rId14"/>
    <p:sldId id="475" r:id="rId15"/>
    <p:sldId id="476" r:id="rId16"/>
    <p:sldId id="477" r:id="rId17"/>
    <p:sldId id="484" r:id="rId18"/>
    <p:sldId id="486" r:id="rId19"/>
    <p:sldId id="479" r:id="rId20"/>
    <p:sldId id="492" r:id="rId21"/>
  </p:sldIdLst>
  <p:sldSz cx="9144000" cy="6858000" type="screen4x3"/>
  <p:notesSz cx="7026275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12F0BF-1CC2-C44B-B51D-E4AF77C9FFA7}" v="53" dt="2020-04-02T17:59:33.254"/>
    <p1510:client id="{E8CE19F5-69AF-4D55-96AA-78A81A2D6F8E}" v="87" dt="2017-04-21T14:04:26.639"/>
    <p1510:client id="{641DABE6-10DD-C080-06E9-2B1052AEE9FE}" v="249" dt="2020-04-21T19:37:05.647"/>
    <p1510:client id="{BD823749-A1D0-4A0D-B197-6B5B2FD96671}" v="11" dt="2017-04-21T13:51:52.867"/>
    <p1510:client id="{67033ECC-7701-4666-E86A-A1BCE5EA31A2}" v="73" dt="2020-04-22T14:05:39.588"/>
    <p1510:client id="{932BFB6B-F649-D9E6-264F-4B3AC9607D61}" v="39" dt="2020-04-15T15:04:38.859"/>
    <p1510:client id="{7811F663-134A-1FBC-F57D-F0EACE9C12E0}" v="157" dt="2020-04-21T11:16:09.331"/>
    <p1510:client id="{8999A961-BEF1-96D2-24C4-F8145F3B8E3A}" v="44" dt="2020-04-07T20:02:09.9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5356" cy="465932"/>
          </a:xfrm>
          <a:prstGeom prst="rect">
            <a:avLst/>
          </a:prstGeom>
        </p:spPr>
        <p:txBody>
          <a:bodyPr vert="horz" lIns="91614" tIns="45807" rIns="91614" bIns="4580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9329" y="0"/>
            <a:ext cx="3045356" cy="465932"/>
          </a:xfrm>
          <a:prstGeom prst="rect">
            <a:avLst/>
          </a:prstGeom>
        </p:spPr>
        <p:txBody>
          <a:bodyPr vert="horz" lIns="91614" tIns="45807" rIns="91614" bIns="45807" rtlCol="0"/>
          <a:lstStyle>
            <a:lvl1pPr algn="r">
              <a:defRPr sz="1200"/>
            </a:lvl1pPr>
          </a:lstStyle>
          <a:p>
            <a:fld id="{CCCD3ED0-BFC0-7C4A-A26C-0ADBBE488F85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4753"/>
            <a:ext cx="3045356" cy="465932"/>
          </a:xfrm>
          <a:prstGeom prst="rect">
            <a:avLst/>
          </a:prstGeom>
        </p:spPr>
        <p:txBody>
          <a:bodyPr vert="horz" lIns="91614" tIns="45807" rIns="91614" bIns="4580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9329" y="8844753"/>
            <a:ext cx="3045356" cy="465932"/>
          </a:xfrm>
          <a:prstGeom prst="rect">
            <a:avLst/>
          </a:prstGeom>
        </p:spPr>
        <p:txBody>
          <a:bodyPr vert="horz" lIns="91614" tIns="45807" rIns="91614" bIns="45807" rtlCol="0" anchor="b"/>
          <a:lstStyle>
            <a:lvl1pPr algn="r">
              <a:defRPr sz="1200"/>
            </a:lvl1pPr>
          </a:lstStyle>
          <a:p>
            <a:fld id="{A9E4EC36-0E8F-0448-874A-F64272CF5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5614"/>
          </a:xfrm>
          <a:prstGeom prst="rect">
            <a:avLst/>
          </a:prstGeom>
        </p:spPr>
        <p:txBody>
          <a:bodyPr vert="horz" lIns="93354" tIns="46678" rIns="93354" bIns="4667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9930" y="0"/>
            <a:ext cx="3044719" cy="465614"/>
          </a:xfrm>
          <a:prstGeom prst="rect">
            <a:avLst/>
          </a:prstGeom>
        </p:spPr>
        <p:txBody>
          <a:bodyPr vert="horz" lIns="93354" tIns="46678" rIns="93354" bIns="46678" rtlCol="0"/>
          <a:lstStyle>
            <a:lvl1pPr algn="r">
              <a:defRPr sz="1200"/>
            </a:lvl1pPr>
          </a:lstStyle>
          <a:p>
            <a:fld id="{0F965AFB-226D-47A7-BBE0-3501D57170C5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5863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54" tIns="46678" rIns="93354" bIns="4667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28" y="4423331"/>
            <a:ext cx="5621020" cy="4190524"/>
          </a:xfrm>
          <a:prstGeom prst="rect">
            <a:avLst/>
          </a:prstGeom>
        </p:spPr>
        <p:txBody>
          <a:bodyPr vert="horz" lIns="93354" tIns="46678" rIns="93354" bIns="4667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5045"/>
            <a:ext cx="3044719" cy="465614"/>
          </a:xfrm>
          <a:prstGeom prst="rect">
            <a:avLst/>
          </a:prstGeom>
        </p:spPr>
        <p:txBody>
          <a:bodyPr vert="horz" lIns="93354" tIns="46678" rIns="93354" bIns="4667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9930" y="8845045"/>
            <a:ext cx="3044719" cy="465614"/>
          </a:xfrm>
          <a:prstGeom prst="rect">
            <a:avLst/>
          </a:prstGeom>
        </p:spPr>
        <p:txBody>
          <a:bodyPr vert="horz" lIns="93354" tIns="46678" rIns="93354" bIns="46678" rtlCol="0" anchor="b"/>
          <a:lstStyle>
            <a:lvl1pPr algn="r">
              <a:defRPr sz="1200"/>
            </a:lvl1pPr>
          </a:lstStyle>
          <a:p>
            <a:fld id="{ED27F1E3-6F9A-48DD-A747-56233525B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Christine will open with first two slides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27F1E3-6F9A-48DD-A747-56233525B22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1849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27F1E3-6F9A-48DD-A747-56233525B22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4967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27F1E3-6F9A-48DD-A747-56233525B22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2228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IntricateBackground_v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2610" y="-61126"/>
            <a:ext cx="9422896" cy="705586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62083" y="1145422"/>
            <a:ext cx="5602813" cy="2979753"/>
          </a:xfrm>
        </p:spPr>
        <p:txBody>
          <a:bodyPr anchor="b" anchorCtr="0">
            <a:noAutofit/>
          </a:bodyPr>
          <a:lstStyle>
            <a:lvl1pPr>
              <a:lnSpc>
                <a:spcPct val="90000"/>
              </a:lnSpc>
              <a:defRPr sz="5000" b="1" i="0">
                <a:latin typeface="+mj-lt"/>
                <a:cs typeface="Helvetica Ligh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68806" y="4316079"/>
            <a:ext cx="4789392" cy="514613"/>
          </a:xfrm>
        </p:spPr>
        <p:txBody>
          <a:bodyPr/>
          <a:lstStyle>
            <a:lvl1pPr marL="0" indent="0" algn="ctr">
              <a:lnSpc>
                <a:spcPct val="85000"/>
              </a:lnSpc>
              <a:buNone/>
              <a:defRPr b="0" i="0" baseline="0">
                <a:solidFill>
                  <a:schemeClr val="tx2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Name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2DA89-E21F-4DB2-A8F5-54C273869570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2507-17F8-4185-9176-7A793B5E9DB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ESCofCentOhio_Horz_5k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200" y="5845347"/>
            <a:ext cx="4402648" cy="876128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3668713" y="4830763"/>
            <a:ext cx="4789487" cy="588962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Date/Other Info</a:t>
            </a:r>
          </a:p>
        </p:txBody>
      </p:sp>
    </p:spTree>
    <p:extLst>
      <p:ext uri="{BB962C8B-B14F-4D97-AF65-F5344CB8AC3E}">
        <p14:creationId xmlns:p14="http://schemas.microsoft.com/office/powerpoint/2010/main" val="2873804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2DA89-E21F-4DB2-A8F5-54C273869570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2507-17F8-4185-9176-7A793B5E9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822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2DA89-E21F-4DB2-A8F5-54C273869570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2507-17F8-4185-9176-7A793B5E9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235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2DA89-E21F-4DB2-A8F5-54C273869570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2507-17F8-4185-9176-7A793B5E9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641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2DA89-E21F-4DB2-A8F5-54C273869570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2507-17F8-4185-9176-7A793B5E9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310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2DA89-E21F-4DB2-A8F5-54C273869570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2507-17F8-4185-9176-7A793B5E9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500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2DA89-E21F-4DB2-A8F5-54C273869570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2507-17F8-4185-9176-7A793B5E9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718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2DA89-E21F-4DB2-A8F5-54C273869570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2507-17F8-4185-9176-7A793B5E9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563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2DA89-E21F-4DB2-A8F5-54C273869570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2507-17F8-4185-9176-7A793B5E9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60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2DA89-E21F-4DB2-A8F5-54C273869570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2507-17F8-4185-9176-7A793B5E9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612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2DA89-E21F-4DB2-A8F5-54C273869570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2507-17F8-4185-9176-7A793B5E9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2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ESC13PPbackground.jpg"/>
          <p:cNvPicPr>
            <a:picLocks noChangeAspect="1"/>
          </p:cNvPicPr>
          <p:nvPr/>
        </p:nvPicPr>
        <p:blipFill>
          <a:blip r:embed="rId1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8654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2DA89-E21F-4DB2-A8F5-54C273869570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62507-17F8-4185-9176-7A793B5E9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980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Christine.Galvin@escco.or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hyperlink" Target="mailto:John.Hambrick@escco.or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6182" y="618949"/>
            <a:ext cx="7188497" cy="2979753"/>
          </a:xfrm>
        </p:spPr>
        <p:txBody>
          <a:bodyPr/>
          <a:lstStyle/>
          <a:p>
            <a:r>
              <a:rPr lang="en-US" sz="4400">
                <a:cs typeface="Arial"/>
              </a:rPr>
              <a:t>Business Advisory Council</a:t>
            </a:r>
            <a:endParaRPr lang="en-US" sz="280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4727" y="3990109"/>
            <a:ext cx="6622473" cy="1496291"/>
          </a:xfrm>
        </p:spPr>
        <p:txBody>
          <a:bodyPr>
            <a:normAutofit/>
          </a:bodyPr>
          <a:lstStyle/>
          <a:p>
            <a:r>
              <a:rPr lang="en-US"/>
              <a:t>Welcome!  </a:t>
            </a:r>
          </a:p>
          <a:p>
            <a:r>
              <a:rPr lang="en-US"/>
              <a:t>We will begin our meeting in just a    few minutes.</a:t>
            </a:r>
          </a:p>
        </p:txBody>
      </p:sp>
    </p:spTree>
    <p:extLst>
      <p:ext uri="{BB962C8B-B14F-4D97-AF65-F5344CB8AC3E}">
        <p14:creationId xmlns:p14="http://schemas.microsoft.com/office/powerpoint/2010/main" val="27925780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E8CA09B8-8353-4210-86E7-2A1A1F7C56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363" y="454592"/>
            <a:ext cx="8955443" cy="5038530"/>
          </a:xfrm>
        </p:spPr>
      </p:pic>
    </p:spTree>
    <p:extLst>
      <p:ext uri="{BB962C8B-B14F-4D97-AF65-F5344CB8AC3E}">
        <p14:creationId xmlns:p14="http://schemas.microsoft.com/office/powerpoint/2010/main" val="1613806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Developing a Collective Response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What is our mechanism for industry sector partnerships to engage with K-12? </a:t>
            </a:r>
          </a:p>
          <a:p>
            <a:r>
              <a:rPr lang="en-US"/>
              <a:t>What is our message/ask for responding to the industry need as well as working towards our identified outcomes? </a:t>
            </a:r>
          </a:p>
          <a:p>
            <a:pPr lvl="0"/>
            <a:r>
              <a:rPr lang="en-US"/>
              <a:t>How can we collectively and effectively do outreach? 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6294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Future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16182"/>
            <a:ext cx="4038600" cy="4809981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/>
              <a:t>Establish regional measurable outcomes we would like to achieve for our students in regards to work-based learning experiences </a:t>
            </a:r>
          </a:p>
          <a:p>
            <a:pPr marL="514350" indent="-514350">
              <a:buAutoNum type="arabicPeriod"/>
            </a:pPr>
            <a:r>
              <a:rPr lang="en-US"/>
              <a:t>Develop regional response, outreach &amp; messaging</a:t>
            </a:r>
          </a:p>
          <a:p>
            <a:pPr marL="514350" indent="-514350">
              <a:buAutoNum type="arabicPeriod"/>
            </a:pPr>
            <a:r>
              <a:rPr lang="en-US"/>
              <a:t>Develop regional infrastructure &amp; supports</a:t>
            </a:r>
          </a:p>
          <a:p>
            <a:pPr marL="514350" indent="-514350" algn="ctr">
              <a:buAutoNum type="arabicPeriod"/>
            </a:pPr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1911926"/>
            <a:ext cx="3477491" cy="3325091"/>
          </a:xfrm>
        </p:spPr>
      </p:pic>
    </p:spTree>
    <p:extLst>
      <p:ext uri="{BB962C8B-B14F-4D97-AF65-F5344CB8AC3E}">
        <p14:creationId xmlns:p14="http://schemas.microsoft.com/office/powerpoint/2010/main" val="5923464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/>
              <a:t>Developing an Infrastructure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6294005"/>
          </a:xfrm>
        </p:spPr>
        <p:txBody>
          <a:bodyPr>
            <a:normAutofit lnSpcReduction="10000"/>
          </a:bodyPr>
          <a:lstStyle/>
          <a:p>
            <a:r>
              <a:rPr lang="en-US"/>
              <a:t>WBL Continuum mapping</a:t>
            </a:r>
          </a:p>
          <a:p>
            <a:r>
              <a:rPr lang="en-US"/>
              <a:t>Master Scheduling</a:t>
            </a:r>
          </a:p>
          <a:p>
            <a:r>
              <a:rPr lang="en-US"/>
              <a:t>Human Resources</a:t>
            </a:r>
          </a:p>
          <a:p>
            <a:r>
              <a:rPr lang="en-US"/>
              <a:t>Pathway Development</a:t>
            </a:r>
          </a:p>
          <a:p>
            <a:r>
              <a:rPr lang="en-US"/>
              <a:t>Electronic Platform</a:t>
            </a:r>
          </a:p>
          <a:p>
            <a:r>
              <a:rPr lang="en-US"/>
              <a:t>Utilizing Data</a:t>
            </a:r>
          </a:p>
          <a:p>
            <a:r>
              <a:rPr lang="en-US"/>
              <a:t>Engagement vs Involvement</a:t>
            </a:r>
          </a:p>
          <a:p>
            <a:r>
              <a:rPr lang="en-US"/>
              <a:t>Culturally Responsive</a:t>
            </a:r>
          </a:p>
          <a:p>
            <a:r>
              <a:rPr lang="en-US"/>
              <a:t>Prepare for Covid-19 fall scenarios</a:t>
            </a:r>
          </a:p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endParaRPr lang="en-US" sz="2400"/>
          </a:p>
          <a:p>
            <a:pPr marL="342900" indent="-342900">
              <a:buFont typeface="+mj-lt"/>
              <a:buAutoNum type="arabicPeriod"/>
            </a:pPr>
            <a:endParaRPr lang="en-US" sz="2400"/>
          </a:p>
          <a:p>
            <a:pPr marL="342900" indent="-342900">
              <a:buFont typeface="+mj-lt"/>
              <a:buAutoNum type="arabicPeriod"/>
            </a:pPr>
            <a:r>
              <a:rPr lang="en-US" sz="2400"/>
              <a:t>Polices and Practices</a:t>
            </a:r>
          </a:p>
          <a:p>
            <a:pPr marL="342900" indent="-342900">
              <a:buFont typeface="+mj-lt"/>
              <a:buAutoNum type="arabicPeriod"/>
            </a:pPr>
            <a:endParaRPr lang="en-US" sz="2400"/>
          </a:p>
          <a:p>
            <a:pPr marL="342900" indent="-342900">
              <a:buFont typeface="+mj-lt"/>
              <a:buAutoNum type="arabicPeriod"/>
            </a:pPr>
            <a:endParaRPr lang="en-US" sz="2400"/>
          </a:p>
          <a:p>
            <a:pPr marL="342900" indent="-342900">
              <a:buFont typeface="+mj-lt"/>
              <a:buAutoNum type="arabicPeriod"/>
            </a:pPr>
            <a:r>
              <a:rPr lang="en-US" sz="2400"/>
              <a:t>Family and Community Engagement</a:t>
            </a:r>
          </a:p>
        </p:txBody>
      </p:sp>
    </p:spTree>
    <p:extLst>
      <p:ext uri="{BB962C8B-B14F-4D97-AF65-F5344CB8AC3E}">
        <p14:creationId xmlns:p14="http://schemas.microsoft.com/office/powerpoint/2010/main" val="23532750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Updates on Current Work Groups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8618"/>
            <a:ext cx="7308202" cy="365121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800" dirty="0"/>
              <a:t>Work-based Learning Business Survey</a:t>
            </a:r>
          </a:p>
          <a:p>
            <a:pPr lvl="1"/>
            <a:r>
              <a:rPr lang="en-US" sz="2400" dirty="0"/>
              <a:t>Organizational goals</a:t>
            </a:r>
          </a:p>
          <a:p>
            <a:pPr lvl="1"/>
            <a:r>
              <a:rPr lang="en-US" sz="2400" dirty="0"/>
              <a:t>Priorities</a:t>
            </a:r>
          </a:p>
          <a:p>
            <a:pPr lvl="1"/>
            <a:r>
              <a:rPr lang="en-US" sz="2400" dirty="0"/>
              <a:t>Experiences</a:t>
            </a:r>
          </a:p>
          <a:p>
            <a:pPr lvl="1"/>
            <a:r>
              <a:rPr lang="en-US" sz="2400" dirty="0"/>
              <a:t>Capacity</a:t>
            </a:r>
          </a:p>
          <a:p>
            <a:pPr lvl="1"/>
            <a:r>
              <a:rPr lang="en-US" sz="2400" dirty="0"/>
              <a:t>Ability</a:t>
            </a:r>
          </a:p>
          <a:p>
            <a:pPr lvl="1"/>
            <a:r>
              <a:rPr lang="en-US" sz="2400" dirty="0"/>
              <a:t>Resources</a:t>
            </a:r>
          </a:p>
          <a:p>
            <a:pPr lvl="1"/>
            <a:r>
              <a:rPr lang="en-US" sz="2400" dirty="0"/>
              <a:t>Willingness</a:t>
            </a:r>
          </a:p>
          <a:p>
            <a:pPr lvl="1"/>
            <a:endParaRPr lang="en-US" sz="2400" dirty="0"/>
          </a:p>
          <a:p>
            <a:r>
              <a:rPr lang="en-US" sz="2800" dirty="0"/>
              <a:t>What does Work-based Learning look like in the virtual environment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</p:txBody>
      </p:sp>
      <p:pic>
        <p:nvPicPr>
          <p:cNvPr id="12" name="Picture 12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CAA6B971-A39A-4252-858D-6F48F82818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4949" y="2251010"/>
            <a:ext cx="4113244" cy="2641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8733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Updates on Current Work Groups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46910"/>
            <a:ext cx="4038600" cy="487925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/>
              <a:t>Online platform to house regional WBL experiences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/>
              <a:t>Pilot districts have been established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/>
              <a:t>Accounts and back end technical work has been completed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/>
              <a:t>Experiences are being entered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/>
              <a:t>On hold during </a:t>
            </a:r>
            <a:r>
              <a:rPr lang="en-US" err="1"/>
              <a:t>Covid</a:t>
            </a:r>
            <a:r>
              <a:rPr lang="en-US"/>
              <a:t> 19 shutdown</a:t>
            </a:r>
          </a:p>
          <a:p>
            <a:pPr>
              <a:buFont typeface="Wingdings" panose="05000000000000000000" pitchFamily="2" charset="2"/>
              <a:buChar char="ü"/>
            </a:pPr>
            <a:endParaRPr lang="en-US"/>
          </a:p>
          <a:p>
            <a:pPr>
              <a:buFont typeface="Wingdings" panose="05000000000000000000" pitchFamily="2" charset="2"/>
              <a:buChar char="ü"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6183" y="1856509"/>
            <a:ext cx="3352800" cy="3532909"/>
          </a:xfrm>
        </p:spPr>
      </p:pic>
    </p:spTree>
    <p:extLst>
      <p:ext uri="{BB962C8B-B14F-4D97-AF65-F5344CB8AC3E}">
        <p14:creationId xmlns:p14="http://schemas.microsoft.com/office/powerpoint/2010/main" val="13481749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Compass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1417638"/>
            <a:ext cx="4865427" cy="470852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/>
              <a:t>E=Excitements</a:t>
            </a:r>
          </a:p>
          <a:p>
            <a:r>
              <a:rPr lang="en-US"/>
              <a:t>What excites you about this process? What’s the upside?</a:t>
            </a:r>
          </a:p>
          <a:p>
            <a:pPr marL="0" indent="0">
              <a:buNone/>
            </a:pPr>
            <a:r>
              <a:rPr lang="en-US"/>
              <a:t>W=Worries</a:t>
            </a:r>
          </a:p>
          <a:p>
            <a:r>
              <a:rPr lang="en-US"/>
              <a:t>What challenges do you see ahead?</a:t>
            </a:r>
          </a:p>
          <a:p>
            <a:pPr marL="0" indent="0">
              <a:buNone/>
            </a:pPr>
            <a:r>
              <a:rPr lang="en-US"/>
              <a:t>N=Needs</a:t>
            </a:r>
          </a:p>
          <a:p>
            <a:r>
              <a:rPr lang="en-US"/>
              <a:t>What else do you need to know or find out ?What supports do you need?</a:t>
            </a:r>
          </a:p>
          <a:p>
            <a:pPr marL="0" indent="0">
              <a:buNone/>
            </a:pPr>
            <a:r>
              <a:rPr lang="en-US"/>
              <a:t>S= Stance, Steps, or Suggestions</a:t>
            </a:r>
          </a:p>
          <a:p>
            <a:r>
              <a:rPr lang="en-US"/>
              <a:t> What are your next steps? 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9354" y="2023279"/>
            <a:ext cx="2927446" cy="3094631"/>
          </a:xfrm>
        </p:spPr>
      </p:pic>
    </p:spTree>
    <p:extLst>
      <p:ext uri="{BB962C8B-B14F-4D97-AF65-F5344CB8AC3E}">
        <p14:creationId xmlns:p14="http://schemas.microsoft.com/office/powerpoint/2010/main" val="3114388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+mj-lt"/>
                <a:cs typeface="+mj-lt"/>
              </a:rPr>
              <a:t>Contact Information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1417638"/>
            <a:ext cx="8361662" cy="4708525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en-US" sz="3200">
                <a:ea typeface="+mn-lt"/>
                <a:cs typeface="+mn-lt"/>
              </a:rPr>
              <a:t>Christine Galvin</a:t>
            </a:r>
            <a:endParaRPr lang="en-US" sz="3200"/>
          </a:p>
          <a:p>
            <a:pPr>
              <a:buNone/>
            </a:pPr>
            <a:r>
              <a:rPr lang="en-US">
                <a:ea typeface="+mn-lt"/>
                <a:cs typeface="+mn-lt"/>
              </a:rPr>
              <a:t>Director of College and Career Success</a:t>
            </a:r>
            <a:endParaRPr lang="en-US"/>
          </a:p>
          <a:p>
            <a:pPr>
              <a:buNone/>
            </a:pPr>
            <a:r>
              <a:rPr lang="en-US" dirty="0">
                <a:ea typeface="+mn-lt"/>
                <a:cs typeface="+mn-lt"/>
                <a:hlinkClick r:id="rId3"/>
              </a:rPr>
              <a:t>Christine.Galvin@escco.org</a:t>
            </a:r>
            <a:endParaRPr lang="en-US"/>
          </a:p>
          <a:p>
            <a:pPr marL="0" indent="0">
              <a:buNone/>
            </a:pPr>
            <a:endParaRPr lang="en-US" dirty="0">
              <a:cs typeface="Arial"/>
            </a:endParaRPr>
          </a:p>
          <a:p>
            <a:pPr marL="0" indent="0">
              <a:buNone/>
            </a:pPr>
            <a:r>
              <a:rPr lang="en-US" sz="3200">
                <a:cs typeface="Arial"/>
              </a:rPr>
              <a:t>John Hambrick</a:t>
            </a:r>
            <a:endParaRPr lang="en-US" sz="3200" dirty="0">
              <a:cs typeface="Arial"/>
            </a:endParaRPr>
          </a:p>
          <a:p>
            <a:pPr marL="0" indent="0">
              <a:buNone/>
            </a:pPr>
            <a:r>
              <a:rPr lang="en-US">
                <a:cs typeface="Arial"/>
              </a:rPr>
              <a:t>Work-based Learning Coordinator</a:t>
            </a:r>
          </a:p>
          <a:p>
            <a:pPr marL="0" indent="0">
              <a:buNone/>
            </a:pPr>
            <a:r>
              <a:rPr lang="en-US" dirty="0">
                <a:cs typeface="Arial"/>
                <a:hlinkClick r:id="rId4"/>
              </a:rPr>
              <a:t>John.Hambrick@escco.org</a:t>
            </a:r>
            <a:r>
              <a:rPr lang="en-US" dirty="0">
                <a:cs typeface="Aria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12886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35506"/>
          </a:xfrm>
        </p:spPr>
        <p:txBody>
          <a:bodyPr>
            <a:normAutofit/>
          </a:bodyPr>
          <a:lstStyle/>
          <a:p>
            <a:r>
              <a:rPr lang="en-US"/>
              <a:t>Today’s Agenda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1510144"/>
            <a:ext cx="8229600" cy="4378038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4300" b="1"/>
              <a:t>Welcome</a:t>
            </a:r>
          </a:p>
          <a:p>
            <a:pPr marL="0" indent="0" algn="ctr">
              <a:buNone/>
            </a:pPr>
            <a:endParaRPr lang="en-US" sz="4300" b="1"/>
          </a:p>
          <a:p>
            <a:pPr marL="0" indent="0" algn="ctr">
              <a:buNone/>
            </a:pPr>
            <a:r>
              <a:rPr lang="en-US" sz="4300" b="1"/>
              <a:t>Current State of Business Panel </a:t>
            </a:r>
            <a:endParaRPr lang="en-US" sz="4300"/>
          </a:p>
          <a:p>
            <a:pPr marL="0" indent="0" algn="ctr">
              <a:buNone/>
            </a:pPr>
            <a:endParaRPr lang="en-US" sz="4300"/>
          </a:p>
          <a:p>
            <a:pPr marL="0" indent="0" algn="ctr">
              <a:buNone/>
            </a:pPr>
            <a:r>
              <a:rPr lang="en-US" sz="4300" b="1"/>
              <a:t>Business/Partner Emerging Industry Sector Partnerships </a:t>
            </a:r>
            <a:endParaRPr lang="en-US" sz="4300"/>
          </a:p>
          <a:p>
            <a:pPr algn="ctr"/>
            <a:endParaRPr lang="en-US" sz="4300"/>
          </a:p>
          <a:p>
            <a:pPr marL="0" indent="0" algn="ctr">
              <a:buNone/>
            </a:pPr>
            <a:r>
              <a:rPr lang="en-US" sz="4300" b="1"/>
              <a:t>Future Work Discussion &amp; Updates</a:t>
            </a:r>
            <a:endParaRPr lang="en-US" sz="43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303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2034F-AC52-4AB3-B88D-C118B4C61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Current State of Business Panel Participants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732DA2-D12D-4FDB-A9BB-DD59443F0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163" y="1634835"/>
            <a:ext cx="8704052" cy="464947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b="1"/>
              <a:t>David White</a:t>
            </a:r>
            <a:r>
              <a:rPr lang="en-US" sz="2400"/>
              <a:t>, Regional Talent Manager, One Columbus</a:t>
            </a:r>
          </a:p>
          <a:p>
            <a:r>
              <a:rPr lang="en-US" sz="2400" b="1"/>
              <a:t>Angie Atwood</a:t>
            </a:r>
            <a:r>
              <a:rPr lang="en-US" sz="2400"/>
              <a:t>, FTZ Program Manager at Columbus Regional Airport Authority, and coordinator of REAN (Rickenbacker Employer Assistance Network)</a:t>
            </a:r>
          </a:p>
          <a:p>
            <a:r>
              <a:rPr lang="en-US" sz="2400"/>
              <a:t> </a:t>
            </a:r>
            <a:r>
              <a:rPr lang="en-US" sz="2400" b="1"/>
              <a:t>Kelly Fuller</a:t>
            </a:r>
            <a:r>
              <a:rPr lang="en-US" sz="2400"/>
              <a:t>, Director of Workforce Development, Columbus Chamber of Commerce</a:t>
            </a:r>
          </a:p>
          <a:p>
            <a:r>
              <a:rPr lang="en-US" sz="2400" b="1"/>
              <a:t>Opal Brant</a:t>
            </a:r>
            <a:r>
              <a:rPr lang="en-US" sz="2400"/>
              <a:t>, Interim Director, Business Solutions, Workforce Development Board of Central Ohio</a:t>
            </a:r>
          </a:p>
          <a:p>
            <a:pPr algn="ctr"/>
            <a:endParaRPr lang="en-US" sz="2400"/>
          </a:p>
          <a:p>
            <a:pPr marL="0" indent="0" algn="ctr">
              <a:buNone/>
            </a:pPr>
            <a:r>
              <a:rPr lang="en-US" sz="2400" b="1"/>
              <a:t>Facilitated by John Hambrick, </a:t>
            </a:r>
            <a:endParaRPr lang="en-US" sz="2400"/>
          </a:p>
          <a:p>
            <a:pPr marL="0" indent="0" algn="ctr">
              <a:buNone/>
            </a:pPr>
            <a:r>
              <a:rPr lang="en-US" sz="2400" b="1"/>
              <a:t>WBL Coordinator, ESC of Central Ohio</a:t>
            </a:r>
            <a:endParaRPr lang="en-US" sz="24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012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Industry Sector Partnerships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17638"/>
            <a:ext cx="4364182" cy="4983162"/>
          </a:xfrm>
        </p:spPr>
        <p:txBody>
          <a:bodyPr>
            <a:normAutofit fontScale="77500" lnSpcReduction="20000"/>
          </a:bodyPr>
          <a:lstStyle/>
          <a:p>
            <a:r>
              <a:rPr lang="en-US"/>
              <a:t>Bring together multiple employers within an </a:t>
            </a:r>
            <a:r>
              <a:rPr lang="en-US" b="1"/>
              <a:t>industry</a:t>
            </a:r>
            <a:r>
              <a:rPr lang="en-US"/>
              <a:t> to collaborate with colleges, schools, labor, workforce agencies, community organizations, and other community stakeholders to align training with the skills needed for that </a:t>
            </a:r>
            <a:r>
              <a:rPr lang="en-US" b="1"/>
              <a:t>industry</a:t>
            </a:r>
            <a:r>
              <a:rPr lang="en-US"/>
              <a:t> to grow and compete. </a:t>
            </a:r>
          </a:p>
          <a:p>
            <a:endParaRPr lang="en-US"/>
          </a:p>
          <a:p>
            <a:r>
              <a:rPr lang="en-US"/>
              <a:t>The State of Ohio is investing in these partnerships as a strategy to fill in-demand jobs in order to continue to diversify and grow a high quality, dynamic workforce. 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3402" y="1717963"/>
            <a:ext cx="3623397" cy="3588327"/>
          </a:xfrm>
        </p:spPr>
      </p:pic>
    </p:spTree>
    <p:extLst>
      <p:ext uri="{BB962C8B-B14F-4D97-AF65-F5344CB8AC3E}">
        <p14:creationId xmlns:p14="http://schemas.microsoft.com/office/powerpoint/2010/main" val="982623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/>
              <a:t>Regional Scan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8545" y="928255"/>
            <a:ext cx="4585855" cy="4294909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/>
              <a:t>Sector partnerships are already in place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/>
              <a:t>Many more are emerging encouraged by grant dollars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/>
              <a:t>All are looking to better partner with K-12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51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 picture containing shirt&#10;&#10;Description generated with very high confidence">
            <a:extLst>
              <a:ext uri="{FF2B5EF4-FFF2-40B4-BE49-F238E27FC236}">
                <a16:creationId xmlns:a16="http://schemas.microsoft.com/office/drawing/2014/main" id="{994E6631-9E74-4C3B-98A0-CB411DB7D2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2041" y="891965"/>
            <a:ext cx="7829938" cy="4402882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E150C5A-859D-4514-B629-7112A740CB60}"/>
              </a:ext>
            </a:extLst>
          </p:cNvPr>
          <p:cNvSpPr txBox="1"/>
          <p:nvPr/>
        </p:nvSpPr>
        <p:spPr>
          <a:xfrm>
            <a:off x="916957" y="4033167"/>
            <a:ext cx="4006053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chemeClr val="bg1">
                    <a:lumMod val="95000"/>
                  </a:schemeClr>
                </a:solidFill>
                <a:ea typeface="+mn-lt"/>
                <a:cs typeface="+mn-lt"/>
              </a:rPr>
              <a:t>Opal Brant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ea typeface="+mn-lt"/>
                <a:cs typeface="+mn-lt"/>
              </a:rPr>
              <a:t>, Interim Director, Business Solutions, Workforce Development Board of Central </a:t>
            </a:r>
            <a:r>
              <a:rPr lang="en-US">
                <a:solidFill>
                  <a:schemeClr val="bg1">
                    <a:lumMod val="95000"/>
                  </a:schemeClr>
                </a:solidFill>
                <a:ea typeface="+mn-lt"/>
                <a:cs typeface="+mn-lt"/>
              </a:rPr>
              <a:t>Ohio</a:t>
            </a:r>
            <a:endParaRPr lang="en-US">
              <a:solidFill>
                <a:schemeClr val="bg1">
                  <a:lumMod val="95000"/>
                </a:schemeClr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00224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DD44F1C9-5EC3-4D64-AF33-DCEC6B3C66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710" y="355454"/>
            <a:ext cx="8990433" cy="5056025"/>
          </a:xfrm>
        </p:spPr>
      </p:pic>
    </p:spTree>
    <p:extLst>
      <p:ext uri="{BB962C8B-B14F-4D97-AF65-F5344CB8AC3E}">
        <p14:creationId xmlns:p14="http://schemas.microsoft.com/office/powerpoint/2010/main" val="3493770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0C7444F1-28EF-4365-A93D-42941C0D7A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167" y="659865"/>
            <a:ext cx="9146332" cy="5152830"/>
          </a:xfrm>
        </p:spPr>
      </p:pic>
    </p:spTree>
    <p:extLst>
      <p:ext uri="{BB962C8B-B14F-4D97-AF65-F5344CB8AC3E}">
        <p14:creationId xmlns:p14="http://schemas.microsoft.com/office/powerpoint/2010/main" val="407732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A picture containing card&#10;&#10;Description generated with very high confidence">
            <a:extLst>
              <a:ext uri="{FF2B5EF4-FFF2-40B4-BE49-F238E27FC236}">
                <a16:creationId xmlns:a16="http://schemas.microsoft.com/office/drawing/2014/main" id="{56808679-BD71-45AE-B201-34201457C5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541" y="367117"/>
            <a:ext cx="9048750" cy="5091015"/>
          </a:xfrm>
        </p:spPr>
      </p:pic>
    </p:spTree>
    <p:extLst>
      <p:ext uri="{BB962C8B-B14F-4D97-AF65-F5344CB8AC3E}">
        <p14:creationId xmlns:p14="http://schemas.microsoft.com/office/powerpoint/2010/main" val="3657648816"/>
      </p:ext>
    </p:extLst>
  </p:cSld>
  <p:clrMapOvr>
    <a:masterClrMapping/>
  </p:clrMapOvr>
</p:sld>
</file>

<file path=ppt/theme/theme1.xml><?xml version="1.0" encoding="utf-8"?>
<a:theme xmlns:a="http://schemas.openxmlformats.org/drawingml/2006/main" name="ESC13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3E318AD9729FA47A98F532B940C3723" ma:contentTypeVersion="2" ma:contentTypeDescription="Create a new document." ma:contentTypeScope="" ma:versionID="594c9e7abd7bb54002ec52770434c71d">
  <xsd:schema xmlns:xsd="http://www.w3.org/2001/XMLSchema" xmlns:p="http://schemas.microsoft.com/office/2006/metadata/properties" xmlns:ns2="b509a0d9-8e1a-4be3-ba5e-876a2d23c80f" targetNamespace="http://schemas.microsoft.com/office/2006/metadata/properties" ma:root="true" ma:fieldsID="beff97723c384d589b8f3759c3f01081" ns2:_="">
    <xsd:import namespace="b509a0d9-8e1a-4be3-ba5e-876a2d23c80f"/>
    <xsd:element name="properties">
      <xsd:complexType>
        <xsd:sequence>
          <xsd:element name="documentManagement">
            <xsd:complexType>
              <xsd:all>
                <xsd:element ref="ns2:TTyp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b509a0d9-8e1a-4be3-ba5e-876a2d23c80f" elementFormDefault="qualified">
    <xsd:import namespace="http://schemas.microsoft.com/office/2006/documentManagement/types"/>
    <xsd:element name="TType" ma:index="8" nillable="true" ma:displayName="Template Type" ma:default="General Information &amp; Guidelines" ma:format="RadioButtons" ma:internalName="TType">
      <xsd:simpleType>
        <xsd:restriction base="dms:Choice">
          <xsd:enumeration value="General Information &amp; Guidelines"/>
          <xsd:enumeration value="PowerPoint"/>
          <xsd:enumeration value="Fax"/>
          <xsd:enumeration value="Letterhead"/>
          <xsd:enumeration value="Memo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TType xmlns="b509a0d9-8e1a-4be3-ba5e-876a2d23c80f">PowerPoint</TType>
  </documentManagement>
</p:properties>
</file>

<file path=customXml/itemProps1.xml><?xml version="1.0" encoding="utf-8"?>
<ds:datastoreItem xmlns:ds="http://schemas.openxmlformats.org/officeDocument/2006/customXml" ds:itemID="{BB0E58A8-F290-4370-824B-1DD06A0B13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509a0d9-8e1a-4be3-ba5e-876a2d23c80f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DC0E5756-F454-4312-A902-3868EC4FA3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2E417C3-BF17-48C7-B2F5-85E23B7FF910}">
  <ds:schemaRefs>
    <ds:schemaRef ds:uri="http://purl.org/dc/elements/1.1/"/>
    <ds:schemaRef ds:uri="http://schemas.microsoft.com/office/2006/documentManagement/types"/>
    <ds:schemaRef ds:uri="http://purl.org/dc/terms/"/>
    <ds:schemaRef ds:uri="b509a0d9-8e1a-4be3-ba5e-876a2d23c80f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482</Words>
  <Application>Microsoft Office PowerPoint</Application>
  <PresentationFormat>On-screen Show (4:3)</PresentationFormat>
  <Paragraphs>93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Helvetica Light</vt:lpstr>
      <vt:lpstr>Wingdings</vt:lpstr>
      <vt:lpstr>ESC13PowerPoint</vt:lpstr>
      <vt:lpstr>Business Advisory Council</vt:lpstr>
      <vt:lpstr>Today’s Agenda</vt:lpstr>
      <vt:lpstr>Current State of Business Panel Participants</vt:lpstr>
      <vt:lpstr>Industry Sector Partnerships</vt:lpstr>
      <vt:lpstr>Regional Scan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Developing a Collective Response</vt:lpstr>
      <vt:lpstr>Future Work</vt:lpstr>
      <vt:lpstr>Developing an Infrastructure</vt:lpstr>
      <vt:lpstr>Updates on Current Work Groups</vt:lpstr>
      <vt:lpstr>Updates on Current Work Groups</vt:lpstr>
      <vt:lpstr>Compass Points</vt:lpstr>
      <vt:lpstr>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Preparing our Students: One College and Career Indicator at a Time</dc:title>
  <dc:creator>Christine Galvin</dc:creator>
  <cp:lastModifiedBy>Joseph Weitz</cp:lastModifiedBy>
  <cp:revision>70</cp:revision>
  <cp:lastPrinted>2019-10-14T12:09:43Z</cp:lastPrinted>
  <dcterms:modified xsi:type="dcterms:W3CDTF">2020-05-01T19:58:05Z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0x01010073E318AD9729FA47A98F532B940C3723</vt:lpwstr>
  </property>
</Properties>
</file>