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7026275" cy="93122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6" roundtripDataSignature="AMtx7mhGG93WO8JnCSk8a+wFT/ATjUKnB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44719" cy="465614"/>
          </a:xfrm>
          <a:prstGeom prst="rect">
            <a:avLst/>
          </a:prstGeom>
          <a:noFill/>
          <a:ln>
            <a:noFill/>
          </a:ln>
        </p:spPr>
        <p:txBody>
          <a:bodyPr spcFirstLastPara="1" wrap="square" lIns="93350" tIns="46675" rIns="93350" bIns="466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9930" y="0"/>
            <a:ext cx="3044719" cy="465614"/>
          </a:xfrm>
          <a:prstGeom prst="rect">
            <a:avLst/>
          </a:prstGeom>
          <a:noFill/>
          <a:ln>
            <a:noFill/>
          </a:ln>
        </p:spPr>
        <p:txBody>
          <a:bodyPr spcFirstLastPara="1" wrap="square" lIns="93350" tIns="46675" rIns="93350" bIns="466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85863"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2628" y="4423331"/>
            <a:ext cx="5621020" cy="4190524"/>
          </a:xfrm>
          <a:prstGeom prst="rect">
            <a:avLst/>
          </a:prstGeom>
          <a:noFill/>
          <a:ln>
            <a:noFill/>
          </a:ln>
        </p:spPr>
        <p:txBody>
          <a:bodyPr spcFirstLastPara="1" wrap="square" lIns="93350" tIns="46675" rIns="93350" bIns="466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45045"/>
            <a:ext cx="3044719" cy="465614"/>
          </a:xfrm>
          <a:prstGeom prst="rect">
            <a:avLst/>
          </a:prstGeom>
          <a:noFill/>
          <a:ln>
            <a:noFill/>
          </a:ln>
        </p:spPr>
        <p:txBody>
          <a:bodyPr spcFirstLastPara="1" wrap="square" lIns="93350" tIns="46675" rIns="93350" bIns="466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9930" y="8845045"/>
            <a:ext cx="3044719" cy="465614"/>
          </a:xfrm>
          <a:prstGeom prst="rect">
            <a:avLst/>
          </a:prstGeom>
          <a:noFill/>
          <a:ln>
            <a:noFill/>
          </a:ln>
        </p:spPr>
        <p:txBody>
          <a:bodyPr spcFirstLastPara="1" wrap="square" lIns="93350" tIns="46675" rIns="93350" bIns="466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1:notes"/>
          <p:cNvSpPr>
            <a:spLocks noGrp="1" noRot="1" noChangeAspect="1"/>
          </p:cNvSpPr>
          <p:nvPr>
            <p:ph type="sldImg" idx="2"/>
          </p:nvPr>
        </p:nvSpPr>
        <p:spPr>
          <a:xfrm>
            <a:off x="1185863"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1:notes"/>
          <p:cNvSpPr txBox="1">
            <a:spLocks noGrp="1"/>
          </p:cNvSpPr>
          <p:nvPr>
            <p:ph type="body" idx="1"/>
          </p:nvPr>
        </p:nvSpPr>
        <p:spPr>
          <a:xfrm>
            <a:off x="702628" y="4423331"/>
            <a:ext cx="5621020" cy="4190524"/>
          </a:xfrm>
          <a:prstGeom prst="rect">
            <a:avLst/>
          </a:prstGeom>
          <a:noFill/>
          <a:ln>
            <a:noFill/>
          </a:ln>
        </p:spPr>
        <p:txBody>
          <a:bodyPr spcFirstLastPara="1" wrap="square" lIns="93350" tIns="46675" rIns="93350" bIns="46675" anchor="t" anchorCtr="0">
            <a:noAutofit/>
          </a:bodyPr>
          <a:lstStyle/>
          <a:p>
            <a:pPr marL="0" lvl="0" indent="0" algn="l" rtl="0">
              <a:spcBef>
                <a:spcPts val="0"/>
              </a:spcBef>
              <a:spcAft>
                <a:spcPts val="0"/>
              </a:spcAft>
              <a:buNone/>
            </a:pPr>
            <a:r>
              <a:rPr lang="en-US"/>
              <a:t>Christine will open with first two slides</a:t>
            </a:r>
            <a:endParaRPr/>
          </a:p>
        </p:txBody>
      </p:sp>
      <p:sp>
        <p:nvSpPr>
          <p:cNvPr id="97" name="Google Shape;97;p1:notes"/>
          <p:cNvSpPr txBox="1">
            <a:spLocks noGrp="1"/>
          </p:cNvSpPr>
          <p:nvPr>
            <p:ph type="sldNum" idx="12"/>
          </p:nvPr>
        </p:nvSpPr>
        <p:spPr>
          <a:xfrm>
            <a:off x="3979930" y="8845045"/>
            <a:ext cx="3044719" cy="465614"/>
          </a:xfrm>
          <a:prstGeom prst="rect">
            <a:avLst/>
          </a:prstGeom>
          <a:noFill/>
          <a:ln>
            <a:noFill/>
          </a:ln>
        </p:spPr>
        <p:txBody>
          <a:bodyPr spcFirstLastPara="1" wrap="square" lIns="93350" tIns="46675" rIns="93350" bIns="46675"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0:notes"/>
          <p:cNvSpPr>
            <a:spLocks noGrp="1" noRot="1" noChangeAspect="1"/>
          </p:cNvSpPr>
          <p:nvPr>
            <p:ph type="sldImg" idx="2"/>
          </p:nvPr>
        </p:nvSpPr>
        <p:spPr>
          <a:xfrm>
            <a:off x="1185863"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10:notes"/>
          <p:cNvSpPr txBox="1">
            <a:spLocks noGrp="1"/>
          </p:cNvSpPr>
          <p:nvPr>
            <p:ph type="body" idx="1"/>
          </p:nvPr>
        </p:nvSpPr>
        <p:spPr>
          <a:xfrm>
            <a:off x="702628" y="4423331"/>
            <a:ext cx="5621020" cy="4190524"/>
          </a:xfrm>
          <a:prstGeom prst="rect">
            <a:avLst/>
          </a:prstGeom>
          <a:noFill/>
          <a:ln>
            <a:noFill/>
          </a:ln>
        </p:spPr>
        <p:txBody>
          <a:bodyPr spcFirstLastPara="1" wrap="square" lIns="93350" tIns="46675" rIns="93350" bIns="46675" anchor="t" anchorCtr="0">
            <a:noAutofit/>
          </a:bodyPr>
          <a:lstStyle/>
          <a:p>
            <a:pPr marL="0" lvl="0" indent="0" algn="l" rtl="0">
              <a:spcBef>
                <a:spcPts val="0"/>
              </a:spcBef>
              <a:spcAft>
                <a:spcPts val="0"/>
              </a:spcAft>
              <a:buNone/>
            </a:pPr>
            <a:endParaRPr/>
          </a:p>
        </p:txBody>
      </p:sp>
      <p:sp>
        <p:nvSpPr>
          <p:cNvPr id="171" name="Google Shape;171;p10:notes"/>
          <p:cNvSpPr txBox="1">
            <a:spLocks noGrp="1"/>
          </p:cNvSpPr>
          <p:nvPr>
            <p:ph type="sldNum" idx="12"/>
          </p:nvPr>
        </p:nvSpPr>
        <p:spPr>
          <a:xfrm>
            <a:off x="3979930" y="8845045"/>
            <a:ext cx="3044719" cy="465614"/>
          </a:xfrm>
          <a:prstGeom prst="rect">
            <a:avLst/>
          </a:prstGeom>
          <a:noFill/>
          <a:ln>
            <a:noFill/>
          </a:ln>
        </p:spPr>
        <p:txBody>
          <a:bodyPr spcFirstLastPara="1" wrap="square" lIns="93350" tIns="46675" rIns="93350" bIns="46675"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10</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702628" y="4423331"/>
            <a:ext cx="5621020" cy="4190524"/>
          </a:xfrm>
          <a:prstGeom prst="rect">
            <a:avLst/>
          </a:prstGeom>
        </p:spPr>
        <p:txBody>
          <a:bodyPr spcFirstLastPara="1" wrap="square" lIns="93350" tIns="46675" rIns="93350" bIns="4667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85863"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txBox="1">
            <a:spLocks noGrp="1"/>
          </p:cNvSpPr>
          <p:nvPr>
            <p:ph type="body" idx="1"/>
          </p:nvPr>
        </p:nvSpPr>
        <p:spPr>
          <a:xfrm>
            <a:off x="702628" y="4423331"/>
            <a:ext cx="5621020" cy="4190524"/>
          </a:xfrm>
          <a:prstGeom prst="rect">
            <a:avLst/>
          </a:prstGeom>
        </p:spPr>
        <p:txBody>
          <a:bodyPr spcFirstLastPara="1" wrap="square" lIns="93350" tIns="46675" rIns="93350" bIns="46675" anchor="t" anchorCtr="0">
            <a:noAutofit/>
          </a:bodyPr>
          <a:lstStyle/>
          <a:p>
            <a:pPr marL="0" lvl="0" indent="0" algn="l" rtl="0">
              <a:spcBef>
                <a:spcPts val="0"/>
              </a:spcBef>
              <a:spcAft>
                <a:spcPts val="0"/>
              </a:spcAft>
              <a:buNone/>
            </a:pPr>
            <a:endParaRPr/>
          </a:p>
        </p:txBody>
      </p:sp>
      <p:sp>
        <p:nvSpPr>
          <p:cNvPr id="109" name="Google Shape;109;p3:notes"/>
          <p:cNvSpPr>
            <a:spLocks noGrp="1" noRot="1" noChangeAspect="1"/>
          </p:cNvSpPr>
          <p:nvPr>
            <p:ph type="sldImg" idx="2"/>
          </p:nvPr>
        </p:nvSpPr>
        <p:spPr>
          <a:xfrm>
            <a:off x="1185863"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txBox="1">
            <a:spLocks noGrp="1"/>
          </p:cNvSpPr>
          <p:nvPr>
            <p:ph type="body" idx="1"/>
          </p:nvPr>
        </p:nvSpPr>
        <p:spPr>
          <a:xfrm>
            <a:off x="702628" y="4423331"/>
            <a:ext cx="5621020" cy="4190524"/>
          </a:xfrm>
          <a:prstGeom prst="rect">
            <a:avLst/>
          </a:prstGeom>
        </p:spPr>
        <p:txBody>
          <a:bodyPr spcFirstLastPara="1" wrap="square" lIns="93350" tIns="46675" rIns="93350" bIns="46675" anchor="t" anchorCtr="0">
            <a:noAutofit/>
          </a:bodyPr>
          <a:lstStyle/>
          <a:p>
            <a:pPr marL="0" lvl="0" indent="0" algn="l" rtl="0">
              <a:spcBef>
                <a:spcPts val="0"/>
              </a:spcBef>
              <a:spcAft>
                <a:spcPts val="0"/>
              </a:spcAft>
              <a:buNone/>
            </a:pPr>
            <a:endParaRPr/>
          </a:p>
        </p:txBody>
      </p:sp>
      <p:sp>
        <p:nvSpPr>
          <p:cNvPr id="116" name="Google Shape;116;p4:notes"/>
          <p:cNvSpPr>
            <a:spLocks noGrp="1" noRot="1" noChangeAspect="1"/>
          </p:cNvSpPr>
          <p:nvPr>
            <p:ph type="sldImg" idx="2"/>
          </p:nvPr>
        </p:nvSpPr>
        <p:spPr>
          <a:xfrm>
            <a:off x="1185863"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5:notes"/>
          <p:cNvSpPr txBox="1">
            <a:spLocks noGrp="1"/>
          </p:cNvSpPr>
          <p:nvPr>
            <p:ph type="body" idx="1"/>
          </p:nvPr>
        </p:nvSpPr>
        <p:spPr>
          <a:xfrm>
            <a:off x="702628" y="4423331"/>
            <a:ext cx="5621020" cy="4190524"/>
          </a:xfrm>
          <a:prstGeom prst="rect">
            <a:avLst/>
          </a:prstGeom>
        </p:spPr>
        <p:txBody>
          <a:bodyPr spcFirstLastPara="1" wrap="square" lIns="93350" tIns="46675" rIns="93350" bIns="46675" anchor="t" anchorCtr="0">
            <a:noAutofit/>
          </a:bodyPr>
          <a:lstStyle/>
          <a:p>
            <a:pPr marL="0" lvl="0" indent="0" algn="l" rtl="0">
              <a:spcBef>
                <a:spcPts val="0"/>
              </a:spcBef>
              <a:spcAft>
                <a:spcPts val="0"/>
              </a:spcAft>
              <a:buNone/>
            </a:pPr>
            <a:endParaRPr/>
          </a:p>
        </p:txBody>
      </p:sp>
      <p:sp>
        <p:nvSpPr>
          <p:cNvPr id="129" name="Google Shape;129;p5:notes"/>
          <p:cNvSpPr>
            <a:spLocks noGrp="1" noRot="1" noChangeAspect="1"/>
          </p:cNvSpPr>
          <p:nvPr>
            <p:ph type="sldImg" idx="2"/>
          </p:nvPr>
        </p:nvSpPr>
        <p:spPr>
          <a:xfrm>
            <a:off x="1185863"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6:notes"/>
          <p:cNvSpPr txBox="1">
            <a:spLocks noGrp="1"/>
          </p:cNvSpPr>
          <p:nvPr>
            <p:ph type="body" idx="1"/>
          </p:nvPr>
        </p:nvSpPr>
        <p:spPr>
          <a:xfrm>
            <a:off x="702628" y="4423331"/>
            <a:ext cx="5621020" cy="4190524"/>
          </a:xfrm>
          <a:prstGeom prst="rect">
            <a:avLst/>
          </a:prstGeom>
        </p:spPr>
        <p:txBody>
          <a:bodyPr spcFirstLastPara="1" wrap="square" lIns="93350" tIns="46675" rIns="93350" bIns="46675" anchor="t" anchorCtr="0">
            <a:noAutofit/>
          </a:bodyPr>
          <a:lstStyle/>
          <a:p>
            <a:pPr marL="0" lvl="0" indent="0" algn="l" rtl="0">
              <a:spcBef>
                <a:spcPts val="0"/>
              </a:spcBef>
              <a:spcAft>
                <a:spcPts val="0"/>
              </a:spcAft>
              <a:buNone/>
            </a:pPr>
            <a:endParaRPr/>
          </a:p>
        </p:txBody>
      </p:sp>
      <p:sp>
        <p:nvSpPr>
          <p:cNvPr id="136" name="Google Shape;136;p6:notes"/>
          <p:cNvSpPr>
            <a:spLocks noGrp="1" noRot="1" noChangeAspect="1"/>
          </p:cNvSpPr>
          <p:nvPr>
            <p:ph type="sldImg" idx="2"/>
          </p:nvPr>
        </p:nvSpPr>
        <p:spPr>
          <a:xfrm>
            <a:off x="1185863"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8:notes"/>
          <p:cNvSpPr txBox="1">
            <a:spLocks noGrp="1"/>
          </p:cNvSpPr>
          <p:nvPr>
            <p:ph type="body" idx="1"/>
          </p:nvPr>
        </p:nvSpPr>
        <p:spPr>
          <a:xfrm>
            <a:off x="702628" y="4423331"/>
            <a:ext cx="5621020" cy="4190524"/>
          </a:xfrm>
          <a:prstGeom prst="rect">
            <a:avLst/>
          </a:prstGeom>
        </p:spPr>
        <p:txBody>
          <a:bodyPr spcFirstLastPara="1" wrap="square" lIns="93350" tIns="46675" rIns="93350" bIns="46675" anchor="t" anchorCtr="0">
            <a:noAutofit/>
          </a:bodyPr>
          <a:lstStyle/>
          <a:p>
            <a:pPr marL="0" lvl="0" indent="0" algn="l" rtl="0">
              <a:spcBef>
                <a:spcPts val="0"/>
              </a:spcBef>
              <a:spcAft>
                <a:spcPts val="0"/>
              </a:spcAft>
              <a:buNone/>
            </a:pPr>
            <a:endParaRPr/>
          </a:p>
        </p:txBody>
      </p:sp>
      <p:sp>
        <p:nvSpPr>
          <p:cNvPr id="145" name="Google Shape;145;p8:notes"/>
          <p:cNvSpPr>
            <a:spLocks noGrp="1" noRot="1" noChangeAspect="1"/>
          </p:cNvSpPr>
          <p:nvPr>
            <p:ph type="sldImg" idx="2"/>
          </p:nvPr>
        </p:nvSpPr>
        <p:spPr>
          <a:xfrm>
            <a:off x="1185863"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9:notes"/>
          <p:cNvSpPr txBox="1">
            <a:spLocks noGrp="1"/>
          </p:cNvSpPr>
          <p:nvPr>
            <p:ph type="body" idx="1"/>
          </p:nvPr>
        </p:nvSpPr>
        <p:spPr>
          <a:xfrm>
            <a:off x="702628" y="4423331"/>
            <a:ext cx="5621020" cy="4190524"/>
          </a:xfrm>
          <a:prstGeom prst="rect">
            <a:avLst/>
          </a:prstGeom>
        </p:spPr>
        <p:txBody>
          <a:bodyPr spcFirstLastPara="1" wrap="square" lIns="93350" tIns="46675" rIns="93350" bIns="46675" anchor="t" anchorCtr="0">
            <a:noAutofit/>
          </a:bodyPr>
          <a:lstStyle/>
          <a:p>
            <a:pPr marL="0" lvl="0" indent="0" algn="l" rtl="0">
              <a:spcBef>
                <a:spcPts val="0"/>
              </a:spcBef>
              <a:spcAft>
                <a:spcPts val="0"/>
              </a:spcAft>
              <a:buNone/>
            </a:pPr>
            <a:endParaRPr/>
          </a:p>
        </p:txBody>
      </p:sp>
      <p:sp>
        <p:nvSpPr>
          <p:cNvPr id="152" name="Google Shape;152;p9:notes"/>
          <p:cNvSpPr>
            <a:spLocks noGrp="1" noRot="1" noChangeAspect="1"/>
          </p:cNvSpPr>
          <p:nvPr>
            <p:ph type="sldImg" idx="2"/>
          </p:nvPr>
        </p:nvSpPr>
        <p:spPr>
          <a:xfrm>
            <a:off x="1185863"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f723b12d0b_0_4:notes"/>
          <p:cNvSpPr>
            <a:spLocks noGrp="1" noRot="1" noChangeAspect="1"/>
          </p:cNvSpPr>
          <p:nvPr>
            <p:ph type="sldImg" idx="2"/>
          </p:nvPr>
        </p:nvSpPr>
        <p:spPr>
          <a:xfrm>
            <a:off x="1185863"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f723b12d0b_0_4:notes"/>
          <p:cNvSpPr txBox="1">
            <a:spLocks noGrp="1"/>
          </p:cNvSpPr>
          <p:nvPr>
            <p:ph type="body" idx="1"/>
          </p:nvPr>
        </p:nvSpPr>
        <p:spPr>
          <a:xfrm>
            <a:off x="702628" y="4423331"/>
            <a:ext cx="5621100" cy="4190400"/>
          </a:xfrm>
          <a:prstGeom prst="rect">
            <a:avLst/>
          </a:prstGeom>
        </p:spPr>
        <p:txBody>
          <a:bodyPr spcFirstLastPara="1" wrap="square" lIns="93350" tIns="46675" rIns="93350" bIns="46675" anchor="t" anchorCtr="0">
            <a:noAutofit/>
          </a:bodyPr>
          <a:lstStyle/>
          <a:p>
            <a:pPr marL="0" lvl="0" indent="0" algn="l" rtl="0">
              <a:spcBef>
                <a:spcPts val="0"/>
              </a:spcBef>
              <a:spcAft>
                <a:spcPts val="0"/>
              </a:spcAft>
              <a:buNone/>
            </a:pPr>
            <a:endParaRPr/>
          </a:p>
        </p:txBody>
      </p:sp>
      <p:sp>
        <p:nvSpPr>
          <p:cNvPr id="162" name="Google Shape;162;gf723b12d0b_0_4:notes"/>
          <p:cNvSpPr txBox="1">
            <a:spLocks noGrp="1"/>
          </p:cNvSpPr>
          <p:nvPr>
            <p:ph type="sldNum" idx="12"/>
          </p:nvPr>
        </p:nvSpPr>
        <p:spPr>
          <a:xfrm>
            <a:off x="3979930" y="8845045"/>
            <a:ext cx="3044700" cy="465600"/>
          </a:xfrm>
          <a:prstGeom prst="rect">
            <a:avLst/>
          </a:prstGeom>
        </p:spPr>
        <p:txBody>
          <a:bodyPr spcFirstLastPara="1" wrap="square" lIns="93350" tIns="46675" rIns="93350" bIns="466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pic>
        <p:nvPicPr>
          <p:cNvPr id="17" name="Google Shape;17;p12" descr="IntricateBackground_v4.jpg"/>
          <p:cNvPicPr preferRelativeResize="0"/>
          <p:nvPr/>
        </p:nvPicPr>
        <p:blipFill rotWithShape="1">
          <a:blip r:embed="rId2">
            <a:alphaModFix/>
          </a:blip>
          <a:srcRect/>
          <a:stretch/>
        </p:blipFill>
        <p:spPr>
          <a:xfrm>
            <a:off x="-182610" y="-61126"/>
            <a:ext cx="9422896" cy="7055864"/>
          </a:xfrm>
          <a:prstGeom prst="rect">
            <a:avLst/>
          </a:prstGeom>
          <a:noFill/>
          <a:ln>
            <a:noFill/>
          </a:ln>
        </p:spPr>
      </p:pic>
      <p:sp>
        <p:nvSpPr>
          <p:cNvPr id="18" name="Google Shape;18;p12"/>
          <p:cNvSpPr txBox="1">
            <a:spLocks noGrp="1"/>
          </p:cNvSpPr>
          <p:nvPr>
            <p:ph type="ctrTitle"/>
          </p:nvPr>
        </p:nvSpPr>
        <p:spPr>
          <a:xfrm>
            <a:off x="3262083" y="1145422"/>
            <a:ext cx="5602813" cy="2979753"/>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2"/>
              </a:buClr>
              <a:buSzPts val="5000"/>
              <a:buFont typeface="Arial"/>
              <a:buNone/>
              <a:defRPr sz="5000" b="1" i="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2"/>
          <p:cNvSpPr txBox="1">
            <a:spLocks noGrp="1"/>
          </p:cNvSpPr>
          <p:nvPr>
            <p:ph type="subTitle" idx="1"/>
          </p:nvPr>
        </p:nvSpPr>
        <p:spPr>
          <a:xfrm>
            <a:off x="3668806" y="4316079"/>
            <a:ext cx="4789392" cy="514613"/>
          </a:xfrm>
          <a:prstGeom prst="rect">
            <a:avLst/>
          </a:prstGeom>
          <a:noFill/>
          <a:ln>
            <a:noFill/>
          </a:ln>
        </p:spPr>
        <p:txBody>
          <a:bodyPr spcFirstLastPara="1" wrap="square" lIns="91425" tIns="45700" rIns="91425" bIns="45700" anchor="t" anchorCtr="0">
            <a:normAutofit/>
          </a:bodyPr>
          <a:lstStyle>
            <a:lvl1pPr lvl="0" algn="ctr">
              <a:lnSpc>
                <a:spcPct val="85000"/>
              </a:lnSpc>
              <a:spcBef>
                <a:spcPts val="640"/>
              </a:spcBef>
              <a:spcAft>
                <a:spcPts val="0"/>
              </a:spcAft>
              <a:buClr>
                <a:schemeClr val="dk2"/>
              </a:buClr>
              <a:buSzPts val="3200"/>
              <a:buNone/>
              <a:defRPr b="0" i="0">
                <a:solidFill>
                  <a:schemeClr val="dk2"/>
                </a:solidFill>
                <a:latin typeface="Arial"/>
                <a:ea typeface="Arial"/>
                <a:cs typeface="Arial"/>
                <a:sym typeface="Aria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0" name="Google Shape;20;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23" name="Google Shape;23;p12" descr="ESCofCentOhio_Horz_5k.png"/>
          <p:cNvPicPr preferRelativeResize="0"/>
          <p:nvPr/>
        </p:nvPicPr>
        <p:blipFill rotWithShape="1">
          <a:blip r:embed="rId3">
            <a:alphaModFix/>
          </a:blip>
          <a:srcRect/>
          <a:stretch/>
        </p:blipFill>
        <p:spPr>
          <a:xfrm>
            <a:off x="392200" y="5845347"/>
            <a:ext cx="4402648" cy="876128"/>
          </a:xfrm>
          <a:prstGeom prst="rect">
            <a:avLst/>
          </a:prstGeom>
          <a:noFill/>
          <a:ln>
            <a:noFill/>
          </a:ln>
        </p:spPr>
      </p:pic>
      <p:sp>
        <p:nvSpPr>
          <p:cNvPr id="24" name="Google Shape;24;p12"/>
          <p:cNvSpPr txBox="1">
            <a:spLocks noGrp="1"/>
          </p:cNvSpPr>
          <p:nvPr>
            <p:ph type="body" idx="2"/>
          </p:nvPr>
        </p:nvSpPr>
        <p:spPr>
          <a:xfrm>
            <a:off x="3668713" y="4830763"/>
            <a:ext cx="4789487" cy="588962"/>
          </a:xfrm>
          <a:prstGeom prst="rect">
            <a:avLst/>
          </a:prstGeom>
          <a:noFill/>
          <a:ln>
            <a:noFill/>
          </a:ln>
        </p:spPr>
        <p:txBody>
          <a:bodyPr spcFirstLastPara="1" wrap="square" lIns="91425" tIns="45700" rIns="91425" bIns="45700" anchor="t" anchorCtr="0">
            <a:normAutofit/>
          </a:bodyPr>
          <a:lstStyle>
            <a:lvl1pPr marL="457200" lvl="0" indent="-228600" algn="ctr">
              <a:spcBef>
                <a:spcPts val="400"/>
              </a:spcBef>
              <a:spcAft>
                <a:spcPts val="0"/>
              </a:spcAft>
              <a:buClr>
                <a:schemeClr val="accent1"/>
              </a:buClr>
              <a:buSzPts val="2000"/>
              <a:buNone/>
              <a:defRPr sz="2000">
                <a:solidFill>
                  <a:schemeClr val="accent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5"/>
        <p:cNvGrpSpPr/>
        <p:nvPr/>
      </p:nvGrpSpPr>
      <p:grpSpPr>
        <a:xfrm>
          <a:off x="0" y="0"/>
          <a:ext cx="0" cy="0"/>
          <a:chOff x="0" y="0"/>
          <a:chExt cx="0" cy="0"/>
        </a:xfrm>
      </p:grpSpPr>
      <p:sp>
        <p:nvSpPr>
          <p:cNvPr id="76" name="Google Shape;76;p2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21"/>
          <p:cNvSpPr>
            <a:spLocks noGrp="1"/>
          </p:cNvSpPr>
          <p:nvPr>
            <p:ph type="pic" idx="2"/>
          </p:nvPr>
        </p:nvSpPr>
        <p:spPr>
          <a:xfrm>
            <a:off x="1792288" y="612775"/>
            <a:ext cx="5486400" cy="4114800"/>
          </a:xfrm>
          <a:prstGeom prst="rect">
            <a:avLst/>
          </a:prstGeom>
          <a:noFill/>
          <a:ln>
            <a:noFill/>
          </a:ln>
        </p:spPr>
      </p:sp>
      <p:sp>
        <p:nvSpPr>
          <p:cNvPr id="78" name="Google Shape;78;p2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9" name="Google Shape;79;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2"/>
        <p:cNvGrpSpPr/>
        <p:nvPr/>
      </p:nvGrpSpPr>
      <p:grpSpPr>
        <a:xfrm>
          <a:off x="0" y="0"/>
          <a:ext cx="0" cy="0"/>
          <a:chOff x="0" y="0"/>
          <a:chExt cx="0" cy="0"/>
        </a:xfrm>
      </p:grpSpPr>
      <p:sp>
        <p:nvSpPr>
          <p:cNvPr id="83" name="Google Shape;83;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2"/>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5" name="Google Shape;85;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8"/>
        <p:cNvGrpSpPr/>
        <p:nvPr/>
      </p:nvGrpSpPr>
      <p:grpSpPr>
        <a:xfrm>
          <a:off x="0" y="0"/>
          <a:ext cx="0" cy="0"/>
          <a:chOff x="0" y="0"/>
          <a:chExt cx="0" cy="0"/>
        </a:xfrm>
      </p:grpSpPr>
      <p:sp>
        <p:nvSpPr>
          <p:cNvPr id="89" name="Google Shape;89;p23"/>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0" name="Google Shape;90;p23"/>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1" name="Google Shape;91;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2"/>
              </a:buClr>
              <a:buSzPts val="44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a:latin typeface="Arial"/>
                <a:ea typeface="Arial"/>
                <a:cs typeface="Arial"/>
                <a:sym typeface="Arial"/>
              </a:defRPr>
            </a:lvl1pPr>
            <a:lvl2pPr marL="914400" lvl="1" indent="-406400" algn="l">
              <a:spcBef>
                <a:spcPts val="560"/>
              </a:spcBef>
              <a:spcAft>
                <a:spcPts val="0"/>
              </a:spcAft>
              <a:buClr>
                <a:schemeClr val="dk1"/>
              </a:buClr>
              <a:buSzPts val="2800"/>
              <a:buChar char="–"/>
              <a:defRPr>
                <a:latin typeface="Arial"/>
                <a:ea typeface="Arial"/>
                <a:cs typeface="Arial"/>
                <a:sym typeface="Arial"/>
              </a:defRPr>
            </a:lvl2pPr>
            <a:lvl3pPr marL="1371600" lvl="2" indent="-381000" algn="l">
              <a:spcBef>
                <a:spcPts val="480"/>
              </a:spcBef>
              <a:spcAft>
                <a:spcPts val="0"/>
              </a:spcAft>
              <a:buClr>
                <a:schemeClr val="dk1"/>
              </a:buClr>
              <a:buSzPts val="2400"/>
              <a:buChar char="•"/>
              <a:defRPr>
                <a:latin typeface="Arial"/>
                <a:ea typeface="Arial"/>
                <a:cs typeface="Arial"/>
                <a:sym typeface="Arial"/>
              </a:defRPr>
            </a:lvl3pPr>
            <a:lvl4pPr marL="1828800" lvl="3" indent="-355600" algn="l">
              <a:spcBef>
                <a:spcPts val="400"/>
              </a:spcBef>
              <a:spcAft>
                <a:spcPts val="0"/>
              </a:spcAft>
              <a:buClr>
                <a:schemeClr val="dk1"/>
              </a:buClr>
              <a:buSzPts val="2000"/>
              <a:buChar char="–"/>
              <a:defRPr>
                <a:latin typeface="Arial"/>
                <a:ea typeface="Arial"/>
                <a:cs typeface="Arial"/>
                <a:sym typeface="Arial"/>
              </a:defRPr>
            </a:lvl4pPr>
            <a:lvl5pPr marL="2286000" lvl="4" indent="-355600" algn="l">
              <a:spcBef>
                <a:spcPts val="400"/>
              </a:spcBef>
              <a:spcAft>
                <a:spcPts val="0"/>
              </a:spcAft>
              <a:buClr>
                <a:schemeClr val="dk1"/>
              </a:buClr>
              <a:buSzPts val="2000"/>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Slide" type="title">
  <p:cSld name="TITLE">
    <p:spTree>
      <p:nvGrpSpPr>
        <p:cNvPr id="1" name="Shape 31"/>
        <p:cNvGrpSpPr/>
        <p:nvPr/>
      </p:nvGrpSpPr>
      <p:grpSpPr>
        <a:xfrm>
          <a:off x="0" y="0"/>
          <a:ext cx="0" cy="0"/>
          <a:chOff x="0" y="0"/>
          <a:chExt cx="0" cy="0"/>
        </a:xfrm>
      </p:grpSpPr>
      <p:sp>
        <p:nvSpPr>
          <p:cNvPr id="32" name="Google Shape;32;p14"/>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rmAutofit/>
          </a:bodyPr>
          <a:lstStyle>
            <a:lvl1pPr lvl="0" algn="ctr">
              <a:spcBef>
                <a:spcPts val="0"/>
              </a:spcBef>
              <a:spcAft>
                <a:spcPts val="0"/>
              </a:spcAft>
              <a:buClr>
                <a:schemeClr val="dk2"/>
              </a:buClr>
              <a:buSzPts val="4500"/>
              <a:buFont typeface="Arial"/>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4"/>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spcBef>
                <a:spcPts val="360"/>
              </a:spcBef>
              <a:spcAft>
                <a:spcPts val="0"/>
              </a:spcAft>
              <a:buClr>
                <a:schemeClr val="dk1"/>
              </a:buClr>
              <a:buSzPts val="1800"/>
              <a:buNone/>
              <a:defRPr sz="1800"/>
            </a:lvl1pPr>
            <a:lvl2pPr lvl="1" algn="ctr">
              <a:spcBef>
                <a:spcPts val="300"/>
              </a:spcBef>
              <a:spcAft>
                <a:spcPts val="0"/>
              </a:spcAft>
              <a:buClr>
                <a:schemeClr val="dk1"/>
              </a:buClr>
              <a:buSzPts val="1500"/>
              <a:buNone/>
              <a:defRPr sz="1500"/>
            </a:lvl2pPr>
            <a:lvl3pPr lvl="2" algn="ctr">
              <a:spcBef>
                <a:spcPts val="270"/>
              </a:spcBef>
              <a:spcAft>
                <a:spcPts val="0"/>
              </a:spcAft>
              <a:buClr>
                <a:schemeClr val="dk1"/>
              </a:buClr>
              <a:buSzPts val="1350"/>
              <a:buNone/>
              <a:defRPr sz="1350"/>
            </a:lvl3pPr>
            <a:lvl4pPr lvl="3" algn="ctr">
              <a:spcBef>
                <a:spcPts val="240"/>
              </a:spcBef>
              <a:spcAft>
                <a:spcPts val="0"/>
              </a:spcAft>
              <a:buClr>
                <a:schemeClr val="dk1"/>
              </a:buClr>
              <a:buSzPts val="1200"/>
              <a:buNone/>
              <a:defRPr sz="1200"/>
            </a:lvl4pPr>
            <a:lvl5pPr lvl="4" algn="ctr">
              <a:spcBef>
                <a:spcPts val="240"/>
              </a:spcBef>
              <a:spcAft>
                <a:spcPts val="0"/>
              </a:spcAft>
              <a:buClr>
                <a:schemeClr val="dk1"/>
              </a:buClr>
              <a:buSzPts val="1200"/>
              <a:buNone/>
              <a:defRPr sz="1200"/>
            </a:lvl5pPr>
            <a:lvl6pPr lvl="5" algn="ctr">
              <a:spcBef>
                <a:spcPts val="240"/>
              </a:spcBef>
              <a:spcAft>
                <a:spcPts val="0"/>
              </a:spcAft>
              <a:buClr>
                <a:schemeClr val="dk1"/>
              </a:buClr>
              <a:buSzPts val="1200"/>
              <a:buNone/>
              <a:defRPr sz="1200"/>
            </a:lvl6pPr>
            <a:lvl7pPr lvl="6" algn="ctr">
              <a:spcBef>
                <a:spcPts val="240"/>
              </a:spcBef>
              <a:spcAft>
                <a:spcPts val="0"/>
              </a:spcAft>
              <a:buClr>
                <a:schemeClr val="dk1"/>
              </a:buClr>
              <a:buSzPts val="1200"/>
              <a:buNone/>
              <a:defRPr sz="1200"/>
            </a:lvl7pPr>
            <a:lvl8pPr lvl="7" algn="ctr">
              <a:spcBef>
                <a:spcPts val="240"/>
              </a:spcBef>
              <a:spcAft>
                <a:spcPts val="0"/>
              </a:spcAft>
              <a:buClr>
                <a:schemeClr val="dk1"/>
              </a:buClr>
              <a:buSzPts val="1200"/>
              <a:buNone/>
              <a:defRPr sz="1200"/>
            </a:lvl8pPr>
            <a:lvl9pPr lvl="8" algn="ctr">
              <a:spcBef>
                <a:spcPts val="240"/>
              </a:spcBef>
              <a:spcAft>
                <a:spcPts val="0"/>
              </a:spcAft>
              <a:buClr>
                <a:schemeClr val="dk1"/>
              </a:buClr>
              <a:buSzPts val="1200"/>
              <a:buNone/>
              <a:defRPr sz="1200"/>
            </a:lvl9pPr>
          </a:lstStyle>
          <a:p>
            <a:endParaRPr/>
          </a:p>
        </p:txBody>
      </p:sp>
      <p:sp>
        <p:nvSpPr>
          <p:cNvPr id="34" name="Google Shape;34;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7"/>
        <p:cNvGrpSpPr/>
        <p:nvPr/>
      </p:nvGrpSpPr>
      <p:grpSpPr>
        <a:xfrm>
          <a:off x="0" y="0"/>
          <a:ext cx="0" cy="0"/>
          <a:chOff x="0" y="0"/>
          <a:chExt cx="0" cy="0"/>
        </a:xfrm>
      </p:grpSpPr>
      <p:sp>
        <p:nvSpPr>
          <p:cNvPr id="38" name="Google Shape;38;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2"/>
              </a:buClr>
              <a:buSzPts val="4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5"/>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0" name="Google Shape;40;p15"/>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1" name="Google Shape;41;p15"/>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2" name="Google Shape;42;p15"/>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3" name="Google Shape;43;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6"/>
        <p:cNvGrpSpPr/>
        <p:nvPr/>
      </p:nvGrpSpPr>
      <p:grpSpPr>
        <a:xfrm>
          <a:off x="0" y="0"/>
          <a:ext cx="0" cy="0"/>
          <a:chOff x="0" y="0"/>
          <a:chExt cx="0" cy="0"/>
        </a:xfrm>
      </p:grpSpPr>
      <p:sp>
        <p:nvSpPr>
          <p:cNvPr id="47" name="Google Shape;47;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1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9" name="Google Shape;49;p1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50" name="Google Shape;50;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3"/>
        <p:cNvGrpSpPr/>
        <p:nvPr/>
      </p:nvGrpSpPr>
      <p:grpSpPr>
        <a:xfrm>
          <a:off x="0" y="0"/>
          <a:ext cx="0" cy="0"/>
          <a:chOff x="0" y="0"/>
          <a:chExt cx="0" cy="0"/>
        </a:xfrm>
      </p:grpSpPr>
      <p:sp>
        <p:nvSpPr>
          <p:cNvPr id="54" name="Google Shape;54;p1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2"/>
              </a:buClr>
              <a:buSzPts val="4000"/>
              <a:buFont typeface="Arial"/>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56" name="Google Shape;56;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9"/>
        <p:cNvGrpSpPr/>
        <p:nvPr/>
      </p:nvGrpSpPr>
      <p:grpSpPr>
        <a:xfrm>
          <a:off x="0" y="0"/>
          <a:ext cx="0" cy="0"/>
          <a:chOff x="0" y="0"/>
          <a:chExt cx="0" cy="0"/>
        </a:xfrm>
      </p:grpSpPr>
      <p:sp>
        <p:nvSpPr>
          <p:cNvPr id="60" name="Google Shape;60;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4"/>
        <p:cNvGrpSpPr/>
        <p:nvPr/>
      </p:nvGrpSpPr>
      <p:grpSpPr>
        <a:xfrm>
          <a:off x="0" y="0"/>
          <a:ext cx="0" cy="0"/>
          <a:chOff x="0" y="0"/>
          <a:chExt cx="0" cy="0"/>
        </a:xfrm>
      </p:grpSpPr>
      <p:sp>
        <p:nvSpPr>
          <p:cNvPr id="65" name="Google Shape;65;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8"/>
        <p:cNvGrpSpPr/>
        <p:nvPr/>
      </p:nvGrpSpPr>
      <p:grpSpPr>
        <a:xfrm>
          <a:off x="0" y="0"/>
          <a:ext cx="0" cy="0"/>
          <a:chOff x="0" y="0"/>
          <a:chExt cx="0" cy="0"/>
        </a:xfrm>
      </p:grpSpPr>
      <p:sp>
        <p:nvSpPr>
          <p:cNvPr id="69" name="Google Shape;69;p2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71" name="Google Shape;71;p2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2" name="Google Shape;72;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11" descr="ESC13PPbackground.jpg"/>
          <p:cNvPicPr preferRelativeResize="0"/>
          <p:nvPr/>
        </p:nvPicPr>
        <p:blipFill rotWithShape="1">
          <a:blip r:embed="rId14">
            <a:alphaModFix/>
          </a:blip>
          <a:srcRect/>
          <a:stretch/>
        </p:blipFill>
        <p:spPr>
          <a:xfrm>
            <a:off x="0" y="0"/>
            <a:ext cx="9158654" cy="6858000"/>
          </a:xfrm>
          <a:prstGeom prst="rect">
            <a:avLst/>
          </a:prstGeom>
          <a:noFill/>
          <a:ln>
            <a:noFill/>
          </a:ln>
        </p:spPr>
      </p:pic>
      <p:sp>
        <p:nvSpPr>
          <p:cNvPr id="11" name="Google Shape;11;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2"/>
              </a:buClr>
              <a:buSzPts val="4400"/>
              <a:buFont typeface="Arial"/>
              <a:buNone/>
              <a:defRPr sz="44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1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3" name="Google Shape;13;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 name="Google Shape;15;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hristine.Galvin@escco.org"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hyperlink" Target="mailto:Douglas.Levy@escco.org" TargetMode="External"/><Relationship Id="rId4" Type="http://schemas.openxmlformats.org/officeDocument/2006/relationships/hyperlink" Target="mailto:John.Hambrick@escco.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mailto:jfuentes@yepkc.org" TargetMode="External"/><Relationship Id="rId7"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video" Target="https://www.youtube.com/embed/26Nzc6knKMs" TargetMode="External"/><Relationship Id="rId5" Type="http://schemas.openxmlformats.org/officeDocument/2006/relationships/image" Target="../media/image9.jpeg"/><Relationship Id="rId4" Type="http://schemas.openxmlformats.org/officeDocument/2006/relationships/hyperlink" Target="https://www.escco.org/BACParentCommunityAwareness.aspx"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hyperlink" Target="https://forms.gle/KBud9sFjLfeSthe5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
          <p:cNvSpPr txBox="1">
            <a:spLocks noGrp="1"/>
          </p:cNvSpPr>
          <p:nvPr>
            <p:ph type="ctrTitle"/>
          </p:nvPr>
        </p:nvSpPr>
        <p:spPr>
          <a:xfrm>
            <a:off x="1316182" y="618949"/>
            <a:ext cx="7188497" cy="2979753"/>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2"/>
              </a:buClr>
              <a:buSzPts val="4400"/>
              <a:buFont typeface="Arial"/>
              <a:buNone/>
            </a:pPr>
            <a:r>
              <a:rPr lang="en-US" sz="4400"/>
              <a:t>Business Advisory Council</a:t>
            </a:r>
            <a:endParaRPr sz="2800">
              <a:solidFill>
                <a:schemeClr val="dk1"/>
              </a:solidFill>
            </a:endParaRPr>
          </a:p>
        </p:txBody>
      </p:sp>
      <p:sp>
        <p:nvSpPr>
          <p:cNvPr id="100" name="Google Shape;100;p1"/>
          <p:cNvSpPr txBox="1">
            <a:spLocks noGrp="1"/>
          </p:cNvSpPr>
          <p:nvPr>
            <p:ph type="subTitle" idx="1"/>
          </p:nvPr>
        </p:nvSpPr>
        <p:spPr>
          <a:xfrm>
            <a:off x="1454727" y="3990109"/>
            <a:ext cx="6622473" cy="1496291"/>
          </a:xfrm>
          <a:prstGeom prst="rect">
            <a:avLst/>
          </a:prstGeom>
          <a:noFill/>
          <a:ln>
            <a:noFill/>
          </a:ln>
        </p:spPr>
        <p:txBody>
          <a:bodyPr spcFirstLastPara="1" wrap="square" lIns="91425" tIns="45700" rIns="91425" bIns="45700" anchor="t" anchorCtr="0">
            <a:normAutofit/>
          </a:bodyPr>
          <a:lstStyle/>
          <a:p>
            <a:pPr marL="0" lvl="0" indent="0" algn="ctr" rtl="0">
              <a:lnSpc>
                <a:spcPct val="85000"/>
              </a:lnSpc>
              <a:spcBef>
                <a:spcPts val="0"/>
              </a:spcBef>
              <a:spcAft>
                <a:spcPts val="0"/>
              </a:spcAft>
              <a:buClr>
                <a:schemeClr val="dk2"/>
              </a:buClr>
              <a:buSzPts val="3200"/>
              <a:buNone/>
            </a:pPr>
            <a:r>
              <a:rPr lang="en-US"/>
              <a:t>Welcome!  </a:t>
            </a:r>
            <a:endParaRPr/>
          </a:p>
          <a:p>
            <a:pPr marL="0" lvl="0" indent="0" algn="ctr" rtl="0">
              <a:lnSpc>
                <a:spcPct val="85000"/>
              </a:lnSpc>
              <a:spcBef>
                <a:spcPts val="640"/>
              </a:spcBef>
              <a:spcAft>
                <a:spcPts val="0"/>
              </a:spcAft>
              <a:buClr>
                <a:schemeClr val="dk2"/>
              </a:buClr>
              <a:buSzPts val="3200"/>
              <a:buNone/>
            </a:pPr>
            <a:r>
              <a:rPr lang="en-US"/>
              <a:t>We will begin our meeting in just a  few minutes.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2"/>
              </a:buClr>
              <a:buSzPts val="4400"/>
              <a:buFont typeface="Arial"/>
              <a:buNone/>
            </a:pPr>
            <a:r>
              <a:rPr lang="en-US"/>
              <a:t>Contact Information</a:t>
            </a:r>
            <a:endParaRPr/>
          </a:p>
        </p:txBody>
      </p:sp>
      <p:sp>
        <p:nvSpPr>
          <p:cNvPr id="174" name="Google Shape;174;p10"/>
          <p:cNvSpPr txBox="1">
            <a:spLocks noGrp="1"/>
          </p:cNvSpPr>
          <p:nvPr>
            <p:ph type="body" idx="1"/>
          </p:nvPr>
        </p:nvSpPr>
        <p:spPr>
          <a:xfrm>
            <a:off x="457199" y="1417638"/>
            <a:ext cx="8361662" cy="4708525"/>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Clr>
                <a:schemeClr val="dk1"/>
              </a:buClr>
              <a:buSzPct val="100000"/>
              <a:buNone/>
            </a:pPr>
            <a:r>
              <a:rPr lang="en-US" sz="3200" b="1"/>
              <a:t>Christine Galvin</a:t>
            </a:r>
            <a:endParaRPr sz="3200" b="1"/>
          </a:p>
          <a:p>
            <a:pPr marL="342900" lvl="0" indent="-342900" algn="l" rtl="0">
              <a:spcBef>
                <a:spcPts val="518"/>
              </a:spcBef>
              <a:spcAft>
                <a:spcPts val="0"/>
              </a:spcAft>
              <a:buClr>
                <a:schemeClr val="dk1"/>
              </a:buClr>
              <a:buSzPct val="100000"/>
              <a:buNone/>
            </a:pPr>
            <a:r>
              <a:rPr lang="en-US"/>
              <a:t>Director of College and Career Success</a:t>
            </a:r>
            <a:endParaRPr/>
          </a:p>
          <a:p>
            <a:pPr marL="342900" lvl="0" indent="-342900" algn="l" rtl="0">
              <a:spcBef>
                <a:spcPts val="518"/>
              </a:spcBef>
              <a:spcAft>
                <a:spcPts val="0"/>
              </a:spcAft>
              <a:buClr>
                <a:schemeClr val="dk1"/>
              </a:buClr>
              <a:buSzPct val="100000"/>
              <a:buNone/>
            </a:pPr>
            <a:r>
              <a:rPr lang="en-US" u="sng">
                <a:solidFill>
                  <a:schemeClr val="hlink"/>
                </a:solidFill>
                <a:hlinkClick r:id="rId3"/>
              </a:rPr>
              <a:t>Christine.Galvin@escco.org</a:t>
            </a:r>
            <a:endParaRPr/>
          </a:p>
          <a:p>
            <a:pPr marL="0" lvl="0" indent="0" algn="l" rtl="0">
              <a:spcBef>
                <a:spcPts val="518"/>
              </a:spcBef>
              <a:spcAft>
                <a:spcPts val="0"/>
              </a:spcAft>
              <a:buClr>
                <a:schemeClr val="dk1"/>
              </a:buClr>
              <a:buSzPct val="100000"/>
              <a:buNone/>
            </a:pPr>
            <a:endParaRPr/>
          </a:p>
          <a:p>
            <a:pPr marL="0" lvl="0" indent="0" algn="l" rtl="0">
              <a:spcBef>
                <a:spcPts val="592"/>
              </a:spcBef>
              <a:spcAft>
                <a:spcPts val="0"/>
              </a:spcAft>
              <a:buClr>
                <a:schemeClr val="dk1"/>
              </a:buClr>
              <a:buSzPct val="100000"/>
              <a:buNone/>
            </a:pPr>
            <a:r>
              <a:rPr lang="en-US" sz="3200" b="1"/>
              <a:t>John Hambrick</a:t>
            </a:r>
            <a:endParaRPr/>
          </a:p>
          <a:p>
            <a:pPr marL="0" lvl="0" indent="0" algn="l" rtl="0">
              <a:spcBef>
                <a:spcPts val="518"/>
              </a:spcBef>
              <a:spcAft>
                <a:spcPts val="0"/>
              </a:spcAft>
              <a:buClr>
                <a:schemeClr val="dk1"/>
              </a:buClr>
              <a:buSzPct val="100000"/>
              <a:buNone/>
            </a:pPr>
            <a:r>
              <a:rPr lang="en-US"/>
              <a:t>Work-Based Learning Coordinator</a:t>
            </a:r>
            <a:endParaRPr/>
          </a:p>
          <a:p>
            <a:pPr marL="0" lvl="0" indent="0" algn="l" rtl="0">
              <a:spcBef>
                <a:spcPts val="518"/>
              </a:spcBef>
              <a:spcAft>
                <a:spcPts val="0"/>
              </a:spcAft>
              <a:buClr>
                <a:schemeClr val="dk1"/>
              </a:buClr>
              <a:buSzPct val="100000"/>
              <a:buNone/>
            </a:pPr>
            <a:r>
              <a:rPr lang="en-US" u="sng">
                <a:solidFill>
                  <a:schemeClr val="hlink"/>
                </a:solidFill>
                <a:hlinkClick r:id="rId4"/>
              </a:rPr>
              <a:t>John.Hambrick@escco.org</a:t>
            </a:r>
            <a:r>
              <a:rPr lang="en-US"/>
              <a:t> </a:t>
            </a:r>
            <a:endParaRPr/>
          </a:p>
          <a:p>
            <a:pPr marL="0" lvl="0" indent="0" algn="l" rtl="0">
              <a:spcBef>
                <a:spcPts val="518"/>
              </a:spcBef>
              <a:spcAft>
                <a:spcPts val="0"/>
              </a:spcAft>
              <a:buClr>
                <a:schemeClr val="dk1"/>
              </a:buClr>
              <a:buSzPct val="100000"/>
              <a:buNone/>
            </a:pPr>
            <a:endParaRPr/>
          </a:p>
          <a:p>
            <a:pPr marL="0" lvl="0" indent="0" algn="l" rtl="0">
              <a:spcBef>
                <a:spcPts val="518"/>
              </a:spcBef>
              <a:spcAft>
                <a:spcPts val="0"/>
              </a:spcAft>
              <a:buClr>
                <a:schemeClr val="dk1"/>
              </a:buClr>
              <a:buSzPct val="100000"/>
              <a:buNone/>
            </a:pPr>
            <a:r>
              <a:rPr lang="en-US" b="1"/>
              <a:t>Doug Levy</a:t>
            </a:r>
            <a:endParaRPr/>
          </a:p>
          <a:p>
            <a:pPr marL="0" lvl="0" indent="0" algn="l" rtl="0">
              <a:spcBef>
                <a:spcPts val="518"/>
              </a:spcBef>
              <a:spcAft>
                <a:spcPts val="0"/>
              </a:spcAft>
              <a:buClr>
                <a:schemeClr val="dk1"/>
              </a:buClr>
              <a:buSzPct val="100000"/>
              <a:buNone/>
            </a:pPr>
            <a:r>
              <a:rPr lang="en-US"/>
              <a:t>Project Manager</a:t>
            </a:r>
            <a:endParaRPr/>
          </a:p>
          <a:p>
            <a:pPr marL="0" lvl="0" indent="0" algn="l" rtl="0">
              <a:spcBef>
                <a:spcPts val="518"/>
              </a:spcBef>
              <a:spcAft>
                <a:spcPts val="0"/>
              </a:spcAft>
              <a:buClr>
                <a:schemeClr val="dk1"/>
              </a:buClr>
              <a:buSzPct val="100000"/>
              <a:buNone/>
            </a:pPr>
            <a:r>
              <a:rPr lang="en-US" u="sng">
                <a:solidFill>
                  <a:schemeClr val="hlink"/>
                </a:solidFill>
                <a:hlinkClick r:id="rId5"/>
              </a:rPr>
              <a:t>Douglas.Levy@escco.org</a:t>
            </a:r>
            <a:r>
              <a:rPr lang="en-US"/>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
          <p:cNvSpPr txBox="1">
            <a:spLocks noGrp="1"/>
          </p:cNvSpPr>
          <p:nvPr>
            <p:ph type="title"/>
          </p:nvPr>
        </p:nvSpPr>
        <p:spPr>
          <a:xfrm>
            <a:off x="457200" y="274638"/>
            <a:ext cx="8229600" cy="1235506"/>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2"/>
              </a:buClr>
              <a:buSzPts val="4400"/>
              <a:buFont typeface="Arial"/>
              <a:buNone/>
            </a:pPr>
            <a:r>
              <a:rPr lang="en-US"/>
              <a:t>Today’s Agenda</a:t>
            </a:r>
            <a:endParaRPr/>
          </a:p>
        </p:txBody>
      </p:sp>
      <p:sp>
        <p:nvSpPr>
          <p:cNvPr id="106" name="Google Shape;106;p2"/>
          <p:cNvSpPr txBox="1">
            <a:spLocks noGrp="1"/>
          </p:cNvSpPr>
          <p:nvPr>
            <p:ph type="body" idx="1"/>
          </p:nvPr>
        </p:nvSpPr>
        <p:spPr>
          <a:xfrm>
            <a:off x="457200" y="1510144"/>
            <a:ext cx="8229600" cy="4378038"/>
          </a:xfrm>
          <a:prstGeom prst="rect">
            <a:avLst/>
          </a:prstGeom>
          <a:noFill/>
          <a:ln>
            <a:noFill/>
          </a:ln>
        </p:spPr>
        <p:txBody>
          <a:bodyPr spcFirstLastPara="1" wrap="square" lIns="91425" tIns="45700" rIns="91425" bIns="45700" anchor="t" anchorCtr="0">
            <a:normAutofit fontScale="55000" lnSpcReduction="20000"/>
          </a:bodyPr>
          <a:lstStyle/>
          <a:p>
            <a:pPr marL="0" lvl="0" indent="0" algn="ctr" rtl="0">
              <a:spcBef>
                <a:spcPts val="0"/>
              </a:spcBef>
              <a:spcAft>
                <a:spcPts val="0"/>
              </a:spcAft>
              <a:buClr>
                <a:schemeClr val="dk1"/>
              </a:buClr>
              <a:buSzPct val="100000"/>
              <a:buNone/>
            </a:pPr>
            <a:r>
              <a:rPr lang="en-US" sz="4300" b="1"/>
              <a:t>Welcome</a:t>
            </a:r>
            <a:endParaRPr/>
          </a:p>
          <a:p>
            <a:pPr marL="0" lvl="0" indent="0" algn="ctr" rtl="0">
              <a:spcBef>
                <a:spcPts val="473"/>
              </a:spcBef>
              <a:spcAft>
                <a:spcPts val="0"/>
              </a:spcAft>
              <a:buClr>
                <a:schemeClr val="dk1"/>
              </a:buClr>
              <a:buSzPct val="100000"/>
              <a:buNone/>
            </a:pPr>
            <a:endParaRPr sz="4300" b="1"/>
          </a:p>
          <a:p>
            <a:pPr marL="0" lvl="0" indent="0" algn="ctr" rtl="0">
              <a:spcBef>
                <a:spcPts val="473"/>
              </a:spcBef>
              <a:spcAft>
                <a:spcPts val="0"/>
              </a:spcAft>
              <a:buClr>
                <a:schemeClr val="dk1"/>
              </a:buClr>
              <a:buSzPct val="100000"/>
              <a:buNone/>
            </a:pPr>
            <a:r>
              <a:rPr lang="en-US" sz="4300" b="1"/>
              <a:t>Federal Reserve Bank of Cleveland: </a:t>
            </a:r>
            <a:r>
              <a:rPr lang="en-US" sz="4300" b="1" i="1"/>
              <a:t>Education and Museum Outreach</a:t>
            </a:r>
            <a:endParaRPr sz="4300" i="1"/>
          </a:p>
          <a:p>
            <a:pPr marL="0" lvl="0" indent="0" algn="ctr" rtl="0">
              <a:spcBef>
                <a:spcPts val="473"/>
              </a:spcBef>
              <a:spcAft>
                <a:spcPts val="0"/>
              </a:spcAft>
              <a:buClr>
                <a:schemeClr val="dk1"/>
              </a:buClr>
              <a:buSzPct val="100000"/>
              <a:buNone/>
            </a:pPr>
            <a:endParaRPr sz="4300"/>
          </a:p>
          <a:p>
            <a:pPr marL="0" lvl="0" indent="0" algn="ctr" rtl="0">
              <a:spcBef>
                <a:spcPts val="484"/>
              </a:spcBef>
              <a:spcAft>
                <a:spcPts val="0"/>
              </a:spcAft>
              <a:buClr>
                <a:schemeClr val="dk1"/>
              </a:buClr>
              <a:buSzPct val="100000"/>
              <a:buNone/>
            </a:pPr>
            <a:r>
              <a:rPr lang="en-US" sz="4400" b="1"/>
              <a:t>YEP (Young Entrepreneurs Program)</a:t>
            </a:r>
            <a:r>
              <a:rPr lang="en-US" sz="4400"/>
              <a:t> </a:t>
            </a:r>
            <a:endParaRPr/>
          </a:p>
          <a:p>
            <a:pPr marL="0" lvl="0" indent="0" algn="ctr" rtl="0">
              <a:spcBef>
                <a:spcPts val="473"/>
              </a:spcBef>
              <a:spcAft>
                <a:spcPts val="0"/>
              </a:spcAft>
              <a:buClr>
                <a:schemeClr val="dk1"/>
              </a:buClr>
              <a:buSzPct val="100000"/>
              <a:buNone/>
            </a:pPr>
            <a:r>
              <a:rPr lang="en-US" sz="4300" b="1" i="1"/>
              <a:t>Jesus Garcia Fuentes, Executive Director of YEP Columbus</a:t>
            </a:r>
            <a:endParaRPr sz="4300" i="1"/>
          </a:p>
          <a:p>
            <a:pPr marL="0" lvl="0" indent="0" algn="ctr" rtl="0">
              <a:spcBef>
                <a:spcPts val="473"/>
              </a:spcBef>
              <a:spcAft>
                <a:spcPts val="0"/>
              </a:spcAft>
              <a:buClr>
                <a:schemeClr val="dk1"/>
              </a:buClr>
              <a:buSzPct val="100000"/>
              <a:buNone/>
            </a:pPr>
            <a:endParaRPr sz="4300" b="1" i="1"/>
          </a:p>
          <a:p>
            <a:pPr marL="0" lvl="0" indent="0" algn="ctr" rtl="0">
              <a:spcBef>
                <a:spcPts val="473"/>
              </a:spcBef>
              <a:spcAft>
                <a:spcPts val="0"/>
              </a:spcAft>
              <a:buClr>
                <a:schemeClr val="dk1"/>
              </a:buClr>
              <a:buSzPct val="100000"/>
              <a:buNone/>
            </a:pPr>
            <a:r>
              <a:rPr lang="en-US" sz="4300" b="1"/>
              <a:t>Parent &amp; Community Engagement</a:t>
            </a:r>
            <a:endParaRPr sz="4300" b="1" i="1"/>
          </a:p>
          <a:p>
            <a:pPr marL="0" lvl="0" indent="0" algn="ctr" rtl="0">
              <a:spcBef>
                <a:spcPts val="473"/>
              </a:spcBef>
              <a:spcAft>
                <a:spcPts val="0"/>
              </a:spcAft>
              <a:buClr>
                <a:schemeClr val="dk1"/>
              </a:buClr>
              <a:buSzPct val="100000"/>
              <a:buNone/>
            </a:pPr>
            <a:endParaRPr sz="4300" b="1"/>
          </a:p>
          <a:p>
            <a:pPr marL="0" lvl="0" indent="0" algn="ctr" rtl="0">
              <a:spcBef>
                <a:spcPts val="473"/>
              </a:spcBef>
              <a:spcAft>
                <a:spcPts val="0"/>
              </a:spcAft>
              <a:buClr>
                <a:schemeClr val="dk1"/>
              </a:buClr>
              <a:buSzPct val="100000"/>
              <a:buNone/>
            </a:pPr>
            <a:r>
              <a:rPr lang="en-US" sz="4300" b="1"/>
              <a:t>Survey Update &amp; Next Steps</a:t>
            </a:r>
            <a:endParaRPr/>
          </a:p>
          <a:p>
            <a:pPr marL="0" lvl="0" indent="0" algn="ctr" rtl="0">
              <a:spcBef>
                <a:spcPts val="473"/>
              </a:spcBef>
              <a:spcAft>
                <a:spcPts val="0"/>
              </a:spcAft>
              <a:buClr>
                <a:schemeClr val="dk1"/>
              </a:buClr>
              <a:buSzPct val="100000"/>
              <a:buNone/>
            </a:pPr>
            <a:endParaRPr sz="4300" b="1"/>
          </a:p>
          <a:p>
            <a:pPr marL="342900" lvl="0" indent="-231140" algn="l" rtl="0">
              <a:spcBef>
                <a:spcPts val="352"/>
              </a:spcBef>
              <a:spcAft>
                <a:spcPts val="0"/>
              </a:spcAft>
              <a:buClr>
                <a:schemeClr val="dk1"/>
              </a:buClr>
              <a:buSzPct val="1000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pic>
        <p:nvPicPr>
          <p:cNvPr id="111" name="Google Shape;111;p3"/>
          <p:cNvPicPr preferRelativeResize="0"/>
          <p:nvPr/>
        </p:nvPicPr>
        <p:blipFill rotWithShape="1">
          <a:blip r:embed="rId3">
            <a:alphaModFix/>
          </a:blip>
          <a:srcRect/>
          <a:stretch/>
        </p:blipFill>
        <p:spPr>
          <a:xfrm>
            <a:off x="0" y="857250"/>
            <a:ext cx="9144000" cy="5143500"/>
          </a:xfrm>
          <a:prstGeom prst="rect">
            <a:avLst/>
          </a:prstGeom>
          <a:noFill/>
          <a:ln>
            <a:noFill/>
          </a:ln>
        </p:spPr>
      </p:pic>
      <p:sp>
        <p:nvSpPr>
          <p:cNvPr id="112" name="Google Shape;112;p3"/>
          <p:cNvSpPr txBox="1"/>
          <p:nvPr/>
        </p:nvSpPr>
        <p:spPr>
          <a:xfrm>
            <a:off x="45309" y="4333102"/>
            <a:ext cx="2248930" cy="83099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b="1" i="0" u="none" strike="noStrike" cap="none">
                <a:solidFill>
                  <a:schemeClr val="dk1"/>
                </a:solidFill>
                <a:latin typeface="Arial"/>
                <a:ea typeface="Arial"/>
                <a:cs typeface="Arial"/>
                <a:sym typeface="Arial"/>
              </a:rPr>
              <a:t>Alexandria Halmbacher</a:t>
            </a:r>
            <a:endParaRPr/>
          </a:p>
          <a:p>
            <a:pPr marL="0" marR="0" lvl="0" indent="0" algn="ctr" rtl="0">
              <a:spcBef>
                <a:spcPts val="0"/>
              </a:spcBef>
              <a:spcAft>
                <a:spcPts val="0"/>
              </a:spcAft>
              <a:buNone/>
            </a:pPr>
            <a:r>
              <a:rPr lang="en-US" sz="1200" b="0" i="0" u="none" strike="noStrike" cap="none">
                <a:solidFill>
                  <a:schemeClr val="dk1"/>
                </a:solidFill>
                <a:latin typeface="Arial"/>
                <a:ea typeface="Arial"/>
                <a:cs typeface="Arial"/>
                <a:sym typeface="Arial"/>
              </a:rPr>
              <a:t>Central Ohio and Western PA</a:t>
            </a:r>
            <a:endParaRPr/>
          </a:p>
          <a:p>
            <a:pPr marL="0" marR="0" lvl="0" indent="0" algn="ctr" rtl="0">
              <a:spcBef>
                <a:spcPts val="0"/>
              </a:spcBef>
              <a:spcAft>
                <a:spcPts val="0"/>
              </a:spcAft>
              <a:buNone/>
            </a:pPr>
            <a:r>
              <a:rPr lang="en-US" sz="1200" b="0" i="1" u="none" strike="noStrike" cap="none">
                <a:solidFill>
                  <a:schemeClr val="dk1"/>
                </a:solidFill>
                <a:latin typeface="Arial"/>
                <a:ea typeface="Arial"/>
                <a:cs typeface="Arial"/>
                <a:sym typeface="Arial"/>
              </a:rPr>
              <a:t>Danny Dollar Academy</a:t>
            </a:r>
            <a:endParaRPr/>
          </a:p>
          <a:p>
            <a:pPr marL="0" marR="0" lvl="0" indent="0" algn="ctr" rtl="0">
              <a:spcBef>
                <a:spcPts val="0"/>
              </a:spcBef>
              <a:spcAft>
                <a:spcPts val="0"/>
              </a:spcAft>
              <a:buNone/>
            </a:pPr>
            <a:r>
              <a:rPr lang="en-US" sz="1200" b="0" i="1" u="none" strike="noStrike" cap="none">
                <a:solidFill>
                  <a:schemeClr val="dk1"/>
                </a:solidFill>
                <a:latin typeface="Arial"/>
                <a:ea typeface="Arial"/>
                <a:cs typeface="Arial"/>
                <a:sym typeface="Arial"/>
              </a:rPr>
              <a:t>Economic Scholars Program</a:t>
            </a:r>
            <a:endParaRPr/>
          </a:p>
        </p:txBody>
      </p:sp>
      <p:sp>
        <p:nvSpPr>
          <p:cNvPr id="113" name="Google Shape;113;p3"/>
          <p:cNvSpPr txBox="1"/>
          <p:nvPr/>
        </p:nvSpPr>
        <p:spPr>
          <a:xfrm>
            <a:off x="6849763" y="4333102"/>
            <a:ext cx="2173913" cy="83099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b="1" i="0" u="none" strike="noStrike" cap="none">
                <a:solidFill>
                  <a:schemeClr val="dk1"/>
                </a:solidFill>
                <a:latin typeface="Arial"/>
                <a:ea typeface="Arial"/>
                <a:cs typeface="Arial"/>
                <a:sym typeface="Arial"/>
              </a:rPr>
              <a:t>Khaz Finley</a:t>
            </a:r>
            <a:endParaRPr/>
          </a:p>
          <a:p>
            <a:pPr marL="0" marR="0" lvl="0" indent="0" algn="ctr" rtl="0">
              <a:spcBef>
                <a:spcPts val="0"/>
              </a:spcBef>
              <a:spcAft>
                <a:spcPts val="0"/>
              </a:spcAft>
              <a:buNone/>
            </a:pPr>
            <a:r>
              <a:rPr lang="en-US" sz="1200" b="0" i="0" u="none" strike="noStrike" cap="none">
                <a:solidFill>
                  <a:schemeClr val="dk1"/>
                </a:solidFill>
                <a:latin typeface="Arial"/>
                <a:ea typeface="Arial"/>
                <a:cs typeface="Arial"/>
                <a:sym typeface="Arial"/>
              </a:rPr>
              <a:t>Cleveland and Central Ohio</a:t>
            </a:r>
            <a:endParaRPr/>
          </a:p>
          <a:p>
            <a:pPr marL="0" marR="0" lvl="0" indent="0" algn="ctr" rtl="0">
              <a:spcBef>
                <a:spcPts val="0"/>
              </a:spcBef>
              <a:spcAft>
                <a:spcPts val="0"/>
              </a:spcAft>
              <a:buNone/>
            </a:pPr>
            <a:r>
              <a:rPr lang="en-US" sz="1200" b="0" i="1" u="none" strike="noStrike" cap="none">
                <a:solidFill>
                  <a:schemeClr val="dk1"/>
                </a:solidFill>
                <a:latin typeface="Arial"/>
                <a:ea typeface="Arial"/>
                <a:cs typeface="Arial"/>
                <a:sym typeface="Arial"/>
              </a:rPr>
              <a:t>What’s Next?</a:t>
            </a:r>
            <a:endParaRPr/>
          </a:p>
          <a:p>
            <a:pPr marL="0" marR="0" lvl="0" indent="0" algn="ctr" rtl="0">
              <a:spcBef>
                <a:spcPts val="0"/>
              </a:spcBef>
              <a:spcAft>
                <a:spcPts val="0"/>
              </a:spcAft>
              <a:buNone/>
            </a:pPr>
            <a:r>
              <a:rPr lang="en-US" sz="1200" b="0" i="1" u="none" strike="noStrike" cap="none">
                <a:solidFill>
                  <a:schemeClr val="dk1"/>
                </a:solidFill>
                <a:latin typeface="Arial"/>
                <a:ea typeface="Arial"/>
                <a:cs typeface="Arial"/>
                <a:sym typeface="Arial"/>
              </a:rPr>
              <a:t>Fed Futures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4"/>
          <p:cNvSpPr txBox="1">
            <a:spLocks noGrp="1"/>
          </p:cNvSpPr>
          <p:nvPr>
            <p:ph type="body" idx="1"/>
          </p:nvPr>
        </p:nvSpPr>
        <p:spPr>
          <a:xfrm>
            <a:off x="457199" y="4825206"/>
            <a:ext cx="8229600" cy="979005"/>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400"/>
              <a:buNone/>
            </a:pPr>
            <a:r>
              <a:rPr lang="en-US" sz="1400" b="1"/>
              <a:t>YEP (Young Entrepreneurs Program)</a:t>
            </a:r>
            <a:r>
              <a:rPr lang="en-US" sz="1400"/>
              <a:t> is a hands-on summer internship program for high school students that focuses on entrepreneurial thinking and development through practical experience. The working experience and exposure each student will acquire during their time with YEP makes this an internship program unlike any other.</a:t>
            </a:r>
            <a:endParaRPr/>
          </a:p>
        </p:txBody>
      </p:sp>
      <p:sp>
        <p:nvSpPr>
          <p:cNvPr id="119" name="Google Shape;119;p4"/>
          <p:cNvSpPr txBox="1"/>
          <p:nvPr/>
        </p:nvSpPr>
        <p:spPr>
          <a:xfrm>
            <a:off x="2862040" y="5804211"/>
            <a:ext cx="3419918" cy="9233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i="0" u="none" strike="noStrike" cap="none">
                <a:solidFill>
                  <a:schemeClr val="dk1"/>
                </a:solidFill>
                <a:latin typeface="Arial"/>
                <a:ea typeface="Arial"/>
                <a:cs typeface="Arial"/>
                <a:sym typeface="Arial"/>
              </a:rPr>
              <a:t>Jesus Garcia Fuentes, </a:t>
            </a:r>
            <a:endParaRPr/>
          </a:p>
          <a:p>
            <a:pPr marL="0" marR="0" lvl="0" indent="0" algn="l" rtl="0">
              <a:spcBef>
                <a:spcPts val="0"/>
              </a:spcBef>
              <a:spcAft>
                <a:spcPts val="0"/>
              </a:spcAft>
              <a:buNone/>
            </a:pPr>
            <a:r>
              <a:rPr lang="en-US" sz="1800">
                <a:solidFill>
                  <a:schemeClr val="dk1"/>
                </a:solidFill>
                <a:latin typeface="Arial"/>
                <a:ea typeface="Arial"/>
                <a:cs typeface="Arial"/>
                <a:sym typeface="Arial"/>
              </a:rPr>
              <a:t>Executive Director, Columbus</a:t>
            </a:r>
            <a:endParaRPr/>
          </a:p>
          <a:p>
            <a:pPr marL="0" marR="0" lvl="0" indent="0" algn="l" rtl="0">
              <a:spcBef>
                <a:spcPts val="0"/>
              </a:spcBef>
              <a:spcAft>
                <a:spcPts val="0"/>
              </a:spcAft>
              <a:buNone/>
            </a:pPr>
            <a:r>
              <a:rPr lang="en-US" sz="1800" u="sng">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jfuentes@yepkc.org</a:t>
            </a:r>
            <a:r>
              <a:rPr lang="en-US" sz="1800">
                <a:solidFill>
                  <a:schemeClr val="dk1"/>
                </a:solidFill>
                <a:latin typeface="Arial"/>
                <a:ea typeface="Arial"/>
                <a:cs typeface="Arial"/>
                <a:sym typeface="Arial"/>
              </a:rPr>
              <a:t> </a:t>
            </a:r>
            <a:endParaRPr sz="1800">
              <a:solidFill>
                <a:schemeClr val="dk1"/>
              </a:solidFill>
              <a:latin typeface="Arial"/>
              <a:ea typeface="Arial"/>
              <a:cs typeface="Arial"/>
              <a:sym typeface="Arial"/>
            </a:endParaRPr>
          </a:p>
        </p:txBody>
      </p:sp>
      <p:pic>
        <p:nvPicPr>
          <p:cNvPr id="120" name="Google Shape;120;p4"/>
          <p:cNvPicPr preferRelativeResize="0"/>
          <p:nvPr/>
        </p:nvPicPr>
        <p:blipFill rotWithShape="1">
          <a:blip r:embed="rId4">
            <a:alphaModFix/>
          </a:blip>
          <a:srcRect/>
          <a:stretch/>
        </p:blipFill>
        <p:spPr>
          <a:xfrm>
            <a:off x="3133347" y="433098"/>
            <a:ext cx="2877304" cy="1984347"/>
          </a:xfrm>
          <a:prstGeom prst="rect">
            <a:avLst/>
          </a:prstGeom>
          <a:noFill/>
          <a:ln>
            <a:noFill/>
          </a:ln>
        </p:spPr>
      </p:pic>
      <p:pic>
        <p:nvPicPr>
          <p:cNvPr id="121" name="Google Shape;121;p4"/>
          <p:cNvPicPr preferRelativeResize="0"/>
          <p:nvPr/>
        </p:nvPicPr>
        <p:blipFill rotWithShape="1">
          <a:blip r:embed="rId5">
            <a:alphaModFix/>
          </a:blip>
          <a:srcRect/>
          <a:stretch/>
        </p:blipFill>
        <p:spPr>
          <a:xfrm>
            <a:off x="1704561" y="2547068"/>
            <a:ext cx="1528307" cy="1528307"/>
          </a:xfrm>
          <a:prstGeom prst="rect">
            <a:avLst/>
          </a:prstGeom>
          <a:noFill/>
          <a:ln>
            <a:noFill/>
          </a:ln>
        </p:spPr>
      </p:pic>
      <p:pic>
        <p:nvPicPr>
          <p:cNvPr id="122" name="Google Shape;122;p4"/>
          <p:cNvPicPr preferRelativeResize="0"/>
          <p:nvPr/>
        </p:nvPicPr>
        <p:blipFill rotWithShape="1">
          <a:blip r:embed="rId6">
            <a:alphaModFix/>
          </a:blip>
          <a:srcRect/>
          <a:stretch/>
        </p:blipFill>
        <p:spPr>
          <a:xfrm>
            <a:off x="4044562" y="2547068"/>
            <a:ext cx="1528307" cy="1528307"/>
          </a:xfrm>
          <a:prstGeom prst="rect">
            <a:avLst/>
          </a:prstGeom>
          <a:noFill/>
          <a:ln>
            <a:noFill/>
          </a:ln>
        </p:spPr>
      </p:pic>
      <p:sp>
        <p:nvSpPr>
          <p:cNvPr id="123" name="Google Shape;123;p4"/>
          <p:cNvSpPr/>
          <p:nvPr/>
        </p:nvSpPr>
        <p:spPr>
          <a:xfrm>
            <a:off x="3980953" y="4103212"/>
            <a:ext cx="1759889"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Olivia Weinstock</a:t>
            </a:r>
            <a:endParaRPr/>
          </a:p>
          <a:p>
            <a:pPr marL="0" marR="0" lvl="0" indent="0" algn="l" rtl="0">
              <a:spcBef>
                <a:spcPts val="0"/>
              </a:spcBef>
              <a:spcAft>
                <a:spcPts val="0"/>
              </a:spcAft>
              <a:buNone/>
            </a:pPr>
            <a:r>
              <a:rPr lang="en-US" sz="1200">
                <a:solidFill>
                  <a:schemeClr val="dk1"/>
                </a:solidFill>
                <a:latin typeface="Calibri"/>
                <a:ea typeface="Calibri"/>
                <a:cs typeface="Calibri"/>
                <a:sym typeface="Calibri"/>
              </a:rPr>
              <a:t>CEO and Co-Founder </a:t>
            </a:r>
            <a:endParaRPr/>
          </a:p>
          <a:p>
            <a:pPr marL="0" marR="0" lvl="0" indent="0" algn="l" rtl="0">
              <a:spcBef>
                <a:spcPts val="0"/>
              </a:spcBef>
              <a:spcAft>
                <a:spcPts val="0"/>
              </a:spcAft>
              <a:buNone/>
            </a:pPr>
            <a:r>
              <a:rPr lang="en-US" sz="1200">
                <a:solidFill>
                  <a:schemeClr val="dk1"/>
                </a:solidFill>
                <a:latin typeface="Calibri"/>
                <a:ea typeface="Calibri"/>
                <a:cs typeface="Calibri"/>
                <a:sym typeface="Calibri"/>
              </a:rPr>
              <a:t>Tandem Inc</a:t>
            </a:r>
            <a:endParaRPr sz="1800">
              <a:solidFill>
                <a:schemeClr val="dk1"/>
              </a:solidFill>
              <a:latin typeface="Calibri"/>
              <a:ea typeface="Calibri"/>
              <a:cs typeface="Calibri"/>
              <a:sym typeface="Calibri"/>
            </a:endParaRPr>
          </a:p>
        </p:txBody>
      </p:sp>
      <p:sp>
        <p:nvSpPr>
          <p:cNvPr id="124" name="Google Shape;124;p4"/>
          <p:cNvSpPr/>
          <p:nvPr/>
        </p:nvSpPr>
        <p:spPr>
          <a:xfrm>
            <a:off x="6098803" y="4103212"/>
            <a:ext cx="1388522"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Aaliyah Barker </a:t>
            </a:r>
            <a:endParaRPr/>
          </a:p>
          <a:p>
            <a:pPr marL="0" marR="0" lvl="0" indent="0" algn="l" rtl="0">
              <a:spcBef>
                <a:spcPts val="0"/>
              </a:spcBef>
              <a:spcAft>
                <a:spcPts val="0"/>
              </a:spcAft>
              <a:buNone/>
            </a:pPr>
            <a:r>
              <a:rPr lang="en-US" sz="1200">
                <a:solidFill>
                  <a:schemeClr val="dk1"/>
                </a:solidFill>
                <a:latin typeface="Calibri"/>
                <a:ea typeface="Calibri"/>
                <a:cs typeface="Calibri"/>
                <a:sym typeface="Calibri"/>
              </a:rPr>
              <a:t>(YEP class of 2021) </a:t>
            </a:r>
            <a:endParaRPr sz="1200">
              <a:solidFill>
                <a:schemeClr val="dk1"/>
              </a:solidFill>
              <a:latin typeface="Arial"/>
              <a:ea typeface="Arial"/>
              <a:cs typeface="Arial"/>
              <a:sym typeface="Arial"/>
            </a:endParaRPr>
          </a:p>
        </p:txBody>
      </p:sp>
      <p:pic>
        <p:nvPicPr>
          <p:cNvPr id="125" name="Google Shape;125;p4"/>
          <p:cNvPicPr preferRelativeResize="0"/>
          <p:nvPr/>
        </p:nvPicPr>
        <p:blipFill rotWithShape="1">
          <a:blip r:embed="rId7">
            <a:alphaModFix/>
          </a:blip>
          <a:srcRect/>
          <a:stretch/>
        </p:blipFill>
        <p:spPr>
          <a:xfrm>
            <a:off x="6146689" y="2519231"/>
            <a:ext cx="1528306" cy="1556143"/>
          </a:xfrm>
          <a:prstGeom prst="rect">
            <a:avLst/>
          </a:prstGeom>
          <a:noFill/>
          <a:ln>
            <a:noFill/>
          </a:ln>
        </p:spPr>
      </p:pic>
      <p:sp>
        <p:nvSpPr>
          <p:cNvPr id="126" name="Google Shape;126;p4"/>
          <p:cNvSpPr txBox="1"/>
          <p:nvPr/>
        </p:nvSpPr>
        <p:spPr>
          <a:xfrm>
            <a:off x="1598213" y="4103212"/>
            <a:ext cx="202477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Jesus Garcia Fuentes, </a:t>
            </a:r>
            <a:endParaRPr/>
          </a:p>
          <a:p>
            <a:pPr marL="0" marR="0" lvl="0" indent="0" algn="l" rtl="0">
              <a:spcBef>
                <a:spcPts val="0"/>
              </a:spcBef>
              <a:spcAft>
                <a:spcPts val="0"/>
              </a:spcAft>
              <a:buNone/>
            </a:pPr>
            <a:r>
              <a:rPr lang="en-US" sz="1200">
                <a:solidFill>
                  <a:schemeClr val="dk1"/>
                </a:solidFill>
                <a:latin typeface="Calibri"/>
                <a:ea typeface="Calibri"/>
                <a:cs typeface="Calibri"/>
                <a:sym typeface="Calibri"/>
              </a:rPr>
              <a:t>Executive Director, Columbus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5"/>
          <p:cNvSpPr txBox="1">
            <a:spLocks noGrp="1"/>
          </p:cNvSpPr>
          <p:nvPr>
            <p:ph type="subTitle" idx="1"/>
          </p:nvPr>
        </p:nvSpPr>
        <p:spPr>
          <a:xfrm>
            <a:off x="394625" y="1609125"/>
            <a:ext cx="7057736" cy="2390381"/>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800"/>
              <a:buNone/>
            </a:pPr>
            <a:r>
              <a:rPr lang="en-US"/>
              <a:t> </a:t>
            </a:r>
            <a:r>
              <a:rPr lang="en-US" u="sng">
                <a:solidFill>
                  <a:schemeClr val="hlink"/>
                </a:solidFill>
                <a:hlinkClick r:id="rId4"/>
              </a:rPr>
              <a:t>https://www.escco.org/BACParentCommunityAwareness.aspx</a:t>
            </a:r>
            <a:endParaRPr/>
          </a:p>
          <a:p>
            <a:pPr marL="457200" lvl="0" indent="-457200" algn="l" rtl="0">
              <a:spcBef>
                <a:spcPts val="360"/>
              </a:spcBef>
              <a:spcAft>
                <a:spcPts val="0"/>
              </a:spcAft>
              <a:buClr>
                <a:schemeClr val="dk1"/>
              </a:buClr>
              <a:buSzPts val="1800"/>
              <a:buFont typeface="Arial"/>
              <a:buChar char="•"/>
            </a:pPr>
            <a:r>
              <a:rPr lang="en-US"/>
              <a:t>Parent Conversations – Coffee Talks/Columbus State Events</a:t>
            </a:r>
            <a:endParaRPr/>
          </a:p>
          <a:p>
            <a:pPr marL="457200" lvl="0" indent="-457200" algn="l" rtl="0">
              <a:spcBef>
                <a:spcPts val="360"/>
              </a:spcBef>
              <a:spcAft>
                <a:spcPts val="0"/>
              </a:spcAft>
              <a:buClr>
                <a:schemeClr val="dk1"/>
              </a:buClr>
              <a:buSzPts val="1800"/>
              <a:buFont typeface="Arial"/>
              <a:buChar char="•"/>
            </a:pPr>
            <a:r>
              <a:rPr lang="en-US"/>
              <a:t>Resources – Websites, articles, videos</a:t>
            </a:r>
            <a:endParaRPr/>
          </a:p>
          <a:p>
            <a:pPr marL="457200" lvl="0" indent="-457200" algn="l" rtl="0">
              <a:spcBef>
                <a:spcPts val="360"/>
              </a:spcBef>
              <a:spcAft>
                <a:spcPts val="0"/>
              </a:spcAft>
              <a:buClr>
                <a:schemeClr val="dk1"/>
              </a:buClr>
              <a:buSzPts val="1800"/>
              <a:buFont typeface="Arial"/>
              <a:buChar char="•"/>
            </a:pPr>
            <a:r>
              <a:rPr lang="en-US"/>
              <a:t>Brainstorm Media – Video series highlighting local employers</a:t>
            </a:r>
            <a:endParaRPr/>
          </a:p>
          <a:p>
            <a:pPr marL="457200" lvl="0" indent="-457200" algn="l" rtl="0">
              <a:spcBef>
                <a:spcPts val="360"/>
              </a:spcBef>
              <a:spcAft>
                <a:spcPts val="0"/>
              </a:spcAft>
              <a:buClr>
                <a:schemeClr val="dk1"/>
              </a:buClr>
              <a:buSzPts val="1800"/>
              <a:buFont typeface="Arial"/>
              <a:buChar char="•"/>
            </a:pPr>
            <a:r>
              <a:rPr lang="en-US"/>
              <a:t>Social Media Campaign- Promote awareness for families</a:t>
            </a:r>
            <a:endParaRPr/>
          </a:p>
          <a:p>
            <a:pPr marL="457200" lvl="0" indent="-457200" algn="l" rtl="0">
              <a:spcBef>
                <a:spcPts val="360"/>
              </a:spcBef>
              <a:spcAft>
                <a:spcPts val="0"/>
              </a:spcAft>
              <a:buClr>
                <a:schemeClr val="dk1"/>
              </a:buClr>
              <a:buSzPts val="1800"/>
              <a:buFont typeface="Arial"/>
              <a:buChar char="•"/>
            </a:pPr>
            <a:r>
              <a:rPr lang="en-US"/>
              <a:t>New Vision Media – Video series highlighting career exploration, engagement &amp; experience</a:t>
            </a:r>
            <a:endParaRPr/>
          </a:p>
          <a:p>
            <a:pPr marL="0" lvl="0" indent="0" algn="l" rtl="0">
              <a:spcBef>
                <a:spcPts val="360"/>
              </a:spcBef>
              <a:spcAft>
                <a:spcPts val="0"/>
              </a:spcAft>
              <a:buClr>
                <a:schemeClr val="dk1"/>
              </a:buClr>
              <a:buSzPts val="1800"/>
              <a:buNone/>
            </a:pPr>
            <a:endParaRPr/>
          </a:p>
          <a:p>
            <a:pPr marL="0" lvl="0" indent="0" algn="l" rtl="0">
              <a:spcBef>
                <a:spcPts val="360"/>
              </a:spcBef>
              <a:spcAft>
                <a:spcPts val="0"/>
              </a:spcAft>
              <a:buClr>
                <a:schemeClr val="dk1"/>
              </a:buClr>
              <a:buSzPts val="1800"/>
              <a:buNone/>
            </a:pPr>
            <a:endParaRPr/>
          </a:p>
          <a:p>
            <a:pPr marL="0" lvl="0" indent="0" algn="ctr" rtl="0">
              <a:spcBef>
                <a:spcPts val="360"/>
              </a:spcBef>
              <a:spcAft>
                <a:spcPts val="0"/>
              </a:spcAft>
              <a:buClr>
                <a:schemeClr val="dk1"/>
              </a:buClr>
              <a:buSzPts val="1800"/>
              <a:buNone/>
            </a:pPr>
            <a:endParaRPr/>
          </a:p>
        </p:txBody>
      </p:sp>
      <p:sp>
        <p:nvSpPr>
          <p:cNvPr id="132" name="Google Shape;132;p5"/>
          <p:cNvSpPr txBox="1"/>
          <p:nvPr/>
        </p:nvSpPr>
        <p:spPr>
          <a:xfrm>
            <a:off x="501429" y="128032"/>
            <a:ext cx="7623914" cy="1382717"/>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000000"/>
              </a:buClr>
              <a:buSzPts val="2750"/>
              <a:buFont typeface="Arial"/>
              <a:buNone/>
            </a:pPr>
            <a:r>
              <a:rPr lang="en-US" sz="2750" b="1">
                <a:solidFill>
                  <a:srgbClr val="000000"/>
                </a:solidFill>
                <a:latin typeface="Arial"/>
                <a:ea typeface="Arial"/>
                <a:cs typeface="Arial"/>
                <a:sym typeface="Arial"/>
              </a:rPr>
              <a:t>Parent &amp; Community Awareness Workgroup</a:t>
            </a:r>
            <a:br>
              <a:rPr lang="en-US" sz="2750" b="1">
                <a:solidFill>
                  <a:schemeClr val="dk2"/>
                </a:solidFill>
                <a:latin typeface="Arial"/>
                <a:ea typeface="Arial"/>
                <a:cs typeface="Arial"/>
                <a:sym typeface="Arial"/>
              </a:rPr>
            </a:br>
            <a:br>
              <a:rPr lang="en-US" sz="2750">
                <a:solidFill>
                  <a:schemeClr val="dk2"/>
                </a:solidFill>
                <a:latin typeface="Arial"/>
                <a:ea typeface="Arial"/>
                <a:cs typeface="Arial"/>
                <a:sym typeface="Arial"/>
              </a:rPr>
            </a:br>
            <a:r>
              <a:rPr lang="en-US" sz="1800">
                <a:solidFill>
                  <a:srgbClr val="000000"/>
                </a:solidFill>
                <a:latin typeface="Arial"/>
                <a:ea typeface="Arial"/>
                <a:cs typeface="Arial"/>
                <a:sym typeface="Arial"/>
              </a:rPr>
              <a:t>Students in Ohio have many pathways to be successful in school and be prepared for the future.</a:t>
            </a:r>
            <a:endParaRPr/>
          </a:p>
        </p:txBody>
      </p:sp>
      <p:pic>
        <p:nvPicPr>
          <p:cNvPr id="4" name="Online Media 3" title="Pathways to Your Future">
            <a:hlinkClick r:id="" action="ppaction://media"/>
            <a:extLst>
              <a:ext uri="{FF2B5EF4-FFF2-40B4-BE49-F238E27FC236}">
                <a16:creationId xmlns:a16="http://schemas.microsoft.com/office/drawing/2014/main" id="{37D9465F-17FF-4E95-8633-79B464B2F5C5}"/>
              </a:ext>
            </a:extLst>
          </p:cNvPr>
          <p:cNvPicPr>
            <a:picLocks noRot="1" noChangeAspect="1"/>
          </p:cNvPicPr>
          <p:nvPr>
            <a:videoFile r:link="rId1"/>
          </p:nvPr>
        </p:nvPicPr>
        <p:blipFill>
          <a:blip r:embed="rId5"/>
          <a:stretch>
            <a:fillRect/>
          </a:stretch>
        </p:blipFill>
        <p:spPr>
          <a:xfrm>
            <a:off x="2484586" y="4097882"/>
            <a:ext cx="3657600" cy="20574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6"/>
          <p:cNvSpPr txBox="1">
            <a:spLocks noGrp="1"/>
          </p:cNvSpPr>
          <p:nvPr>
            <p:ph type="title"/>
          </p:nvPr>
        </p:nvSpPr>
        <p:spPr>
          <a:xfrm>
            <a:off x="628650" y="597158"/>
            <a:ext cx="7623914" cy="1382717"/>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000000"/>
              </a:buClr>
              <a:buSzPts val="2750"/>
              <a:buFont typeface="Arial"/>
              <a:buNone/>
            </a:pPr>
            <a:r>
              <a:rPr lang="en-US" sz="2750" b="1">
                <a:solidFill>
                  <a:srgbClr val="000000"/>
                </a:solidFill>
              </a:rPr>
              <a:t>Parent &amp; Community Awareness Workgroup</a:t>
            </a:r>
            <a:br>
              <a:rPr lang="en-US" sz="2750" b="1"/>
            </a:br>
            <a:br>
              <a:rPr lang="en-US" sz="2750"/>
            </a:br>
            <a:r>
              <a:rPr lang="en-US" sz="2100">
                <a:solidFill>
                  <a:srgbClr val="000000"/>
                </a:solidFill>
              </a:rPr>
              <a:t>Students in Ohio have many pathways to be successful in school and be prepared for the future.</a:t>
            </a:r>
            <a:endParaRPr sz="4700"/>
          </a:p>
        </p:txBody>
      </p:sp>
      <p:pic>
        <p:nvPicPr>
          <p:cNvPr id="139" name="Google Shape;139;p6"/>
          <p:cNvPicPr preferRelativeResize="0"/>
          <p:nvPr/>
        </p:nvPicPr>
        <p:blipFill rotWithShape="1">
          <a:blip r:embed="rId3">
            <a:alphaModFix/>
          </a:blip>
          <a:srcRect/>
          <a:stretch/>
        </p:blipFill>
        <p:spPr>
          <a:xfrm>
            <a:off x="1004600" y="2373275"/>
            <a:ext cx="2323025" cy="2419375"/>
          </a:xfrm>
          <a:prstGeom prst="rect">
            <a:avLst/>
          </a:prstGeom>
          <a:noFill/>
          <a:ln>
            <a:noFill/>
          </a:ln>
        </p:spPr>
      </p:pic>
      <p:sp>
        <p:nvSpPr>
          <p:cNvPr id="140" name="Google Shape;140;p6"/>
          <p:cNvSpPr/>
          <p:nvPr/>
        </p:nvSpPr>
        <p:spPr>
          <a:xfrm>
            <a:off x="1004603" y="4792650"/>
            <a:ext cx="23229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Arial"/>
                <a:ea typeface="Arial"/>
                <a:cs typeface="Arial"/>
                <a:sym typeface="Arial"/>
              </a:rPr>
              <a:t>Kimberly Connell Director of Readiness and College Transitions  Columbus State Community College</a:t>
            </a:r>
            <a:endParaRPr/>
          </a:p>
        </p:txBody>
      </p:sp>
      <p:pic>
        <p:nvPicPr>
          <p:cNvPr id="141" name="Google Shape;141;p6"/>
          <p:cNvPicPr preferRelativeResize="0"/>
          <p:nvPr/>
        </p:nvPicPr>
        <p:blipFill rotWithShape="1">
          <a:blip r:embed="rId4">
            <a:alphaModFix/>
          </a:blip>
          <a:srcRect/>
          <a:stretch/>
        </p:blipFill>
        <p:spPr>
          <a:xfrm>
            <a:off x="4807950" y="2375027"/>
            <a:ext cx="2419375" cy="2419375"/>
          </a:xfrm>
          <a:prstGeom prst="rect">
            <a:avLst/>
          </a:prstGeom>
          <a:noFill/>
          <a:ln>
            <a:noFill/>
          </a:ln>
        </p:spPr>
      </p:pic>
      <p:sp>
        <p:nvSpPr>
          <p:cNvPr id="142" name="Google Shape;142;p6"/>
          <p:cNvSpPr txBox="1"/>
          <p:nvPr/>
        </p:nvSpPr>
        <p:spPr>
          <a:xfrm>
            <a:off x="4807950" y="4792650"/>
            <a:ext cx="1819200" cy="646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Arial"/>
                <a:ea typeface="Arial"/>
                <a:cs typeface="Arial"/>
                <a:sym typeface="Arial"/>
              </a:rPr>
              <a:t>A-Jay Orr</a:t>
            </a:r>
            <a:endParaRPr/>
          </a:p>
          <a:p>
            <a:pPr marL="0" marR="0" lvl="0" indent="0" algn="l" rtl="0">
              <a:spcBef>
                <a:spcPts val="0"/>
              </a:spcBef>
              <a:spcAft>
                <a:spcPts val="0"/>
              </a:spcAft>
              <a:buNone/>
            </a:pPr>
            <a:r>
              <a:rPr lang="en-US" sz="1200">
                <a:solidFill>
                  <a:schemeClr val="dk1"/>
                </a:solidFill>
                <a:latin typeface="Arial"/>
                <a:ea typeface="Arial"/>
                <a:cs typeface="Arial"/>
                <a:sym typeface="Arial"/>
              </a:rPr>
              <a:t>Author, Veteran and </a:t>
            </a:r>
            <a:endParaRPr/>
          </a:p>
          <a:p>
            <a:pPr marL="0" marR="0" lvl="0" indent="0" algn="l" rtl="0">
              <a:spcBef>
                <a:spcPts val="0"/>
              </a:spcBef>
              <a:spcAft>
                <a:spcPts val="0"/>
              </a:spcAft>
              <a:buNone/>
            </a:pPr>
            <a:r>
              <a:rPr lang="en-US" sz="1200">
                <a:solidFill>
                  <a:schemeClr val="dk1"/>
                </a:solidFill>
                <a:latin typeface="Arial"/>
                <a:ea typeface="Arial"/>
                <a:cs typeface="Arial"/>
                <a:sym typeface="Arial"/>
              </a:rPr>
              <a:t>CEO of Simple Plan IT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2"/>
              </a:buClr>
              <a:buSzPts val="4400"/>
              <a:buFont typeface="Arial"/>
              <a:buNone/>
            </a:pPr>
            <a:r>
              <a:rPr lang="en-US"/>
              <a:t>Where should we go next?</a:t>
            </a:r>
            <a:endParaRPr/>
          </a:p>
        </p:txBody>
      </p:sp>
      <p:pic>
        <p:nvPicPr>
          <p:cNvPr id="148" name="Google Shape;148;p8" descr="Forms response chart. Question title: Which area(s) would you like to see further development and enrichment?. Number of responses: 19 responses."/>
          <p:cNvPicPr preferRelativeResize="0"/>
          <p:nvPr/>
        </p:nvPicPr>
        <p:blipFill rotWithShape="1">
          <a:blip r:embed="rId3">
            <a:alphaModFix/>
          </a:blip>
          <a:srcRect/>
          <a:stretch/>
        </p:blipFill>
        <p:spPr>
          <a:xfrm>
            <a:off x="819150" y="1417638"/>
            <a:ext cx="7867650" cy="3505200"/>
          </a:xfrm>
          <a:prstGeom prst="rect">
            <a:avLst/>
          </a:prstGeom>
          <a:noFill/>
          <a:ln>
            <a:noFill/>
          </a:ln>
        </p:spPr>
      </p:pic>
      <p:sp>
        <p:nvSpPr>
          <p:cNvPr id="149" name="Google Shape;149;p8"/>
          <p:cNvSpPr txBox="1"/>
          <p:nvPr/>
        </p:nvSpPr>
        <p:spPr>
          <a:xfrm>
            <a:off x="1081378" y="5144494"/>
            <a:ext cx="7474226" cy="1169551"/>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1400"/>
              <a:buFont typeface="Arial"/>
              <a:buAutoNum type="arabicParenR"/>
            </a:pPr>
            <a:r>
              <a:rPr lang="en-US" sz="1400">
                <a:solidFill>
                  <a:schemeClr val="dk1"/>
                </a:solidFill>
                <a:latin typeface="Arial"/>
                <a:ea typeface="Arial"/>
                <a:cs typeface="Arial"/>
                <a:sym typeface="Arial"/>
              </a:rPr>
              <a:t>Continue pre-apprenticeship expansion and linkage to apprenticeship programs</a:t>
            </a:r>
            <a:endParaRPr/>
          </a:p>
          <a:p>
            <a:pPr marL="342900" marR="0" lvl="0" indent="-342900" algn="l" rtl="0">
              <a:spcBef>
                <a:spcPts val="0"/>
              </a:spcBef>
              <a:spcAft>
                <a:spcPts val="0"/>
              </a:spcAft>
              <a:buClr>
                <a:schemeClr val="dk1"/>
              </a:buClr>
              <a:buSzPts val="1400"/>
              <a:buFont typeface="Arial"/>
              <a:buAutoNum type="arabicParenR"/>
            </a:pPr>
            <a:r>
              <a:rPr lang="en-US" sz="1400">
                <a:solidFill>
                  <a:schemeClr val="dk1"/>
                </a:solidFill>
                <a:latin typeface="Arial"/>
                <a:ea typeface="Arial"/>
                <a:cs typeface="Arial"/>
                <a:sym typeface="Arial"/>
              </a:rPr>
              <a:t>Create career development and work-based learning experiences</a:t>
            </a:r>
            <a:endParaRPr/>
          </a:p>
          <a:p>
            <a:pPr marL="342900" marR="0" lvl="0" indent="-342900" algn="l" rtl="0">
              <a:spcBef>
                <a:spcPts val="0"/>
              </a:spcBef>
              <a:spcAft>
                <a:spcPts val="0"/>
              </a:spcAft>
              <a:buClr>
                <a:schemeClr val="dk1"/>
              </a:buClr>
              <a:buSzPts val="1400"/>
              <a:buFont typeface="Arial"/>
              <a:buAutoNum type="arabicParenR"/>
            </a:pPr>
            <a:r>
              <a:rPr lang="en-US" sz="1400">
                <a:solidFill>
                  <a:schemeClr val="dk1"/>
                </a:solidFill>
                <a:latin typeface="Arial"/>
                <a:ea typeface="Arial"/>
                <a:cs typeface="Arial"/>
                <a:sym typeface="Arial"/>
              </a:rPr>
              <a:t>Expand business partnerships throughout Central Ohio</a:t>
            </a:r>
            <a:endParaRPr/>
          </a:p>
          <a:p>
            <a:pPr marL="342900" marR="0" lvl="0" indent="-342900" algn="l" rtl="0">
              <a:spcBef>
                <a:spcPts val="0"/>
              </a:spcBef>
              <a:spcAft>
                <a:spcPts val="0"/>
              </a:spcAft>
              <a:buClr>
                <a:schemeClr val="dk1"/>
              </a:buClr>
              <a:buSzPts val="1400"/>
              <a:buFont typeface="Arial"/>
              <a:buAutoNum type="arabicParenR"/>
            </a:pPr>
            <a:r>
              <a:rPr lang="en-US" sz="1400">
                <a:solidFill>
                  <a:schemeClr val="dk1"/>
                </a:solidFill>
                <a:latin typeface="Arial"/>
                <a:ea typeface="Arial"/>
                <a:cs typeface="Arial"/>
                <a:sym typeface="Arial"/>
              </a:rPr>
              <a:t>Career pathway development ( IT, healthcare, EMT, Office and Business as examples)</a:t>
            </a:r>
            <a:endParaRPr/>
          </a:p>
          <a:p>
            <a:pPr marL="342900" marR="0" lvl="0" indent="-342900" algn="l" rtl="0">
              <a:spcBef>
                <a:spcPts val="0"/>
              </a:spcBef>
              <a:spcAft>
                <a:spcPts val="0"/>
              </a:spcAft>
              <a:buClr>
                <a:schemeClr val="dk1"/>
              </a:buClr>
              <a:buSzPts val="1400"/>
              <a:buFont typeface="Arial"/>
              <a:buAutoNum type="arabicParenR"/>
            </a:pPr>
            <a:r>
              <a:rPr lang="en-US" sz="1400">
                <a:solidFill>
                  <a:schemeClr val="dk1"/>
                </a:solidFill>
                <a:latin typeface="Arial"/>
                <a:ea typeface="Arial"/>
                <a:cs typeface="Arial"/>
                <a:sym typeface="Arial"/>
              </a:rPr>
              <a:t>Parent and Community Engagement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9"/>
          <p:cNvSpPr txBox="1">
            <a:spLocks noGrp="1"/>
          </p:cNvSpPr>
          <p:nvPr>
            <p:ph type="title"/>
          </p:nvPr>
        </p:nvSpPr>
        <p:spPr>
          <a:xfrm>
            <a:off x="229977" y="253981"/>
            <a:ext cx="8684045"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2"/>
              </a:buClr>
              <a:buSzPts val="2800"/>
              <a:buFont typeface="Arial"/>
              <a:buNone/>
            </a:pPr>
            <a:r>
              <a:rPr lang="en-US" sz="2800"/>
              <a:t>Work-based Learning</a:t>
            </a:r>
            <a:endParaRPr sz="2800"/>
          </a:p>
        </p:txBody>
      </p:sp>
      <p:pic>
        <p:nvPicPr>
          <p:cNvPr id="155" name="Google Shape;155;p9"/>
          <p:cNvPicPr preferRelativeResize="0"/>
          <p:nvPr/>
        </p:nvPicPr>
        <p:blipFill rotWithShape="1">
          <a:blip r:embed="rId3">
            <a:alphaModFix/>
          </a:blip>
          <a:srcRect/>
          <a:stretch/>
        </p:blipFill>
        <p:spPr>
          <a:xfrm>
            <a:off x="5805268" y="2388643"/>
            <a:ext cx="2974876" cy="2225507"/>
          </a:xfrm>
          <a:prstGeom prst="rect">
            <a:avLst/>
          </a:prstGeom>
          <a:noFill/>
          <a:ln>
            <a:noFill/>
          </a:ln>
        </p:spPr>
      </p:pic>
      <p:sp>
        <p:nvSpPr>
          <p:cNvPr id="156" name="Google Shape;156;p9"/>
          <p:cNvSpPr txBox="1"/>
          <p:nvPr/>
        </p:nvSpPr>
        <p:spPr>
          <a:xfrm>
            <a:off x="6869723" y="3383281"/>
            <a:ext cx="4571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7" name="Google Shape;157;p9"/>
          <p:cNvSpPr txBox="1"/>
          <p:nvPr/>
        </p:nvSpPr>
        <p:spPr>
          <a:xfrm>
            <a:off x="352922" y="1468259"/>
            <a:ext cx="5357100" cy="2524200"/>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Continuing to build out Pre-Apprenticeships </a:t>
            </a:r>
            <a:endParaRPr/>
          </a:p>
          <a:p>
            <a:pPr marL="742950" marR="0" lvl="1"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22 Recognized Pre-Apprenticeships</a:t>
            </a:r>
            <a:endParaRPr/>
          </a:p>
          <a:p>
            <a:pPr marL="742950" marR="0" lvl="1"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13 Schools</a:t>
            </a:r>
            <a:endParaRPr sz="1800" b="0" i="0" u="none" strike="noStrike" cap="none">
              <a:solidFill>
                <a:schemeClr val="dk1"/>
              </a:solidFill>
              <a:latin typeface="Arial"/>
              <a:ea typeface="Arial"/>
              <a:cs typeface="Arial"/>
              <a:sym typeface="Arial"/>
            </a:endParaRPr>
          </a:p>
          <a:p>
            <a:pPr marL="457200" marR="0" lvl="0" indent="-342900" algn="l" rtl="0">
              <a:spcBef>
                <a:spcPts val="0"/>
              </a:spcBef>
              <a:spcAft>
                <a:spcPts val="0"/>
              </a:spcAft>
              <a:buClr>
                <a:schemeClr val="dk1"/>
              </a:buClr>
              <a:buSzPts val="1800"/>
              <a:buChar char="-"/>
            </a:pPr>
            <a:r>
              <a:rPr lang="en-US" sz="1800">
                <a:solidFill>
                  <a:schemeClr val="dk1"/>
                </a:solidFill>
              </a:rPr>
              <a:t>Identifying and developing career development and work-based learning experiences</a:t>
            </a:r>
            <a:endParaRPr sz="1800">
              <a:solidFill>
                <a:schemeClr val="dk1"/>
              </a:solidFill>
            </a:endParaRPr>
          </a:p>
          <a:p>
            <a:pPr marL="457200" lvl="0" indent="-342900" algn="l" rtl="0">
              <a:spcBef>
                <a:spcPts val="0"/>
              </a:spcBef>
              <a:spcAft>
                <a:spcPts val="0"/>
              </a:spcAft>
              <a:buClr>
                <a:schemeClr val="dk1"/>
              </a:buClr>
              <a:buSzPts val="1800"/>
              <a:buChar char="-"/>
            </a:pPr>
            <a:r>
              <a:rPr lang="en-US" sz="1800">
                <a:solidFill>
                  <a:schemeClr val="dk1"/>
                </a:solidFill>
              </a:rPr>
              <a:t>Expand business partnerships throughout Central Ohio</a:t>
            </a:r>
            <a:endParaRPr sz="1800">
              <a:solidFill>
                <a:schemeClr val="dk1"/>
              </a:solidFill>
            </a:endParaRPr>
          </a:p>
          <a:p>
            <a:pPr marL="457200" marR="0" lvl="0" indent="0" algn="l" rtl="0">
              <a:spcBef>
                <a:spcPts val="0"/>
              </a:spcBef>
              <a:spcAft>
                <a:spcPts val="0"/>
              </a:spcAft>
              <a:buNone/>
            </a:pPr>
            <a:endParaRPr/>
          </a:p>
        </p:txBody>
      </p:sp>
      <p:sp>
        <p:nvSpPr>
          <p:cNvPr id="158" name="Google Shape;158;p9"/>
          <p:cNvSpPr txBox="1"/>
          <p:nvPr/>
        </p:nvSpPr>
        <p:spPr>
          <a:xfrm>
            <a:off x="785825" y="4123375"/>
            <a:ext cx="4491300" cy="1746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500"/>
              </a:spcBef>
              <a:spcAft>
                <a:spcPts val="0"/>
              </a:spcAft>
              <a:buNone/>
            </a:pPr>
            <a:r>
              <a:rPr lang="en-US" sz="2000">
                <a:solidFill>
                  <a:schemeClr val="dk1"/>
                </a:solidFill>
              </a:rPr>
              <a:t>•Develop Awareness</a:t>
            </a:r>
            <a:endParaRPr sz="2000">
              <a:solidFill>
                <a:schemeClr val="dk1"/>
              </a:solidFill>
            </a:endParaRPr>
          </a:p>
          <a:p>
            <a:pPr marL="0" lvl="0" indent="0" algn="l" rtl="0">
              <a:lnSpc>
                <a:spcPct val="115000"/>
              </a:lnSpc>
              <a:spcBef>
                <a:spcPts val="500"/>
              </a:spcBef>
              <a:spcAft>
                <a:spcPts val="0"/>
              </a:spcAft>
              <a:buNone/>
            </a:pPr>
            <a:r>
              <a:rPr lang="en-US" sz="2000">
                <a:solidFill>
                  <a:schemeClr val="dk1"/>
                </a:solidFill>
              </a:rPr>
              <a:t>•Create Outreach</a:t>
            </a:r>
            <a:endParaRPr sz="2000">
              <a:solidFill>
                <a:schemeClr val="dk1"/>
              </a:solidFill>
            </a:endParaRPr>
          </a:p>
          <a:p>
            <a:pPr marL="0" lvl="0" indent="0" algn="l" rtl="0">
              <a:lnSpc>
                <a:spcPct val="115000"/>
              </a:lnSpc>
              <a:spcBef>
                <a:spcPts val="500"/>
              </a:spcBef>
              <a:spcAft>
                <a:spcPts val="0"/>
              </a:spcAft>
              <a:buNone/>
            </a:pPr>
            <a:r>
              <a:rPr lang="en-US" sz="2000">
                <a:solidFill>
                  <a:schemeClr val="dk1"/>
                </a:solidFill>
              </a:rPr>
              <a:t>•Build Relationships</a:t>
            </a:r>
            <a:endParaRPr sz="2000">
              <a:solidFill>
                <a:schemeClr val="dk1"/>
              </a:solidFill>
            </a:endParaRPr>
          </a:p>
          <a:p>
            <a:pPr marL="0" lvl="0" indent="0" algn="l" rtl="0">
              <a:lnSpc>
                <a:spcPct val="115000"/>
              </a:lnSpc>
              <a:spcBef>
                <a:spcPts val="500"/>
              </a:spcBef>
              <a:spcAft>
                <a:spcPts val="0"/>
              </a:spcAft>
              <a:buNone/>
            </a:pPr>
            <a:r>
              <a:rPr lang="en-US" sz="2000">
                <a:solidFill>
                  <a:schemeClr val="dk1"/>
                </a:solidFill>
              </a:rPr>
              <a:t>•Inform and Collaborate</a:t>
            </a:r>
            <a:endParaRPr sz="20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gf723b12d0b_0_4"/>
          <p:cNvSpPr txBox="1">
            <a:spLocks noGrp="1"/>
          </p:cNvSpPr>
          <p:nvPr>
            <p:ph type="title"/>
          </p:nvPr>
        </p:nvSpPr>
        <p:spPr>
          <a:xfrm>
            <a:off x="457200" y="120488"/>
            <a:ext cx="8229600" cy="1143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Call to Action</a:t>
            </a:r>
            <a:endParaRPr/>
          </a:p>
        </p:txBody>
      </p:sp>
      <p:sp>
        <p:nvSpPr>
          <p:cNvPr id="165" name="Google Shape;165;gf723b12d0b_0_4"/>
          <p:cNvSpPr txBox="1">
            <a:spLocks noGrp="1"/>
          </p:cNvSpPr>
          <p:nvPr>
            <p:ph type="body" idx="4"/>
          </p:nvPr>
        </p:nvSpPr>
        <p:spPr>
          <a:xfrm>
            <a:off x="2925825" y="1084600"/>
            <a:ext cx="5760900" cy="5009100"/>
          </a:xfrm>
          <a:prstGeom prst="rect">
            <a:avLst/>
          </a:prstGeom>
        </p:spPr>
        <p:txBody>
          <a:bodyPr spcFirstLastPara="1" wrap="square" lIns="91425" tIns="45700" rIns="91425" bIns="45700" anchor="t" anchorCtr="0">
            <a:normAutofit fontScale="77500" lnSpcReduction="20000"/>
          </a:bodyPr>
          <a:lstStyle/>
          <a:p>
            <a:pPr marL="0" lvl="0" indent="0" algn="l" rtl="0">
              <a:lnSpc>
                <a:spcPct val="115000"/>
              </a:lnSpc>
              <a:spcBef>
                <a:spcPts val="0"/>
              </a:spcBef>
              <a:spcAft>
                <a:spcPts val="0"/>
              </a:spcAft>
              <a:buNone/>
            </a:pPr>
            <a:r>
              <a:rPr lang="en-US" sz="2850"/>
              <a:t>I pledge to do one or more of the following actions:</a:t>
            </a:r>
            <a:endParaRPr sz="2850"/>
          </a:p>
          <a:p>
            <a:pPr marL="0" lvl="0" indent="0" algn="l" rtl="0">
              <a:lnSpc>
                <a:spcPct val="115000"/>
              </a:lnSpc>
              <a:spcBef>
                <a:spcPts val="0"/>
              </a:spcBef>
              <a:spcAft>
                <a:spcPts val="0"/>
              </a:spcAft>
              <a:buNone/>
            </a:pPr>
            <a:endParaRPr sz="2850"/>
          </a:p>
          <a:p>
            <a:pPr marL="457200" lvl="0" indent="-368855" algn="l" rtl="0">
              <a:lnSpc>
                <a:spcPct val="115000"/>
              </a:lnSpc>
              <a:spcBef>
                <a:spcPts val="0"/>
              </a:spcBef>
              <a:spcAft>
                <a:spcPts val="0"/>
              </a:spcAft>
              <a:buSzPct val="100000"/>
              <a:buChar char="•"/>
            </a:pPr>
            <a:r>
              <a:rPr lang="en-US" sz="2850"/>
              <a:t>Work to expand business and district partnerships</a:t>
            </a:r>
            <a:endParaRPr sz="2850"/>
          </a:p>
          <a:p>
            <a:pPr marL="457200" lvl="0" indent="-368855" algn="l" rtl="0">
              <a:lnSpc>
                <a:spcPct val="115000"/>
              </a:lnSpc>
              <a:spcBef>
                <a:spcPts val="0"/>
              </a:spcBef>
              <a:spcAft>
                <a:spcPts val="0"/>
              </a:spcAft>
              <a:buSzPct val="100000"/>
              <a:buChar char="•"/>
            </a:pPr>
            <a:r>
              <a:rPr lang="en-US" sz="2850"/>
              <a:t>Identify and create career development and work-based learning experiences</a:t>
            </a:r>
            <a:endParaRPr sz="2850"/>
          </a:p>
          <a:p>
            <a:pPr marL="457200" lvl="0" indent="-368855" algn="l" rtl="0">
              <a:lnSpc>
                <a:spcPct val="115000"/>
              </a:lnSpc>
              <a:spcBef>
                <a:spcPts val="0"/>
              </a:spcBef>
              <a:spcAft>
                <a:spcPts val="0"/>
              </a:spcAft>
              <a:buSzPct val="100000"/>
              <a:buChar char="•"/>
            </a:pPr>
            <a:r>
              <a:rPr lang="en-US" sz="2850"/>
              <a:t>Participate in development of pathways and career exploration experiences</a:t>
            </a:r>
            <a:endParaRPr sz="2850"/>
          </a:p>
          <a:p>
            <a:pPr marL="457200" lvl="0" indent="-368855" algn="l" rtl="0">
              <a:lnSpc>
                <a:spcPct val="115000"/>
              </a:lnSpc>
              <a:spcBef>
                <a:spcPts val="0"/>
              </a:spcBef>
              <a:spcAft>
                <a:spcPts val="0"/>
              </a:spcAft>
              <a:buSzPct val="100000"/>
              <a:buChar char="•"/>
            </a:pPr>
            <a:r>
              <a:rPr lang="en-US" sz="2850"/>
              <a:t>Participate in the Work-based Learning work group</a:t>
            </a:r>
            <a:endParaRPr sz="2850"/>
          </a:p>
          <a:p>
            <a:pPr marL="457200" lvl="0" indent="-368855" algn="l" rtl="0">
              <a:lnSpc>
                <a:spcPct val="115000"/>
              </a:lnSpc>
              <a:spcBef>
                <a:spcPts val="0"/>
              </a:spcBef>
              <a:spcAft>
                <a:spcPts val="0"/>
              </a:spcAft>
              <a:buSzPct val="100000"/>
              <a:buChar char="•"/>
            </a:pPr>
            <a:r>
              <a:rPr lang="en-US" sz="2850"/>
              <a:t>Participate in the Parent &amp; Community Engagement work group</a:t>
            </a:r>
            <a:endParaRPr sz="2850"/>
          </a:p>
          <a:p>
            <a:pPr marL="0" lvl="0" indent="0" algn="l" rtl="0">
              <a:lnSpc>
                <a:spcPct val="115000"/>
              </a:lnSpc>
              <a:spcBef>
                <a:spcPts val="0"/>
              </a:spcBef>
              <a:spcAft>
                <a:spcPts val="0"/>
              </a:spcAft>
              <a:buClr>
                <a:schemeClr val="dk1"/>
              </a:buClr>
              <a:buSzPct val="38596"/>
              <a:buFont typeface="Arial"/>
              <a:buNone/>
            </a:pPr>
            <a:endParaRPr sz="2850"/>
          </a:p>
          <a:p>
            <a:pPr marL="0" lvl="0" indent="0" algn="l" rtl="0">
              <a:lnSpc>
                <a:spcPct val="115000"/>
              </a:lnSpc>
              <a:spcBef>
                <a:spcPts val="0"/>
              </a:spcBef>
              <a:spcAft>
                <a:spcPts val="0"/>
              </a:spcAft>
              <a:buNone/>
            </a:pPr>
            <a:endParaRPr sz="2850"/>
          </a:p>
        </p:txBody>
      </p:sp>
      <p:pic>
        <p:nvPicPr>
          <p:cNvPr id="166" name="Google Shape;166;gf723b12d0b_0_4"/>
          <p:cNvPicPr preferRelativeResize="0"/>
          <p:nvPr/>
        </p:nvPicPr>
        <p:blipFill>
          <a:blip r:embed="rId3">
            <a:alphaModFix/>
          </a:blip>
          <a:stretch>
            <a:fillRect/>
          </a:stretch>
        </p:blipFill>
        <p:spPr>
          <a:xfrm>
            <a:off x="152400" y="1570038"/>
            <a:ext cx="2447925" cy="3267075"/>
          </a:xfrm>
          <a:prstGeom prst="rect">
            <a:avLst/>
          </a:prstGeom>
          <a:noFill/>
          <a:ln>
            <a:noFill/>
          </a:ln>
        </p:spPr>
      </p:pic>
      <p:sp>
        <p:nvSpPr>
          <p:cNvPr id="167" name="Google Shape;167;gf723b12d0b_0_4"/>
          <p:cNvSpPr txBox="1"/>
          <p:nvPr/>
        </p:nvSpPr>
        <p:spPr>
          <a:xfrm>
            <a:off x="2135675" y="6093925"/>
            <a:ext cx="5337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a:t>Call to Action: </a:t>
            </a:r>
            <a:r>
              <a:rPr lang="en-US" u="sng">
                <a:solidFill>
                  <a:schemeClr val="hlink"/>
                </a:solidFill>
                <a:hlinkClick r:id="rId4"/>
              </a:rPr>
              <a:t>https://forms.gle/KBud9sFjLfeSthe57</a:t>
            </a:r>
            <a:r>
              <a:rPr lang="en-US"/>
              <a:t> </a:t>
            </a:r>
            <a:endParaRPr/>
          </a:p>
        </p:txBody>
      </p:sp>
    </p:spTree>
  </p:cSld>
  <p:clrMapOvr>
    <a:masterClrMapping/>
  </p:clrMapOvr>
</p:sld>
</file>

<file path=ppt/theme/theme1.xml><?xml version="1.0" encoding="utf-8"?>
<a:theme xmlns:a="http://schemas.openxmlformats.org/drawingml/2006/main" name="ESC13PowerPoin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503</Words>
  <Application>Microsoft Office PowerPoint</Application>
  <PresentationFormat>On-screen Show (4:3)</PresentationFormat>
  <Paragraphs>87</Paragraphs>
  <Slides>10</Slides>
  <Notes>10</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ESC13PowerPoint</vt:lpstr>
      <vt:lpstr>Business Advisory Council</vt:lpstr>
      <vt:lpstr>Today’s Agenda</vt:lpstr>
      <vt:lpstr>PowerPoint Presentation</vt:lpstr>
      <vt:lpstr>PowerPoint Presentation</vt:lpstr>
      <vt:lpstr>PowerPoint Presentation</vt:lpstr>
      <vt:lpstr>Parent &amp; Community Awareness Workgroup  Students in Ohio have many pathways to be successful in school and be prepared for the future.</vt:lpstr>
      <vt:lpstr>Where should we go next?</vt:lpstr>
      <vt:lpstr>Work-based Learning</vt:lpstr>
      <vt:lpstr>Call to Action</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Advisory Council</dc:title>
  <dc:creator>Christine Galvin</dc:creator>
  <cp:lastModifiedBy>Joseph Weitz</cp:lastModifiedBy>
  <cp:revision>3</cp:revision>
  <dcterms:modified xsi:type="dcterms:W3CDTF">2021-10-22T13:08:59Z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0x010100C77BDFD6A576F24DAE4ADD46852ED165</vt:lpwstr>
  </property>
</Properties>
</file>