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32"/>
  </p:notesMasterIdLst>
  <p:handoutMasterIdLst>
    <p:handoutMasterId r:id="rId33"/>
  </p:handoutMasterIdLst>
  <p:sldIdLst>
    <p:sldId id="274" r:id="rId6"/>
    <p:sldId id="276" r:id="rId7"/>
    <p:sldId id="279" r:id="rId8"/>
    <p:sldId id="278" r:id="rId9"/>
    <p:sldId id="277" r:id="rId10"/>
    <p:sldId id="281" r:id="rId11"/>
    <p:sldId id="282" r:id="rId12"/>
    <p:sldId id="283" r:id="rId13"/>
    <p:sldId id="284" r:id="rId14"/>
    <p:sldId id="285" r:id="rId15"/>
    <p:sldId id="287" r:id="rId16"/>
    <p:sldId id="288" r:id="rId17"/>
    <p:sldId id="289" r:id="rId18"/>
    <p:sldId id="290" r:id="rId19"/>
    <p:sldId id="291" r:id="rId20"/>
    <p:sldId id="294" r:id="rId21"/>
    <p:sldId id="286" r:id="rId22"/>
    <p:sldId id="295" r:id="rId23"/>
    <p:sldId id="296" r:id="rId24"/>
    <p:sldId id="297" r:id="rId25"/>
    <p:sldId id="301" r:id="rId26"/>
    <p:sldId id="299" r:id="rId27"/>
    <p:sldId id="298" r:id="rId28"/>
    <p:sldId id="292" r:id="rId29"/>
    <p:sldId id="293" r:id="rId30"/>
    <p:sldId id="27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6E78D-E2DC-B278-C550-368949C0E53B}" v="92" dt="2020-06-17T14:04:40.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90" autoAdjust="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Tela" userId="S::bryant.tela@escco.org::abc44040-ecd4-4a16-bf61-8757d1871d5a" providerId="AD" clId="Web-{1996E78D-E2DC-B278-C550-368949C0E53B}"/>
    <pc:docChg chg="addSld delSld modSld sldOrd addMainMaster">
      <pc:chgData name="Bryant Tela" userId="S::bryant.tela@escco.org::abc44040-ecd4-4a16-bf61-8757d1871d5a" providerId="AD" clId="Web-{1996E78D-E2DC-B278-C550-368949C0E53B}" dt="2020-06-17T14:04:40.402" v="88"/>
      <pc:docMkLst>
        <pc:docMk/>
      </pc:docMkLst>
      <pc:sldChg chg="modSp">
        <pc:chgData name="Bryant Tela" userId="S::bryant.tela@escco.org::abc44040-ecd4-4a16-bf61-8757d1871d5a" providerId="AD" clId="Web-{1996E78D-E2DC-B278-C550-368949C0E53B}" dt="2020-06-17T13:53:18.654" v="3" actId="20577"/>
        <pc:sldMkLst>
          <pc:docMk/>
          <pc:sldMk cId="2792578069" sldId="274"/>
        </pc:sldMkLst>
        <pc:spChg chg="mod">
          <ac:chgData name="Bryant Tela" userId="S::bryant.tela@escco.org::abc44040-ecd4-4a16-bf61-8757d1871d5a" providerId="AD" clId="Web-{1996E78D-E2DC-B278-C550-368949C0E53B}" dt="2020-06-17T13:53:18.654" v="3" actId="20577"/>
          <ac:spMkLst>
            <pc:docMk/>
            <pc:sldMk cId="2792578069" sldId="274"/>
            <ac:spMk id="2" creationId="{00000000-0000-0000-0000-000000000000}"/>
          </ac:spMkLst>
        </pc:spChg>
      </pc:sldChg>
      <pc:sldChg chg="modSp">
        <pc:chgData name="Bryant Tela" userId="S::bryant.tela@escco.org::abc44040-ecd4-4a16-bf61-8757d1871d5a" providerId="AD" clId="Web-{1996E78D-E2DC-B278-C550-368949C0E53B}" dt="2020-06-17T14:01:08.643" v="24" actId="20577"/>
        <pc:sldMkLst>
          <pc:docMk/>
          <pc:sldMk cId="2447072370" sldId="286"/>
        </pc:sldMkLst>
        <pc:spChg chg="mod">
          <ac:chgData name="Bryant Tela" userId="S::bryant.tela@escco.org::abc44040-ecd4-4a16-bf61-8757d1871d5a" providerId="AD" clId="Web-{1996E78D-E2DC-B278-C550-368949C0E53B}" dt="2020-06-17T14:01:08.643" v="24" actId="20577"/>
          <ac:spMkLst>
            <pc:docMk/>
            <pc:sldMk cId="2447072370" sldId="286"/>
            <ac:spMk id="3" creationId="{00000000-0000-0000-0000-000000000000}"/>
          </ac:spMkLst>
        </pc:spChg>
      </pc:sldChg>
      <pc:sldChg chg="delSp modSp">
        <pc:chgData name="Bryant Tela" userId="S::bryant.tela@escco.org::abc44040-ecd4-4a16-bf61-8757d1871d5a" providerId="AD" clId="Web-{1996E78D-E2DC-B278-C550-368949C0E53B}" dt="2020-06-17T13:58:11.636" v="11" actId="1076"/>
        <pc:sldMkLst>
          <pc:docMk/>
          <pc:sldMk cId="2035924922" sldId="291"/>
        </pc:sldMkLst>
        <pc:spChg chg="del mod">
          <ac:chgData name="Bryant Tela" userId="S::bryant.tela@escco.org::abc44040-ecd4-4a16-bf61-8757d1871d5a" providerId="AD" clId="Web-{1996E78D-E2DC-B278-C550-368949C0E53B}" dt="2020-06-17T13:58:05.510" v="10"/>
          <ac:spMkLst>
            <pc:docMk/>
            <pc:sldMk cId="2035924922" sldId="291"/>
            <ac:spMk id="2" creationId="{00000000-0000-0000-0000-000000000000}"/>
          </ac:spMkLst>
        </pc:spChg>
        <pc:picChg chg="mod">
          <ac:chgData name="Bryant Tela" userId="S::bryant.tela@escco.org::abc44040-ecd4-4a16-bf61-8757d1871d5a" providerId="AD" clId="Web-{1996E78D-E2DC-B278-C550-368949C0E53B}" dt="2020-06-17T13:58:11.636" v="11" actId="1076"/>
          <ac:picMkLst>
            <pc:docMk/>
            <pc:sldMk cId="2035924922" sldId="291"/>
            <ac:picMk id="4" creationId="{00000000-0000-0000-0000-000000000000}"/>
          </ac:picMkLst>
        </pc:picChg>
      </pc:sldChg>
      <pc:sldChg chg="modSp">
        <pc:chgData name="Bryant Tela" userId="S::bryant.tela@escco.org::abc44040-ecd4-4a16-bf61-8757d1871d5a" providerId="AD" clId="Web-{1996E78D-E2DC-B278-C550-368949C0E53B}" dt="2020-06-17T14:02:10.692" v="82" actId="20577"/>
        <pc:sldMkLst>
          <pc:docMk/>
          <pc:sldMk cId="3448529074" sldId="295"/>
        </pc:sldMkLst>
        <pc:spChg chg="mod">
          <ac:chgData name="Bryant Tela" userId="S::bryant.tela@escco.org::abc44040-ecd4-4a16-bf61-8757d1871d5a" providerId="AD" clId="Web-{1996E78D-E2DC-B278-C550-368949C0E53B}" dt="2020-06-17T14:02:10.692" v="82" actId="20577"/>
          <ac:spMkLst>
            <pc:docMk/>
            <pc:sldMk cId="3448529074" sldId="295"/>
            <ac:spMk id="3" creationId="{00000000-0000-0000-0000-000000000000}"/>
          </ac:spMkLst>
        </pc:spChg>
      </pc:sldChg>
      <pc:sldChg chg="new del ord">
        <pc:chgData name="Bryant Tela" userId="S::bryant.tela@escco.org::abc44040-ecd4-4a16-bf61-8757d1871d5a" providerId="AD" clId="Web-{1996E78D-E2DC-B278-C550-368949C0E53B}" dt="2020-06-17T14:04:40.402" v="88"/>
        <pc:sldMkLst>
          <pc:docMk/>
          <pc:sldMk cId="1207845816" sldId="300"/>
        </pc:sldMkLst>
      </pc:sldChg>
      <pc:sldChg chg="add">
        <pc:chgData name="Bryant Tela" userId="S::bryant.tela@escco.org::abc44040-ecd4-4a16-bf61-8757d1871d5a" providerId="AD" clId="Web-{1996E78D-E2DC-B278-C550-368949C0E53B}" dt="2020-06-17T14:04:21.745" v="86"/>
        <pc:sldMkLst>
          <pc:docMk/>
          <pc:sldMk cId="3321487926" sldId="301"/>
        </pc:sldMkLst>
      </pc:sldChg>
      <pc:sldMasterChg chg="add addSldLayout">
        <pc:chgData name="Bryant Tela" userId="S::bryant.tela@escco.org::abc44040-ecd4-4a16-bf61-8757d1871d5a" providerId="AD" clId="Web-{1996E78D-E2DC-B278-C550-368949C0E53B}" dt="2020-06-17T14:04:21.745" v="86"/>
        <pc:sldMasterMkLst>
          <pc:docMk/>
          <pc:sldMasterMk cId="1204980905" sldId="2147483673"/>
        </pc:sldMasterMkLst>
        <pc:sldLayoutChg chg="add">
          <pc:chgData name="Bryant Tela" userId="S::bryant.tela@escco.org::abc44040-ecd4-4a16-bf61-8757d1871d5a" providerId="AD" clId="Web-{1996E78D-E2DC-B278-C550-368949C0E53B}" dt="2020-06-17T14:04:21.745" v="86"/>
          <pc:sldLayoutMkLst>
            <pc:docMk/>
            <pc:sldMasterMk cId="1204980905" sldId="2147483673"/>
            <pc:sldLayoutMk cId="2873804305" sldId="2147483674"/>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2038641543" sldId="2147483675"/>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2902310148" sldId="2147483676"/>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1103500543" sldId="2147483677"/>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621718649" sldId="2147483678"/>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2804563150" sldId="2147483679"/>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1770607095" sldId="2147483680"/>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4115612604" sldId="2147483681"/>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23692894" sldId="2147483682"/>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3647822952" sldId="2147483683"/>
          </pc:sldLayoutMkLst>
        </pc:sldLayoutChg>
        <pc:sldLayoutChg chg="add">
          <pc:chgData name="Bryant Tela" userId="S::bryant.tela@escco.org::abc44040-ecd4-4a16-bf61-8757d1871d5a" providerId="AD" clId="Web-{1996E78D-E2DC-B278-C550-368949C0E53B}" dt="2020-06-17T14:04:21.745" v="86"/>
          <pc:sldLayoutMkLst>
            <pc:docMk/>
            <pc:sldMasterMk cId="1204980905" sldId="2147483673"/>
            <pc:sldLayoutMk cId="1216235434"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CCD3ED0-BFC0-7C4A-A26C-0ADBBE488F85}" type="datetimeFigureOut">
              <a:rPr lang="en-US" smtClean="0"/>
              <a:t>6/22/2020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9E4EC36-0E8F-0448-874A-F64272CF52A7}" type="slidenum">
              <a:rPr lang="en-US" smtClean="0"/>
              <a:t>‹#›</a:t>
            </a:fld>
            <a:endParaRPr lang="en-US"/>
          </a:p>
        </p:txBody>
      </p:sp>
    </p:spTree>
    <p:extLst>
      <p:ext uri="{BB962C8B-B14F-4D97-AF65-F5344CB8AC3E}">
        <p14:creationId xmlns:p14="http://schemas.microsoft.com/office/powerpoint/2010/main" val="371491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65AFB-226D-47A7-BBE0-3501D57170C5}" type="datetimeFigureOut">
              <a:rPr lang="en-US" smtClean="0"/>
              <a:t>6/22/2020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27F1E3-6F9A-48DD-A747-56233525B226}" type="slidenum">
              <a:rPr lang="en-US" smtClean="0"/>
              <a:t>‹#›</a:t>
            </a:fld>
            <a:endParaRPr lang="en-US"/>
          </a:p>
        </p:txBody>
      </p:sp>
    </p:spTree>
    <p:extLst>
      <p:ext uri="{BB962C8B-B14F-4D97-AF65-F5344CB8AC3E}">
        <p14:creationId xmlns:p14="http://schemas.microsoft.com/office/powerpoint/2010/main" val="322506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7F1E3-6F9A-48DD-A747-56233525B226}" type="slidenum">
              <a:rPr lang="en-US" smtClean="0"/>
              <a:t>1</a:t>
            </a:fld>
            <a:endParaRPr lang="en-US"/>
          </a:p>
        </p:txBody>
      </p:sp>
    </p:spTree>
    <p:extLst>
      <p:ext uri="{BB962C8B-B14F-4D97-AF65-F5344CB8AC3E}">
        <p14:creationId xmlns:p14="http://schemas.microsoft.com/office/powerpoint/2010/main" val="397818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uFillTx/>
                <a:latin typeface="Arial"/>
                <a:ea typeface="Arial"/>
                <a:cs typeface="Arial"/>
                <a:sym typeface="Arial"/>
              </a:rPr>
              <a:t>The term stress was actually coin in the 1930s and our reaction to stress can be very different.  Some things are more stressful and cause different reactions than for others.  It is also important to remember that all stressors are not bad (i.e.: getting married, having a baby, buying a house) and that reaction to stress is also not always bad.  </a:t>
            </a:r>
            <a:endParaRPr>
              <a:uFillTx/>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uFillTx/>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uFillTx/>
                <a:latin typeface="Arial"/>
                <a:ea typeface="Arial"/>
                <a:cs typeface="Arial"/>
                <a:sym typeface="Arial"/>
              </a:rPr>
              <a:t>Big point here though is that:  </a:t>
            </a:r>
            <a:r>
              <a:rPr lang="en-US" sz="1200" b="1" i="0" u="none" strike="noStrike" cap="none">
                <a:solidFill>
                  <a:schemeClr val="dk1"/>
                </a:solidFill>
                <a:uFillTx/>
                <a:latin typeface="Arial"/>
                <a:ea typeface="Arial"/>
                <a:cs typeface="Arial"/>
                <a:sym typeface="Arial"/>
              </a:rPr>
              <a:t>We do not get to decide what is stressful and what is not stressful.  </a:t>
            </a:r>
            <a:endParaRPr sz="1200" b="1" i="0" u="none" strike="noStrike" cap="none">
              <a:solidFill>
                <a:schemeClr val="dk1"/>
              </a:solidFill>
              <a:uFillTx/>
              <a:latin typeface="Arial"/>
              <a:ea typeface="Arial"/>
              <a:cs typeface="Arial"/>
              <a:sym typeface="Arial"/>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uFillTx/>
                <a:latin typeface="Arial"/>
                <a:ea typeface="Arial"/>
                <a:cs typeface="Arial"/>
                <a:sym typeface="Arial"/>
              </a:rPr>
              <a:t>6</a:t>
            </a:fld>
            <a:endParaRPr sz="12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258970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uFillTx/>
              </a:rPr>
              <a:t>Examples of:</a:t>
            </a:r>
            <a:r>
              <a:rPr lang="en-US" baseline="0" dirty="0">
                <a:uFillTx/>
              </a:rPr>
              <a:t>  </a:t>
            </a:r>
          </a:p>
          <a:p>
            <a:r>
              <a:rPr lang="en-US" b="1" dirty="0">
                <a:uFillTx/>
              </a:rPr>
              <a:t>Positive stress</a:t>
            </a:r>
            <a:r>
              <a:rPr lang="en-US" dirty="0">
                <a:uFillTx/>
              </a:rPr>
              <a:t>:  planning</a:t>
            </a:r>
            <a:r>
              <a:rPr lang="en-US" baseline="0" dirty="0">
                <a:uFillTx/>
              </a:rPr>
              <a:t> for a presentation, being evaluated, buying a house, getting married</a:t>
            </a:r>
          </a:p>
          <a:p>
            <a:r>
              <a:rPr lang="en-US" b="1" baseline="0" dirty="0">
                <a:uFillTx/>
              </a:rPr>
              <a:t>Tolerable stress:  </a:t>
            </a:r>
            <a:r>
              <a:rPr lang="en-US" b="0" baseline="0" dirty="0">
                <a:uFillTx/>
              </a:rPr>
              <a:t>loss of a loved one, natural disaster, divorce</a:t>
            </a:r>
          </a:p>
          <a:p>
            <a:r>
              <a:rPr lang="en-US" b="1" baseline="0" dirty="0">
                <a:uFillTx/>
              </a:rPr>
              <a:t>Toxic stress:  </a:t>
            </a:r>
            <a:r>
              <a:rPr lang="en-US" b="0" baseline="0" dirty="0">
                <a:uFillTx/>
              </a:rPr>
              <a:t>abuse, financial stress, mental health, chronic illness</a:t>
            </a:r>
          </a:p>
          <a:p>
            <a:endParaRPr lang="en-US" b="0" baseline="0" dirty="0">
              <a:uFillTx/>
            </a:endParaRPr>
          </a:p>
          <a:p>
            <a:r>
              <a:rPr lang="en-US" b="0" baseline="0" dirty="0">
                <a:uFillTx/>
              </a:rPr>
              <a:t>Of course any of these examples could be different levels of stress for someone else.  Because it is our </a:t>
            </a:r>
            <a:r>
              <a:rPr lang="en-US" b="1" baseline="0" dirty="0">
                <a:uFillTx/>
              </a:rPr>
              <a:t>response to </a:t>
            </a:r>
            <a:r>
              <a:rPr lang="en-US" b="0" baseline="0" dirty="0">
                <a:uFillTx/>
              </a:rPr>
              <a:t>event rather than event that defines.  </a:t>
            </a:r>
            <a:endParaRPr lang="en-US" b="1" dirty="0">
              <a:uFillTx/>
            </a:endParaRPr>
          </a:p>
        </p:txBody>
      </p:sp>
      <p:sp>
        <p:nvSpPr>
          <p:cNvPr id="4" name="Slide Number Placeholder 3"/>
          <p:cNvSpPr>
            <a:spLocks noGrp="1"/>
          </p:cNvSpPr>
          <p:nvPr>
            <p:ph type="sldNum" sz="quarter" idx="10"/>
          </p:nvPr>
        </p:nvSpPr>
        <p:spPr/>
        <p:txBody>
          <a:bodyPr/>
          <a:lstStyle/>
          <a:p>
            <a:fld id="{D1DCB255-296C-2842-AE78-ACB0C883717F}" type="slidenum">
              <a:rPr lang="en-US" smtClean="0">
                <a:uFillTx/>
              </a:rPr>
              <a:t>7</a:t>
            </a:fld>
            <a:endParaRPr lang="en-US">
              <a:uFillTx/>
            </a:endParaRPr>
          </a:p>
        </p:txBody>
      </p:sp>
    </p:spTree>
    <p:extLst>
      <p:ext uri="{BB962C8B-B14F-4D97-AF65-F5344CB8AC3E}">
        <p14:creationId xmlns:p14="http://schemas.microsoft.com/office/powerpoint/2010/main" val="306194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Wisconsin</a:t>
            </a:r>
            <a:r>
              <a:rPr lang="en-US" baseline="0" dirty="0">
                <a:uFillTx/>
              </a:rPr>
              <a:t> Department of Public Instruction and their Trauma Sensitive Schools Project defines compassion resilience as containing four components.</a:t>
            </a:r>
          </a:p>
          <a:p>
            <a:endParaRPr lang="en-US" baseline="0" dirty="0">
              <a:uFillTx/>
            </a:endParaRPr>
          </a:p>
          <a:p>
            <a:pPr>
              <a:buAutoNum type="arabicParenR"/>
            </a:pPr>
            <a:r>
              <a:rPr lang="en-US" baseline="0" dirty="0">
                <a:uFillTx/>
              </a:rPr>
              <a:t>Expectations:  having defined and realistic expectations for self and others</a:t>
            </a:r>
          </a:p>
          <a:p>
            <a:pPr>
              <a:buAutoNum type="arabicParenR"/>
            </a:pPr>
            <a:r>
              <a:rPr lang="en-US" baseline="0" dirty="0">
                <a:uFillTx/>
              </a:rPr>
              <a:t>Boundaries: appropriate boundary setting for both individual and system</a:t>
            </a:r>
          </a:p>
          <a:p>
            <a:pPr>
              <a:buAutoNum type="arabicParenR"/>
            </a:pPr>
            <a:r>
              <a:rPr lang="en-US" baseline="0" dirty="0">
                <a:uFillTx/>
              </a:rPr>
              <a:t>Staff Culture:  work environment and connection with colleagues</a:t>
            </a:r>
          </a:p>
          <a:p>
            <a:pPr>
              <a:buAutoNum type="arabicParenR"/>
            </a:pPr>
            <a:r>
              <a:rPr lang="en-US" baseline="0" dirty="0">
                <a:uFillTx/>
              </a:rPr>
              <a:t>Self Care:  focus on caring for oneself</a:t>
            </a:r>
          </a:p>
          <a:p>
            <a:pPr>
              <a:buAutoNum type="arabicParenR"/>
            </a:pPr>
            <a:endParaRPr lang="en-US" baseline="0" dirty="0">
              <a:uFillTx/>
            </a:endParaRPr>
          </a:p>
          <a:p>
            <a:pPr marL="228600" indent="0">
              <a:buNone/>
            </a:pPr>
            <a:r>
              <a:rPr lang="en-US" baseline="0" dirty="0">
                <a:uFillTx/>
              </a:rPr>
              <a:t>While we are going to focus on self-care, we believe there is more to developing compassion resilience.  A PPT to consider establishing a district or building culture for self-care is posted with Module 1 utilizing data, systems and practices.  </a:t>
            </a:r>
            <a:endParaRPr lang="en-US" dirty="0">
              <a:uFillTx/>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uk-UA" sz="1200" b="0" i="0" u="none" strike="noStrike" cap="none" smtClean="0">
                <a:solidFill>
                  <a:schemeClr val="dk1"/>
                </a:solidFill>
                <a:uFillTx/>
                <a:latin typeface="Arial"/>
                <a:ea typeface="Arial"/>
                <a:cs typeface="Arial"/>
                <a:sym typeface="Arial"/>
              </a:rPr>
              <a:t>12</a:t>
            </a:fld>
            <a:endParaRPr lang="uk-UA" sz="12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108628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uFillTx/>
              <a:latin typeface="Arial"/>
              <a:ea typeface="Arial"/>
              <a:cs typeface="Arial"/>
              <a:sym typeface="Arial"/>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uFillTx/>
                <a:latin typeface="Arial"/>
                <a:ea typeface="Arial"/>
                <a:cs typeface="Arial"/>
                <a:sym typeface="Arial"/>
              </a:rPr>
              <a:t>13</a:t>
            </a:fld>
            <a:endParaRPr sz="12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88314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Self-care has multiple domains.  What works for one person</a:t>
            </a:r>
            <a:r>
              <a:rPr lang="en-US" baseline="0" dirty="0">
                <a:uFillTx/>
              </a:rPr>
              <a:t> is not always what works for someone else.  Important to consider multiple domains of self-care when developing your self-care plan.</a:t>
            </a:r>
            <a:endParaRPr lang="en-US" dirty="0">
              <a:uFillTx/>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uk-UA" sz="1200" b="0" i="0" u="none" strike="noStrike" cap="none" smtClean="0">
                <a:solidFill>
                  <a:schemeClr val="dk1"/>
                </a:solidFill>
                <a:uFillTx/>
                <a:latin typeface="Arial"/>
                <a:ea typeface="Arial"/>
                <a:cs typeface="Arial"/>
                <a:sym typeface="Arial"/>
              </a:rPr>
              <a:t>15</a:t>
            </a:fld>
            <a:endParaRPr lang="uk-UA" sz="12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1087259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5" name="Picture 14" descr="IntricateBackground_v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10" y="-61126"/>
            <a:ext cx="9422896" cy="7055864"/>
          </a:xfrm>
          <a:prstGeom prst="rect">
            <a:avLst/>
          </a:prstGeom>
        </p:spPr>
      </p:pic>
      <p:sp>
        <p:nvSpPr>
          <p:cNvPr id="2" name="Title 1"/>
          <p:cNvSpPr>
            <a:spLocks noGrp="1"/>
          </p:cNvSpPr>
          <p:nvPr>
            <p:ph type="ctrTitle"/>
          </p:nvPr>
        </p:nvSpPr>
        <p:spPr>
          <a:xfrm>
            <a:off x="3262083" y="1145422"/>
            <a:ext cx="5602813" cy="2979753"/>
          </a:xfrm>
        </p:spPr>
        <p:txBody>
          <a:bodyPr anchor="b" anchorCtr="0">
            <a:noAutofit/>
          </a:bodyPr>
          <a:lstStyle>
            <a:lvl1pPr>
              <a:lnSpc>
                <a:spcPct val="90000"/>
              </a:lnSpc>
              <a:defRPr sz="5000" b="1" i="0">
                <a:latin typeface="+mj-lt"/>
                <a:cs typeface="Helvetica Ligh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668806" y="4316079"/>
            <a:ext cx="4789392" cy="514613"/>
          </a:xfrm>
        </p:spPr>
        <p:txBody>
          <a:bodyPr/>
          <a:lstStyle>
            <a:lvl1pPr marL="0" indent="0" algn="ctr">
              <a:lnSpc>
                <a:spcPct val="85000"/>
              </a:lnSpc>
              <a:buNone/>
              <a:defRPr b="0" i="0" baseline="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pic>
        <p:nvPicPr>
          <p:cNvPr id="7" name="Picture 6" descr="ESCofCentOhio_Horz_5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00" y="5845347"/>
            <a:ext cx="4402648" cy="876128"/>
          </a:xfrm>
          <a:prstGeom prst="rect">
            <a:avLst/>
          </a:prstGeom>
        </p:spPr>
      </p:pic>
      <p:sp>
        <p:nvSpPr>
          <p:cNvPr id="14" name="Text Placeholder 13"/>
          <p:cNvSpPr>
            <a:spLocks noGrp="1"/>
          </p:cNvSpPr>
          <p:nvPr>
            <p:ph type="body" sz="quarter" idx="13" hasCustomPrompt="1"/>
          </p:nvPr>
        </p:nvSpPr>
        <p:spPr>
          <a:xfrm>
            <a:off x="3668713" y="4830763"/>
            <a:ext cx="4789487" cy="588962"/>
          </a:xfrm>
        </p:spPr>
        <p:txBody>
          <a:bodyPr>
            <a:normAutofit/>
          </a:bodyPr>
          <a:lstStyle>
            <a:lvl1pPr marL="0" indent="0" algn="ctr">
              <a:buNone/>
              <a:defRPr sz="2000" baseline="0">
                <a:solidFill>
                  <a:schemeClr val="accent1"/>
                </a:solidFill>
              </a:defRPr>
            </a:lvl1pPr>
          </a:lstStyle>
          <a:p>
            <a:pPr lvl="0"/>
            <a:r>
              <a:rPr lang="en-US" dirty="0"/>
              <a:t>Date/Other Info</a:t>
            </a:r>
          </a:p>
        </p:txBody>
      </p:sp>
    </p:spTree>
    <p:extLst>
      <p:ext uri="{BB962C8B-B14F-4D97-AF65-F5344CB8AC3E}">
        <p14:creationId xmlns:p14="http://schemas.microsoft.com/office/powerpoint/2010/main" val="287380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364782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121623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1295400" y="486893"/>
            <a:ext cx="7400108" cy="1037108"/>
          </a:xfrm>
          <a:prstGeom prst="rect">
            <a:avLst/>
          </a:prstGeom>
        </p:spPr>
        <p:txBody>
          <a:bodyPr anchor="ctr" anchorCtr="0">
            <a:normAutofit/>
          </a:bodyPr>
          <a:lstStyle>
            <a:lvl1pPr>
              <a:defRPr sz="3600">
                <a:uFillTx/>
              </a:defRPr>
            </a:lvl1pPr>
          </a:lstStyle>
          <a:p>
            <a:r>
              <a:rPr lang="en-US">
                <a:uFillTx/>
              </a:rPr>
              <a:t>Click to edit Master title style</a:t>
            </a:r>
            <a:endParaRPr lang="en-US" dirty="0">
              <a:uFillTx/>
            </a:endParaRPr>
          </a:p>
        </p:txBody>
      </p:sp>
      <p:sp>
        <p:nvSpPr>
          <p:cNvPr id="6" name="Slide Number Placeholder 5"/>
          <p:cNvSpPr>
            <a:spLocks noGrp="1"/>
          </p:cNvSpPr>
          <p:nvPr>
            <p:ph type="sldNum" sz="quarter" idx="12"/>
          </p:nvPr>
        </p:nvSpPr>
        <p:spPr>
          <a:xfrm>
            <a:off x="7162800" y="6324600"/>
            <a:ext cx="1752600" cy="365125"/>
          </a:xfrm>
          <a:prstGeom prst="rect">
            <a:avLst/>
          </a:prstGeom>
        </p:spPr>
        <p:txBody>
          <a:bodyPr/>
          <a:lstStyle>
            <a:lvl1pPr>
              <a:defRPr>
                <a:solidFill>
                  <a:srgbClr val="3A54A5"/>
                </a:solidFill>
                <a:uFillTx/>
                <a:ea typeface="Tw Cen MT"/>
                <a:cs typeface="Tw Cen MT"/>
              </a:defRPr>
            </a:lvl1pPr>
          </a:lstStyle>
          <a:p>
            <a:pPr defTabSz="457200"/>
            <a:fld id="{6B3CDB91-A0BE-B241-B146-9B43CF5F526E}" type="slidenum">
              <a:rPr lang="en-US" sz="1800" kern="1200" smtClean="0">
                <a:uFillTx/>
                <a:latin typeface="Calibri"/>
              </a:rPr>
              <a:pPr defTabSz="457200"/>
              <a:t>‹#›</a:t>
            </a:fld>
            <a:endParaRPr lang="en-US" sz="1800" kern="1200" dirty="0">
              <a:uFillTx/>
              <a:latin typeface="Calibri"/>
              <a:ea typeface="+mn-ea"/>
              <a:cs typeface="+mn-cs"/>
            </a:endParaRPr>
          </a:p>
        </p:txBody>
      </p:sp>
    </p:spTree>
    <p:extLst>
      <p:ext uri="{BB962C8B-B14F-4D97-AF65-F5344CB8AC3E}">
        <p14:creationId xmlns:p14="http://schemas.microsoft.com/office/powerpoint/2010/main" val="36663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5" name="Picture 14" descr="IntricateBackground_v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10" y="-61126"/>
            <a:ext cx="9422896" cy="7055864"/>
          </a:xfrm>
          <a:prstGeom prst="rect">
            <a:avLst/>
          </a:prstGeom>
        </p:spPr>
      </p:pic>
      <p:sp>
        <p:nvSpPr>
          <p:cNvPr id="2" name="Title 1"/>
          <p:cNvSpPr>
            <a:spLocks noGrp="1"/>
          </p:cNvSpPr>
          <p:nvPr>
            <p:ph type="ctrTitle"/>
          </p:nvPr>
        </p:nvSpPr>
        <p:spPr>
          <a:xfrm>
            <a:off x="3262083" y="1145422"/>
            <a:ext cx="5602813" cy="2979753"/>
          </a:xfrm>
        </p:spPr>
        <p:txBody>
          <a:bodyPr anchor="b" anchorCtr="0">
            <a:noAutofit/>
          </a:bodyPr>
          <a:lstStyle>
            <a:lvl1pPr>
              <a:lnSpc>
                <a:spcPct val="90000"/>
              </a:lnSpc>
              <a:defRPr sz="5000" b="1" i="0">
                <a:latin typeface="+mj-lt"/>
                <a:cs typeface="Helvetica Ligh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668806" y="4316079"/>
            <a:ext cx="4789392" cy="514613"/>
          </a:xfrm>
        </p:spPr>
        <p:txBody>
          <a:bodyPr/>
          <a:lstStyle>
            <a:lvl1pPr marL="0" indent="0" algn="ctr">
              <a:lnSpc>
                <a:spcPct val="85000"/>
              </a:lnSpc>
              <a:buNone/>
              <a:defRPr b="0" i="0" baseline="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pic>
        <p:nvPicPr>
          <p:cNvPr id="7" name="Picture 6" descr="ESCofCentOhio_Horz_5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00" y="5845347"/>
            <a:ext cx="4402648" cy="876128"/>
          </a:xfrm>
          <a:prstGeom prst="rect">
            <a:avLst/>
          </a:prstGeom>
        </p:spPr>
      </p:pic>
      <p:sp>
        <p:nvSpPr>
          <p:cNvPr id="14" name="Text Placeholder 13"/>
          <p:cNvSpPr>
            <a:spLocks noGrp="1"/>
          </p:cNvSpPr>
          <p:nvPr>
            <p:ph type="body" sz="quarter" idx="13" hasCustomPrompt="1"/>
          </p:nvPr>
        </p:nvSpPr>
        <p:spPr>
          <a:xfrm>
            <a:off x="3668713" y="4830763"/>
            <a:ext cx="4789487" cy="588962"/>
          </a:xfrm>
        </p:spPr>
        <p:txBody>
          <a:bodyPr>
            <a:normAutofit/>
          </a:bodyPr>
          <a:lstStyle>
            <a:lvl1pPr marL="0" indent="0" algn="ctr">
              <a:buNone/>
              <a:defRPr sz="2000" baseline="0">
                <a:solidFill>
                  <a:schemeClr val="accent1"/>
                </a:solidFill>
              </a:defRPr>
            </a:lvl1pPr>
          </a:lstStyle>
          <a:p>
            <a:pPr lvl="0"/>
            <a:r>
              <a:rPr lang="en-US" dirty="0"/>
              <a:t>Date/Other Info</a:t>
            </a:r>
          </a:p>
        </p:txBody>
      </p:sp>
    </p:spTree>
    <p:extLst>
      <p:ext uri="{BB962C8B-B14F-4D97-AF65-F5344CB8AC3E}">
        <p14:creationId xmlns:p14="http://schemas.microsoft.com/office/powerpoint/2010/main" val="287380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03864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90231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52DA89-E21F-4DB2-A8F5-54C273869570}"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110350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2DA89-E21F-4DB2-A8F5-54C273869570}"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621718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52DA89-E21F-4DB2-A8F5-54C273869570}"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80456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2DA89-E21F-4DB2-A8F5-54C273869570}"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17706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038641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2DA89-E21F-4DB2-A8F5-54C273869570}"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411561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2DA89-E21F-4DB2-A8F5-54C273869570}"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369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3647822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121623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52DA89-E21F-4DB2-A8F5-54C273869570}"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90231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52DA89-E21F-4DB2-A8F5-54C273869570}"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110350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2DA89-E21F-4DB2-A8F5-54C273869570}"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62171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52DA89-E21F-4DB2-A8F5-54C273869570}"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80456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2DA89-E21F-4DB2-A8F5-54C273869570}"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177060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52DA89-E21F-4DB2-A8F5-54C273869570}"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411561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52DA89-E21F-4DB2-A8F5-54C273869570}"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62507-17F8-4185-9176-7A793B5E9DBB}" type="slidenum">
              <a:rPr lang="en-US" smtClean="0"/>
              <a:t>‹#›</a:t>
            </a:fld>
            <a:endParaRPr lang="en-US"/>
          </a:p>
        </p:txBody>
      </p:sp>
    </p:spTree>
    <p:extLst>
      <p:ext uri="{BB962C8B-B14F-4D97-AF65-F5344CB8AC3E}">
        <p14:creationId xmlns:p14="http://schemas.microsoft.com/office/powerpoint/2010/main" val="2369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SC13PPbackground.jp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0" y="0"/>
            <a:ext cx="915865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DA89-E21F-4DB2-A8F5-54C273869570}" type="datetimeFigureOut">
              <a:rPr lang="en-US" smtClean="0"/>
              <a:t>6/22/2020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62507-17F8-4185-9176-7A793B5E9DBB}" type="slidenum">
              <a:rPr lang="en-US" smtClean="0"/>
              <a:t>‹#›</a:t>
            </a:fld>
            <a:endParaRPr lang="en-US"/>
          </a:p>
        </p:txBody>
      </p:sp>
    </p:spTree>
    <p:extLst>
      <p:ext uri="{BB962C8B-B14F-4D97-AF65-F5344CB8AC3E}">
        <p14:creationId xmlns:p14="http://schemas.microsoft.com/office/powerpoint/2010/main" val="1204980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SC13PPbackground.jpg"/>
          <p:cNvPicPr>
            <a:picLocks noChangeAspect="1"/>
          </p:cNvPicPr>
          <p:nvPr/>
        </p:nvPicPr>
        <p:blipFill>
          <a:blip r:embed="rId13">
            <a:alphaModFix/>
            <a:extLst>
              <a:ext uri="{28A0092B-C50C-407E-A947-70E740481C1C}">
                <a14:useLocalDpi xmlns:a14="http://schemas.microsoft.com/office/drawing/2010/main" val="0"/>
              </a:ext>
            </a:extLst>
          </a:blip>
          <a:stretch>
            <a:fillRect/>
          </a:stretch>
        </p:blipFill>
        <p:spPr>
          <a:xfrm>
            <a:off x="0" y="0"/>
            <a:ext cx="915865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DA89-E21F-4DB2-A8F5-54C273869570}" type="datetimeFigureOut">
              <a:rPr lang="en-US" smtClean="0"/>
              <a:t>6/22/2020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62507-17F8-4185-9176-7A793B5E9DBB}" type="slidenum">
              <a:rPr lang="en-US" smtClean="0"/>
              <a:t>‹#›</a:t>
            </a:fld>
            <a:endParaRPr lang="en-US"/>
          </a:p>
        </p:txBody>
      </p:sp>
    </p:spTree>
    <p:extLst>
      <p:ext uri="{BB962C8B-B14F-4D97-AF65-F5344CB8AC3E}">
        <p14:creationId xmlns:p14="http://schemas.microsoft.com/office/powerpoint/2010/main" val="12049809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dpi.wi.gov/sspw/mental-health/trauma/modul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hyperlink" Target="https://safesupportivelearning.ed.gov/building-trauma-sensitive-schools"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www.amazon.com/Childhood-Disrupted-Biography-Becomes-Biology-ebook/dp/B00P434AWM/ref=sr_1_1"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tress.org/what-is-stres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492874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Remote to Reality: Transitioning Back to School</a:t>
            </a:r>
          </a:p>
        </p:txBody>
      </p:sp>
      <p:sp>
        <p:nvSpPr>
          <p:cNvPr id="3" name="Subtitle 2"/>
          <p:cNvSpPr>
            <a:spLocks noGrp="1"/>
          </p:cNvSpPr>
          <p:nvPr>
            <p:ph type="subTitle" idx="1"/>
          </p:nvPr>
        </p:nvSpPr>
        <p:spPr/>
        <p:txBody>
          <a:bodyPr>
            <a:normAutofit fontScale="85000" lnSpcReduction="10000"/>
          </a:bodyPr>
          <a:lstStyle/>
          <a:p>
            <a:r>
              <a:rPr lang="en-US" dirty="0"/>
              <a:t>Bryant Tela, MSE, MSW, LSW</a:t>
            </a:r>
          </a:p>
        </p:txBody>
      </p:sp>
      <p:sp>
        <p:nvSpPr>
          <p:cNvPr id="4" name="Text Placeholder 3"/>
          <p:cNvSpPr>
            <a:spLocks noGrp="1"/>
          </p:cNvSpPr>
          <p:nvPr>
            <p:ph type="body" sz="quarter" idx="13"/>
          </p:nvPr>
        </p:nvSpPr>
        <p:spPr>
          <a:xfrm>
            <a:off x="3668713" y="4830762"/>
            <a:ext cx="4789487" cy="1265237"/>
          </a:xfrm>
        </p:spPr>
        <p:txBody>
          <a:bodyPr>
            <a:normAutofit fontScale="77500" lnSpcReduction="20000"/>
          </a:bodyPr>
          <a:lstStyle/>
          <a:p>
            <a:endParaRPr lang="en-US" dirty="0"/>
          </a:p>
          <a:p>
            <a:r>
              <a:rPr lang="en-US" dirty="0"/>
              <a:t>Specialized On-Site/Online Support (SOS) Team</a:t>
            </a:r>
          </a:p>
          <a:p>
            <a:r>
              <a:rPr lang="en-US" dirty="0"/>
              <a:t>Our Mission: Build professional capacity to improve outcomes for all students utilizing an expert multi-disciplinary approach</a:t>
            </a:r>
          </a:p>
        </p:txBody>
      </p:sp>
    </p:spTree>
    <p:extLst>
      <p:ext uri="{BB962C8B-B14F-4D97-AF65-F5344CB8AC3E}">
        <p14:creationId xmlns:p14="http://schemas.microsoft.com/office/powerpoint/2010/main" val="279257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What We Experienced</a:t>
            </a:r>
          </a:p>
        </p:txBody>
      </p:sp>
      <p:sp>
        <p:nvSpPr>
          <p:cNvPr id="3" name="Content Placeholder 2"/>
          <p:cNvSpPr>
            <a:spLocks noGrp="1"/>
          </p:cNvSpPr>
          <p:nvPr>
            <p:ph idx="1"/>
          </p:nvPr>
        </p:nvSpPr>
        <p:spPr/>
        <p:txBody>
          <a:bodyPr/>
          <a:lstStyle/>
          <a:p>
            <a:r>
              <a:rPr lang="en-US" dirty="0"/>
              <a:t>	Critical, Moody, Frustrated</a:t>
            </a:r>
          </a:p>
          <a:p>
            <a:r>
              <a:rPr lang="en-US" dirty="0"/>
              <a:t>	Not solution oriented- Emotionally focused</a:t>
            </a:r>
          </a:p>
          <a:p>
            <a:pPr marL="0" indent="0">
              <a:buNone/>
            </a:pPr>
            <a:r>
              <a:rPr lang="en-US" dirty="0"/>
              <a:t>•	Strain our health and wellbeing</a:t>
            </a:r>
          </a:p>
        </p:txBody>
      </p:sp>
    </p:spTree>
    <p:extLst>
      <p:ext uri="{BB962C8B-B14F-4D97-AF65-F5344CB8AC3E}">
        <p14:creationId xmlns:p14="http://schemas.microsoft.com/office/powerpoint/2010/main" val="390705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8DBD-424D-3944-8F0E-1EE8EAA02501}"/>
              </a:ext>
            </a:extLst>
          </p:cNvPr>
          <p:cNvSpPr>
            <a:spLocks noGrp="1"/>
          </p:cNvSpPr>
          <p:nvPr>
            <p:ph type="title"/>
          </p:nvPr>
        </p:nvSpPr>
        <p:spPr/>
        <p:txBody>
          <a:bodyPr/>
          <a:lstStyle/>
          <a:p>
            <a:r>
              <a:rPr lang="en-US" dirty="0"/>
              <a:t>Ladder of Regulation</a:t>
            </a:r>
          </a:p>
        </p:txBody>
      </p:sp>
      <p:sp>
        <p:nvSpPr>
          <p:cNvPr id="4" name="TextBox 3">
            <a:extLst>
              <a:ext uri="{FF2B5EF4-FFF2-40B4-BE49-F238E27FC236}">
                <a16:creationId xmlns:a16="http://schemas.microsoft.com/office/drawing/2014/main" id="{FBAA1938-6B68-C644-AD0A-47B180962B71}"/>
              </a:ext>
            </a:extLst>
          </p:cNvPr>
          <p:cNvSpPr txBox="1"/>
          <p:nvPr/>
        </p:nvSpPr>
        <p:spPr>
          <a:xfrm>
            <a:off x="6019800" y="6308725"/>
            <a:ext cx="1244956" cy="369332"/>
          </a:xfrm>
          <a:prstGeom prst="rect">
            <a:avLst/>
          </a:prstGeom>
          <a:noFill/>
        </p:spPr>
        <p:txBody>
          <a:bodyPr wrap="none" rtlCol="0">
            <a:spAutoFit/>
          </a:bodyPr>
          <a:lstStyle/>
          <a:p>
            <a:r>
              <a:rPr lang="en-US" dirty="0"/>
              <a:t>IIRP, 2020</a:t>
            </a:r>
          </a:p>
        </p:txBody>
      </p:sp>
      <p:sp>
        <p:nvSpPr>
          <p:cNvPr id="5" name="TextBox 4">
            <a:extLst>
              <a:ext uri="{FF2B5EF4-FFF2-40B4-BE49-F238E27FC236}">
                <a16:creationId xmlns:a16="http://schemas.microsoft.com/office/drawing/2014/main" id="{EAA5C08A-F058-DA42-99ED-E0670434F4A9}"/>
              </a:ext>
            </a:extLst>
          </p:cNvPr>
          <p:cNvSpPr txBox="1"/>
          <p:nvPr/>
        </p:nvSpPr>
        <p:spPr>
          <a:xfrm>
            <a:off x="1676400" y="1676400"/>
            <a:ext cx="877163" cy="369332"/>
          </a:xfrm>
          <a:prstGeom prst="rect">
            <a:avLst/>
          </a:prstGeom>
          <a:noFill/>
        </p:spPr>
        <p:txBody>
          <a:bodyPr wrap="none" rtlCol="0">
            <a:spAutoFit/>
          </a:bodyPr>
          <a:lstStyle/>
          <a:p>
            <a:r>
              <a:rPr lang="en-US" b="1" dirty="0"/>
              <a:t>Needs</a:t>
            </a:r>
          </a:p>
        </p:txBody>
      </p:sp>
      <p:sp>
        <p:nvSpPr>
          <p:cNvPr id="7" name="TextBox 6">
            <a:extLst>
              <a:ext uri="{FF2B5EF4-FFF2-40B4-BE49-F238E27FC236}">
                <a16:creationId xmlns:a16="http://schemas.microsoft.com/office/drawing/2014/main" id="{079409F8-6130-3F4D-8308-2665DAC4824D}"/>
              </a:ext>
            </a:extLst>
          </p:cNvPr>
          <p:cNvSpPr txBox="1"/>
          <p:nvPr/>
        </p:nvSpPr>
        <p:spPr>
          <a:xfrm>
            <a:off x="1278854" y="2349381"/>
            <a:ext cx="1672253" cy="369332"/>
          </a:xfrm>
          <a:prstGeom prst="rect">
            <a:avLst/>
          </a:prstGeom>
          <a:noFill/>
        </p:spPr>
        <p:txBody>
          <a:bodyPr wrap="none" rtlCol="0">
            <a:spAutoFit/>
          </a:bodyPr>
          <a:lstStyle/>
          <a:p>
            <a:r>
              <a:rPr lang="en-US" dirty="0"/>
              <a:t>Empowerment</a:t>
            </a:r>
          </a:p>
        </p:txBody>
      </p:sp>
      <p:sp>
        <p:nvSpPr>
          <p:cNvPr id="8" name="TextBox 7">
            <a:extLst>
              <a:ext uri="{FF2B5EF4-FFF2-40B4-BE49-F238E27FC236}">
                <a16:creationId xmlns:a16="http://schemas.microsoft.com/office/drawing/2014/main" id="{986D4A5F-1D9E-1C49-A9E8-E5E40502DC9A}"/>
              </a:ext>
            </a:extLst>
          </p:cNvPr>
          <p:cNvSpPr txBox="1"/>
          <p:nvPr/>
        </p:nvSpPr>
        <p:spPr>
          <a:xfrm>
            <a:off x="1586630" y="3105547"/>
            <a:ext cx="1056700" cy="369332"/>
          </a:xfrm>
          <a:prstGeom prst="rect">
            <a:avLst/>
          </a:prstGeom>
          <a:noFill/>
        </p:spPr>
        <p:txBody>
          <a:bodyPr wrap="none" rtlCol="0">
            <a:spAutoFit/>
          </a:bodyPr>
          <a:lstStyle/>
          <a:p>
            <a:r>
              <a:rPr lang="en-US" dirty="0"/>
              <a:t>Feelings</a:t>
            </a:r>
          </a:p>
        </p:txBody>
      </p:sp>
      <p:sp>
        <p:nvSpPr>
          <p:cNvPr id="9" name="TextBox 8">
            <a:extLst>
              <a:ext uri="{FF2B5EF4-FFF2-40B4-BE49-F238E27FC236}">
                <a16:creationId xmlns:a16="http://schemas.microsoft.com/office/drawing/2014/main" id="{4C58ECD5-9944-E548-B426-3D578CC0C065}"/>
              </a:ext>
            </a:extLst>
          </p:cNvPr>
          <p:cNvSpPr txBox="1"/>
          <p:nvPr/>
        </p:nvSpPr>
        <p:spPr>
          <a:xfrm>
            <a:off x="1454061" y="3954622"/>
            <a:ext cx="1321837" cy="369332"/>
          </a:xfrm>
          <a:prstGeom prst="rect">
            <a:avLst/>
          </a:prstGeom>
          <a:noFill/>
        </p:spPr>
        <p:txBody>
          <a:bodyPr wrap="none" rtlCol="0">
            <a:spAutoFit/>
          </a:bodyPr>
          <a:lstStyle/>
          <a:p>
            <a:r>
              <a:rPr lang="en-US" dirty="0"/>
              <a:t>Awareness</a:t>
            </a:r>
          </a:p>
        </p:txBody>
      </p:sp>
      <p:sp>
        <p:nvSpPr>
          <p:cNvPr id="10" name="TextBox 9">
            <a:extLst>
              <a:ext uri="{FF2B5EF4-FFF2-40B4-BE49-F238E27FC236}">
                <a16:creationId xmlns:a16="http://schemas.microsoft.com/office/drawing/2014/main" id="{8D5E7CEC-6FF1-C648-8145-AB2F964210D7}"/>
              </a:ext>
            </a:extLst>
          </p:cNvPr>
          <p:cNvSpPr txBox="1"/>
          <p:nvPr/>
        </p:nvSpPr>
        <p:spPr>
          <a:xfrm>
            <a:off x="1691640" y="4803697"/>
            <a:ext cx="838691" cy="369332"/>
          </a:xfrm>
          <a:prstGeom prst="rect">
            <a:avLst/>
          </a:prstGeom>
          <a:noFill/>
        </p:spPr>
        <p:txBody>
          <a:bodyPr wrap="none" rtlCol="0">
            <a:spAutoFit/>
          </a:bodyPr>
          <a:lstStyle/>
          <a:p>
            <a:r>
              <a:rPr lang="en-US" dirty="0"/>
              <a:t>Safety</a:t>
            </a:r>
          </a:p>
        </p:txBody>
      </p:sp>
      <p:sp>
        <p:nvSpPr>
          <p:cNvPr id="13" name="TextBox 12">
            <a:extLst>
              <a:ext uri="{FF2B5EF4-FFF2-40B4-BE49-F238E27FC236}">
                <a16:creationId xmlns:a16="http://schemas.microsoft.com/office/drawing/2014/main" id="{15525ED6-B7E3-3441-AC2E-8E19FB156EC6}"/>
              </a:ext>
            </a:extLst>
          </p:cNvPr>
          <p:cNvSpPr txBox="1"/>
          <p:nvPr/>
        </p:nvSpPr>
        <p:spPr>
          <a:xfrm>
            <a:off x="5303318" y="2316163"/>
            <a:ext cx="1223412" cy="369332"/>
          </a:xfrm>
          <a:prstGeom prst="rect">
            <a:avLst/>
          </a:prstGeom>
          <a:noFill/>
        </p:spPr>
        <p:txBody>
          <a:bodyPr wrap="none" rtlCol="0">
            <a:spAutoFit/>
          </a:bodyPr>
          <a:lstStyle/>
          <a:p>
            <a:r>
              <a:rPr lang="en-US" dirty="0"/>
              <a:t>Challenge</a:t>
            </a:r>
          </a:p>
        </p:txBody>
      </p:sp>
      <p:sp>
        <p:nvSpPr>
          <p:cNvPr id="14" name="TextBox 13">
            <a:extLst>
              <a:ext uri="{FF2B5EF4-FFF2-40B4-BE49-F238E27FC236}">
                <a16:creationId xmlns:a16="http://schemas.microsoft.com/office/drawing/2014/main" id="{653FC883-A181-0245-B8B7-676A59A1A51D}"/>
              </a:ext>
            </a:extLst>
          </p:cNvPr>
          <p:cNvSpPr txBox="1"/>
          <p:nvPr/>
        </p:nvSpPr>
        <p:spPr>
          <a:xfrm>
            <a:off x="5176232" y="3102689"/>
            <a:ext cx="1492716" cy="369332"/>
          </a:xfrm>
          <a:prstGeom prst="rect">
            <a:avLst/>
          </a:prstGeom>
          <a:noFill/>
        </p:spPr>
        <p:txBody>
          <a:bodyPr wrap="none" rtlCol="0">
            <a:spAutoFit/>
          </a:bodyPr>
          <a:lstStyle/>
          <a:p>
            <a:r>
              <a:rPr lang="en-US" dirty="0"/>
              <a:t>Engagement</a:t>
            </a:r>
          </a:p>
        </p:txBody>
      </p:sp>
      <p:sp>
        <p:nvSpPr>
          <p:cNvPr id="15" name="TextBox 14">
            <a:extLst>
              <a:ext uri="{FF2B5EF4-FFF2-40B4-BE49-F238E27FC236}">
                <a16:creationId xmlns:a16="http://schemas.microsoft.com/office/drawing/2014/main" id="{AD898FD4-ED30-9D41-8591-C56465AEBEEB}"/>
              </a:ext>
            </a:extLst>
          </p:cNvPr>
          <p:cNvSpPr txBox="1"/>
          <p:nvPr/>
        </p:nvSpPr>
        <p:spPr>
          <a:xfrm>
            <a:off x="5441068" y="3953193"/>
            <a:ext cx="954107" cy="369332"/>
          </a:xfrm>
          <a:prstGeom prst="rect">
            <a:avLst/>
          </a:prstGeom>
          <a:noFill/>
        </p:spPr>
        <p:txBody>
          <a:bodyPr wrap="none" rtlCol="0">
            <a:spAutoFit/>
          </a:bodyPr>
          <a:lstStyle/>
          <a:p>
            <a:r>
              <a:rPr lang="en-US" dirty="0"/>
              <a:t>Nurture</a:t>
            </a:r>
          </a:p>
        </p:txBody>
      </p:sp>
      <p:sp>
        <p:nvSpPr>
          <p:cNvPr id="16" name="TextBox 15">
            <a:extLst>
              <a:ext uri="{FF2B5EF4-FFF2-40B4-BE49-F238E27FC236}">
                <a16:creationId xmlns:a16="http://schemas.microsoft.com/office/drawing/2014/main" id="{96EB3A28-1C86-3D40-A5D4-31A8AFFAA58B}"/>
              </a:ext>
            </a:extLst>
          </p:cNvPr>
          <p:cNvSpPr txBox="1"/>
          <p:nvPr/>
        </p:nvSpPr>
        <p:spPr>
          <a:xfrm>
            <a:off x="5379849" y="4803697"/>
            <a:ext cx="1120820" cy="369332"/>
          </a:xfrm>
          <a:prstGeom prst="rect">
            <a:avLst/>
          </a:prstGeom>
          <a:noFill/>
        </p:spPr>
        <p:txBody>
          <a:bodyPr wrap="none" rtlCol="0">
            <a:spAutoFit/>
          </a:bodyPr>
          <a:lstStyle/>
          <a:p>
            <a:r>
              <a:rPr lang="en-US" dirty="0"/>
              <a:t>Structure</a:t>
            </a:r>
          </a:p>
        </p:txBody>
      </p:sp>
      <p:sp>
        <p:nvSpPr>
          <p:cNvPr id="17" name="Left-Right Arrow 16">
            <a:extLst>
              <a:ext uri="{FF2B5EF4-FFF2-40B4-BE49-F238E27FC236}">
                <a16:creationId xmlns:a16="http://schemas.microsoft.com/office/drawing/2014/main" id="{79C397C6-6BE2-754E-9693-8A7F7C21041F}"/>
              </a:ext>
            </a:extLst>
          </p:cNvPr>
          <p:cNvSpPr/>
          <p:nvPr/>
        </p:nvSpPr>
        <p:spPr>
          <a:xfrm>
            <a:off x="3857624" y="2651403"/>
            <a:ext cx="4114800" cy="3691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Right Arrow 17">
            <a:extLst>
              <a:ext uri="{FF2B5EF4-FFF2-40B4-BE49-F238E27FC236}">
                <a16:creationId xmlns:a16="http://schemas.microsoft.com/office/drawing/2014/main" id="{3370DCA0-1DFA-0245-AAAE-EF9294678C50}"/>
              </a:ext>
            </a:extLst>
          </p:cNvPr>
          <p:cNvSpPr/>
          <p:nvPr/>
        </p:nvSpPr>
        <p:spPr>
          <a:xfrm>
            <a:off x="3882859" y="3466504"/>
            <a:ext cx="4114800" cy="3691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Right Arrow 18">
            <a:extLst>
              <a:ext uri="{FF2B5EF4-FFF2-40B4-BE49-F238E27FC236}">
                <a16:creationId xmlns:a16="http://schemas.microsoft.com/office/drawing/2014/main" id="{616730DB-9C56-FE42-BE59-944F58C1C349}"/>
              </a:ext>
            </a:extLst>
          </p:cNvPr>
          <p:cNvSpPr/>
          <p:nvPr/>
        </p:nvSpPr>
        <p:spPr>
          <a:xfrm>
            <a:off x="3882859" y="4368800"/>
            <a:ext cx="4114800" cy="3691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Right Arrow 19">
            <a:extLst>
              <a:ext uri="{FF2B5EF4-FFF2-40B4-BE49-F238E27FC236}">
                <a16:creationId xmlns:a16="http://schemas.microsoft.com/office/drawing/2014/main" id="{B74DC1A3-9F34-B642-B273-FCFF76A71D9C}"/>
              </a:ext>
            </a:extLst>
          </p:cNvPr>
          <p:cNvSpPr/>
          <p:nvPr/>
        </p:nvSpPr>
        <p:spPr>
          <a:xfrm>
            <a:off x="3917149" y="5181600"/>
            <a:ext cx="4114800" cy="3691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DB83DF79-C0F6-F842-9E1B-FCF2DCAA151F}"/>
              </a:ext>
            </a:extLst>
          </p:cNvPr>
          <p:cNvSpPr/>
          <p:nvPr/>
        </p:nvSpPr>
        <p:spPr>
          <a:xfrm rot="10800000">
            <a:off x="7067550" y="1676399"/>
            <a:ext cx="381000" cy="40386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FE45EC78-E1E2-AE41-B519-CAEA85F1AF7F}"/>
              </a:ext>
            </a:extLst>
          </p:cNvPr>
          <p:cNvSpPr/>
          <p:nvPr/>
        </p:nvSpPr>
        <p:spPr>
          <a:xfrm rot="10800000">
            <a:off x="4381500" y="1676400"/>
            <a:ext cx="381000" cy="403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16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1" dirty="0"/>
              <a:t>Components of Care</a:t>
            </a:r>
            <a:endParaRPr lang="en-US" sz="3600" b="1" dirty="0">
              <a:uFillTx/>
            </a:endParaRPr>
          </a:p>
        </p:txBody>
      </p:sp>
      <p:pic>
        <p:nvPicPr>
          <p:cNvPr id="8" name="Picture 7" descr="Screen Shot 2018-10-18 at 12.41.33 PM.png"/>
          <p:cNvPicPr>
            <a:picLocks noChangeAspect="1"/>
          </p:cNvPicPr>
          <p:nvPr/>
        </p:nvPicPr>
        <p:blipFill>
          <a:blip r:embed="rId3"/>
          <a:stretch>
            <a:fillRect/>
          </a:stretch>
        </p:blipFill>
        <p:spPr>
          <a:xfrm>
            <a:off x="0" y="1411001"/>
            <a:ext cx="9144000" cy="5124222"/>
          </a:xfrm>
          <a:prstGeom prst="rect">
            <a:avLst/>
          </a:prstGeom>
        </p:spPr>
      </p:pic>
      <p:sp>
        <p:nvSpPr>
          <p:cNvPr id="9" name="TextBox 8"/>
          <p:cNvSpPr txBox="1">
            <a:spLocks/>
          </p:cNvSpPr>
          <p:nvPr/>
        </p:nvSpPr>
        <p:spPr>
          <a:xfrm>
            <a:off x="244246" y="5623140"/>
            <a:ext cx="8597498" cy="523220"/>
          </a:xfrm>
          <a:prstGeom prst="rect">
            <a:avLst/>
          </a:prstGeom>
          <a:noFill/>
        </p:spPr>
        <p:txBody>
          <a:bodyPr wrap="square" rtlCol="0">
            <a:spAutoFit/>
          </a:bodyPr>
          <a:lstStyle/>
          <a:p>
            <a:r>
              <a:rPr lang="en-US" dirty="0">
                <a:uFillTx/>
              </a:rPr>
              <a:t>Wisconsin Department of Public Instruction </a:t>
            </a:r>
            <a:r>
              <a:rPr lang="mr-IN" dirty="0">
                <a:uFillTx/>
              </a:rPr>
              <a:t>–</a:t>
            </a:r>
            <a:r>
              <a:rPr lang="en-US" dirty="0">
                <a:uFillTx/>
              </a:rPr>
              <a:t> Trauma Sensitive Schools</a:t>
            </a:r>
          </a:p>
          <a:p>
            <a:r>
              <a:rPr lang="en-US" dirty="0">
                <a:uFillTx/>
              </a:rPr>
              <a:t>Module 4:  </a:t>
            </a:r>
            <a:r>
              <a:rPr lang="en-US" dirty="0">
                <a:uFillTx/>
                <a:hlinkClick r:id="rId4"/>
              </a:rPr>
              <a:t>https://dpi.wi.gov/sspw/mental-health/trauma/modules</a:t>
            </a:r>
            <a:r>
              <a:rPr lang="en-US" dirty="0">
                <a:uFillTx/>
              </a:rPr>
              <a:t> </a:t>
            </a:r>
          </a:p>
        </p:txBody>
      </p:sp>
    </p:spTree>
    <p:extLst>
      <p:ext uri="{BB962C8B-B14F-4D97-AF65-F5344CB8AC3E}">
        <p14:creationId xmlns:p14="http://schemas.microsoft.com/office/powerpoint/2010/main" val="352432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062615" y="400467"/>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Arial"/>
              <a:buNone/>
            </a:pPr>
            <a:r>
              <a:rPr lang="en-US" sz="3600" b="1" i="0" u="none" strike="noStrike" cap="none" dirty="0">
                <a:solidFill>
                  <a:schemeClr val="dk2"/>
                </a:solidFill>
                <a:uFillTx/>
                <a:latin typeface="Arial"/>
                <a:ea typeface="Arial"/>
                <a:cs typeface="Arial"/>
                <a:sym typeface="Arial"/>
              </a:rPr>
              <a:t>What is self-care?</a:t>
            </a:r>
            <a:endParaRPr sz="3600" b="1" i="0" u="none" strike="noStrike" cap="none" dirty="0">
              <a:solidFill>
                <a:schemeClr val="dk2"/>
              </a:solidFill>
              <a:uFillTx/>
              <a:latin typeface="Arial"/>
              <a:ea typeface="Arial"/>
              <a:cs typeface="Arial"/>
              <a:sym typeface="Arial"/>
            </a:endParaRPr>
          </a:p>
        </p:txBody>
      </p:sp>
      <p:sp>
        <p:nvSpPr>
          <p:cNvPr id="188" name="Shape 188"/>
          <p:cNvSpPr>
            <a:spLocks/>
          </p:cNvSpPr>
          <p:nvPr/>
        </p:nvSpPr>
        <p:spPr>
          <a:xfrm>
            <a:off x="450166" y="1608375"/>
            <a:ext cx="8200584"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rgbClr val="1D2A53"/>
              </a:solidFill>
              <a:uFillTx/>
              <a:latin typeface="Arial"/>
              <a:ea typeface="Arial"/>
              <a:cs typeface="Arial"/>
              <a:sym typeface="Arial"/>
            </a:endParaRPr>
          </a:p>
          <a:p>
            <a:pPr marL="0" marR="0" lvl="0" indent="0" algn="ctr" rtl="0">
              <a:lnSpc>
                <a:spcPct val="100000"/>
              </a:lnSpc>
              <a:spcBef>
                <a:spcPts val="0"/>
              </a:spcBef>
              <a:spcAft>
                <a:spcPts val="0"/>
              </a:spcAft>
              <a:buClr>
                <a:srgbClr val="1D2A53"/>
              </a:buClr>
              <a:buSzPts val="3200"/>
              <a:buFont typeface="Arial"/>
              <a:buNone/>
            </a:pPr>
            <a:r>
              <a:rPr lang="en-US" sz="3200" b="0" i="0" u="none" strike="noStrike" cap="none" dirty="0">
                <a:solidFill>
                  <a:srgbClr val="1D2A53"/>
                </a:solidFill>
                <a:uFillTx/>
                <a:latin typeface="Arial"/>
                <a:ea typeface="Arial"/>
                <a:cs typeface="Arial"/>
                <a:sym typeface="Arial"/>
              </a:rPr>
              <a:t>Self-care has been defined as providing adequate attention to one's own physical and psychological wellness</a:t>
            </a:r>
          </a:p>
          <a:p>
            <a:pPr marL="0" marR="0" lvl="0" indent="0" algn="ctr" rtl="0">
              <a:lnSpc>
                <a:spcPct val="100000"/>
              </a:lnSpc>
              <a:spcBef>
                <a:spcPts val="0"/>
              </a:spcBef>
              <a:spcAft>
                <a:spcPts val="0"/>
              </a:spcAft>
              <a:buClr>
                <a:srgbClr val="1D2A53"/>
              </a:buClr>
              <a:buSzPts val="3200"/>
              <a:buFont typeface="Arial"/>
              <a:buNone/>
            </a:pPr>
            <a:r>
              <a:rPr lang="en-US" sz="3200" b="0" i="0" u="none" strike="noStrike" cap="none" dirty="0">
                <a:solidFill>
                  <a:srgbClr val="1D2A53"/>
                </a:solidFill>
                <a:uFillTx/>
                <a:latin typeface="Arial"/>
                <a:ea typeface="Arial"/>
                <a:cs typeface="Arial"/>
                <a:sym typeface="Arial"/>
              </a:rPr>
              <a:t> (Beauchamp &amp; Childress, 2001).</a:t>
            </a:r>
            <a:endParaRPr dirty="0">
              <a:uFillTx/>
            </a:endParaRPr>
          </a:p>
        </p:txBody>
      </p:sp>
      <p:sp>
        <p:nvSpPr>
          <p:cNvPr id="189" name="Shape 189"/>
          <p:cNvSpPr txBox="1">
            <a:spLocks/>
          </p:cNvSpPr>
          <p:nvPr/>
        </p:nvSpPr>
        <p:spPr>
          <a:xfrm>
            <a:off x="4762928" y="3684536"/>
            <a:ext cx="187509" cy="8925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Tree>
    <p:extLst>
      <p:ext uri="{BB962C8B-B14F-4D97-AF65-F5344CB8AC3E}">
        <p14:creationId xmlns:p14="http://schemas.microsoft.com/office/powerpoint/2010/main" val="350247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080" y="129394"/>
            <a:ext cx="7297840" cy="915357"/>
          </a:xfrm>
        </p:spPr>
        <p:txBody>
          <a:bodyPr/>
          <a:lstStyle/>
          <a:p>
            <a:r>
              <a:rPr lang="en-US" sz="3600" b="1" dirty="0">
                <a:uFillTx/>
              </a:rPr>
              <a:t>Self-Care</a:t>
            </a:r>
          </a:p>
        </p:txBody>
      </p:sp>
      <p:sp>
        <p:nvSpPr>
          <p:cNvPr id="4" name="Text Placeholder 3"/>
          <p:cNvSpPr>
            <a:spLocks noGrp="1"/>
          </p:cNvSpPr>
          <p:nvPr>
            <p:ph type="body" idx="1"/>
          </p:nvPr>
        </p:nvSpPr>
        <p:spPr/>
        <p:txBody>
          <a:bodyPr/>
          <a:lstStyle/>
          <a:p>
            <a:r>
              <a:rPr lang="en-US" dirty="0">
                <a:uFillTx/>
              </a:rPr>
              <a:t>IS NOT.....</a:t>
            </a:r>
          </a:p>
        </p:txBody>
      </p:sp>
      <p:sp>
        <p:nvSpPr>
          <p:cNvPr id="5" name="Content Placeholder 4"/>
          <p:cNvSpPr>
            <a:spLocks noGrp="1"/>
          </p:cNvSpPr>
          <p:nvPr>
            <p:ph sz="half" idx="2"/>
          </p:nvPr>
        </p:nvSpPr>
        <p:spPr/>
        <p:txBody>
          <a:bodyPr/>
          <a:lstStyle/>
          <a:p>
            <a:r>
              <a:rPr lang="en-US" dirty="0">
                <a:uFillTx/>
              </a:rPr>
              <a:t>Selfish</a:t>
            </a:r>
          </a:p>
          <a:p>
            <a:r>
              <a:rPr lang="en-US" dirty="0">
                <a:uFillTx/>
              </a:rPr>
              <a:t>A once a week thing</a:t>
            </a:r>
          </a:p>
          <a:p>
            <a:r>
              <a:rPr lang="en-US" dirty="0">
                <a:uFillTx/>
              </a:rPr>
              <a:t>Spontaneous </a:t>
            </a:r>
          </a:p>
          <a:p>
            <a:r>
              <a:rPr lang="en-US" dirty="0">
                <a:uFillTx/>
              </a:rPr>
              <a:t>Not the same for everyone</a:t>
            </a:r>
          </a:p>
          <a:p>
            <a:r>
              <a:rPr lang="en-US" dirty="0">
                <a:uFillTx/>
              </a:rPr>
              <a:t>Not something that others need and you don’t</a:t>
            </a:r>
          </a:p>
          <a:p>
            <a:endParaRPr lang="en-US" dirty="0">
              <a:uFillTx/>
            </a:endParaRPr>
          </a:p>
          <a:p>
            <a:endParaRPr lang="en-US" dirty="0">
              <a:uFillTx/>
            </a:endParaRPr>
          </a:p>
        </p:txBody>
      </p:sp>
      <p:sp>
        <p:nvSpPr>
          <p:cNvPr id="6" name="Text Placeholder 5"/>
          <p:cNvSpPr>
            <a:spLocks noGrp="1"/>
          </p:cNvSpPr>
          <p:nvPr>
            <p:ph type="body" sz="quarter" idx="3"/>
          </p:nvPr>
        </p:nvSpPr>
        <p:spPr/>
        <p:txBody>
          <a:bodyPr/>
          <a:lstStyle/>
          <a:p>
            <a:r>
              <a:rPr lang="en-US" dirty="0">
                <a:uFillTx/>
              </a:rPr>
              <a:t>IS.....</a:t>
            </a:r>
          </a:p>
        </p:txBody>
      </p:sp>
      <p:sp>
        <p:nvSpPr>
          <p:cNvPr id="7" name="Content Placeholder 6"/>
          <p:cNvSpPr>
            <a:spLocks noGrp="1"/>
          </p:cNvSpPr>
          <p:nvPr>
            <p:ph sz="quarter" idx="4"/>
          </p:nvPr>
        </p:nvSpPr>
        <p:spPr/>
        <p:txBody>
          <a:bodyPr/>
          <a:lstStyle/>
          <a:p>
            <a:r>
              <a:rPr lang="en-US" dirty="0">
                <a:uFillTx/>
              </a:rPr>
              <a:t>Responsible</a:t>
            </a:r>
          </a:p>
          <a:p>
            <a:r>
              <a:rPr lang="en-US" dirty="0">
                <a:uFillTx/>
              </a:rPr>
              <a:t>Small strategies throughout the day</a:t>
            </a:r>
          </a:p>
          <a:p>
            <a:r>
              <a:rPr lang="en-US" dirty="0">
                <a:uFillTx/>
              </a:rPr>
              <a:t>Scheduled</a:t>
            </a:r>
          </a:p>
          <a:p>
            <a:r>
              <a:rPr lang="en-US" dirty="0">
                <a:uFillTx/>
              </a:rPr>
              <a:t>About what works for you</a:t>
            </a:r>
          </a:p>
          <a:p>
            <a:r>
              <a:rPr lang="en-US" b="1" dirty="0">
                <a:uFillTx/>
              </a:rPr>
              <a:t>We all need it!!</a:t>
            </a:r>
          </a:p>
          <a:p>
            <a:endParaRPr lang="en-US" dirty="0">
              <a:uFillTx/>
            </a:endParaRPr>
          </a:p>
        </p:txBody>
      </p:sp>
    </p:spTree>
    <p:extLst>
      <p:ext uri="{BB962C8B-B14F-4D97-AF65-F5344CB8AC3E}">
        <p14:creationId xmlns:p14="http://schemas.microsoft.com/office/powerpoint/2010/main" val="370456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1-29 at 1.46.34 PM.png"/>
          <p:cNvPicPr>
            <a:picLocks noChangeAspect="1"/>
          </p:cNvPicPr>
          <p:nvPr/>
        </p:nvPicPr>
        <p:blipFill>
          <a:blip r:embed="rId3"/>
          <a:stretch>
            <a:fillRect/>
          </a:stretch>
        </p:blipFill>
        <p:spPr>
          <a:xfrm>
            <a:off x="992038" y="1617"/>
            <a:ext cx="7159451" cy="6407226"/>
          </a:xfrm>
          <a:prstGeom prst="rect">
            <a:avLst/>
          </a:prstGeom>
        </p:spPr>
      </p:pic>
      <p:pic>
        <p:nvPicPr>
          <p:cNvPr id="6" name="Picture 5" descr="Screen Shot 2019-01-29 at 1.47.36 PM.png"/>
          <p:cNvPicPr>
            <a:picLocks noChangeAspect="1"/>
          </p:cNvPicPr>
          <p:nvPr/>
        </p:nvPicPr>
        <p:blipFill>
          <a:blip r:embed="rId4"/>
          <a:stretch>
            <a:fillRect/>
          </a:stretch>
        </p:blipFill>
        <p:spPr>
          <a:xfrm>
            <a:off x="401027" y="5897618"/>
            <a:ext cx="6372876" cy="994403"/>
          </a:xfrm>
          <a:prstGeom prst="rect">
            <a:avLst/>
          </a:prstGeom>
        </p:spPr>
      </p:pic>
    </p:spTree>
    <p:extLst>
      <p:ext uri="{BB962C8B-B14F-4D97-AF65-F5344CB8AC3E}">
        <p14:creationId xmlns:p14="http://schemas.microsoft.com/office/powerpoint/2010/main" val="203592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CF93-3DC3-184B-90FB-FDBE782D6843}"/>
              </a:ext>
            </a:extLst>
          </p:cNvPr>
          <p:cNvSpPr>
            <a:spLocks noGrp="1"/>
          </p:cNvSpPr>
          <p:nvPr>
            <p:ph type="title"/>
          </p:nvPr>
        </p:nvSpPr>
        <p:spPr/>
        <p:txBody>
          <a:bodyPr/>
          <a:lstStyle/>
          <a:p>
            <a:r>
              <a:rPr lang="en-US" dirty="0"/>
              <a:t>My Self Care Plan</a:t>
            </a:r>
          </a:p>
        </p:txBody>
      </p:sp>
      <p:sp>
        <p:nvSpPr>
          <p:cNvPr id="3" name="Content Placeholder 2">
            <a:extLst>
              <a:ext uri="{FF2B5EF4-FFF2-40B4-BE49-F238E27FC236}">
                <a16:creationId xmlns:a16="http://schemas.microsoft.com/office/drawing/2014/main" id="{86762A11-594E-E24B-8B83-950C5425C6DF}"/>
              </a:ext>
            </a:extLst>
          </p:cNvPr>
          <p:cNvSpPr>
            <a:spLocks noGrp="1"/>
          </p:cNvSpPr>
          <p:nvPr>
            <p:ph idx="1"/>
          </p:nvPr>
        </p:nvSpPr>
        <p:spPr/>
        <p:txBody>
          <a:bodyPr>
            <a:normAutofit fontScale="92500" lnSpcReduction="10000"/>
          </a:bodyPr>
          <a:lstStyle/>
          <a:p>
            <a:r>
              <a:rPr lang="en-US" dirty="0"/>
              <a:t>Allow myself to be present: </a:t>
            </a:r>
          </a:p>
          <a:p>
            <a:pPr lvl="1"/>
            <a:r>
              <a:rPr lang="en-US" dirty="0"/>
              <a:t>How much of my day is spent ‘time-traveling’ vs. being in the present moment? </a:t>
            </a:r>
          </a:p>
          <a:p>
            <a:r>
              <a:rPr lang="en-US" dirty="0"/>
              <a:t>Remember my values</a:t>
            </a:r>
          </a:p>
          <a:p>
            <a:pPr lvl="1"/>
            <a:r>
              <a:rPr lang="en-US" dirty="0"/>
              <a:t>How can I act towards my values?</a:t>
            </a:r>
          </a:p>
          <a:p>
            <a:r>
              <a:rPr lang="en-US" dirty="0"/>
              <a:t>Be kind to myself</a:t>
            </a:r>
          </a:p>
          <a:p>
            <a:pPr lvl="1"/>
            <a:r>
              <a:rPr lang="en-US" dirty="0"/>
              <a:t>Schedule time for self-regulation</a:t>
            </a:r>
          </a:p>
          <a:p>
            <a:pPr lvl="1"/>
            <a:r>
              <a:rPr lang="en-US" dirty="0"/>
              <a:t>Do things I enjoy</a:t>
            </a:r>
          </a:p>
          <a:p>
            <a:pPr lvl="1"/>
            <a:r>
              <a:rPr lang="en-US" dirty="0"/>
              <a:t>I may be unavailable to others during these times</a:t>
            </a:r>
          </a:p>
          <a:p>
            <a:pPr lvl="1"/>
            <a:r>
              <a:rPr lang="en-US" dirty="0"/>
              <a:t>Mistakes are okay</a:t>
            </a:r>
          </a:p>
        </p:txBody>
      </p:sp>
    </p:spTree>
    <p:extLst>
      <p:ext uri="{BB962C8B-B14F-4D97-AF65-F5344CB8AC3E}">
        <p14:creationId xmlns:p14="http://schemas.microsoft.com/office/powerpoint/2010/main" val="323653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Moving from Self-Care to We Care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Some things to consider:</a:t>
            </a:r>
          </a:p>
          <a:p>
            <a:r>
              <a:rPr lang="en-US" sz="2800" dirty="0"/>
              <a:t>What is on your mind as you think about next school year? </a:t>
            </a:r>
          </a:p>
          <a:p>
            <a:pPr marL="0" indent="0">
              <a:buNone/>
            </a:pPr>
            <a:endParaRPr lang="en-US" sz="2800" dirty="0"/>
          </a:p>
          <a:p>
            <a:r>
              <a:rPr lang="en-US" sz="2800" dirty="0"/>
              <a:t>What are your biggest hopes or worries?</a:t>
            </a:r>
            <a:endParaRPr lang="en-US"/>
          </a:p>
          <a:p>
            <a:pPr marL="0" indent="0">
              <a:buNone/>
            </a:pPr>
            <a:r>
              <a:rPr lang="en-US" sz="2800" dirty="0"/>
              <a:t>	 </a:t>
            </a:r>
          </a:p>
          <a:p>
            <a:r>
              <a:rPr lang="en-US" sz="2800" dirty="0"/>
              <a:t>What has our school done well during the past 	months, and what could we have done better?</a:t>
            </a:r>
            <a:endParaRPr lang="en-US"/>
          </a:p>
          <a:p>
            <a:pPr marL="0" indent="0">
              <a:buNone/>
            </a:pPr>
            <a:endParaRPr lang="en-US" sz="2800" dirty="0"/>
          </a:p>
        </p:txBody>
      </p:sp>
    </p:spTree>
    <p:extLst>
      <p:ext uri="{BB962C8B-B14F-4D97-AF65-F5344CB8AC3E}">
        <p14:creationId xmlns:p14="http://schemas.microsoft.com/office/powerpoint/2010/main" val="2447072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Moving from Self-Care to We Care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How might you like to contribute as we prepare to transition to a new school year?</a:t>
            </a:r>
          </a:p>
          <a:p>
            <a:pPr marL="0" indent="0">
              <a:buNone/>
            </a:pPr>
            <a:endParaRPr lang="en-US" dirty="0"/>
          </a:p>
          <a:p>
            <a:r>
              <a:rPr lang="en-US" dirty="0"/>
              <a:t> What can we do to make school feel even more like a community that cares for you?</a:t>
            </a:r>
          </a:p>
          <a:p>
            <a:endParaRPr lang="en-US" dirty="0"/>
          </a:p>
          <a:p>
            <a:r>
              <a:rPr lang="en-US" dirty="0"/>
              <a:t>Other questions and or thoughts?</a:t>
            </a:r>
          </a:p>
          <a:p>
            <a:endParaRPr lang="en-US" dirty="0"/>
          </a:p>
        </p:txBody>
      </p:sp>
    </p:spTree>
    <p:extLst>
      <p:ext uri="{BB962C8B-B14F-4D97-AF65-F5344CB8AC3E}">
        <p14:creationId xmlns:p14="http://schemas.microsoft.com/office/powerpoint/2010/main" val="344852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the Adults First</a:t>
            </a:r>
          </a:p>
        </p:txBody>
      </p:sp>
      <p:sp>
        <p:nvSpPr>
          <p:cNvPr id="3" name="Content Placeholder 2"/>
          <p:cNvSpPr>
            <a:spLocks noGrp="1"/>
          </p:cNvSpPr>
          <p:nvPr>
            <p:ph idx="1"/>
          </p:nvPr>
        </p:nvSpPr>
        <p:spPr/>
        <p:txBody>
          <a:bodyPr/>
          <a:lstStyle/>
          <a:p>
            <a:r>
              <a:rPr lang="en-US" dirty="0"/>
              <a:t>If we are dysregulated, Our students will be dysregulated</a:t>
            </a:r>
          </a:p>
          <a:p>
            <a:r>
              <a:rPr lang="en-US" dirty="0"/>
              <a:t>Remember what we needed to feel safe</a:t>
            </a:r>
          </a:p>
          <a:p>
            <a:r>
              <a:rPr lang="en-US" dirty="0"/>
              <a:t>Structure, Predictability, and Consistency</a:t>
            </a:r>
          </a:p>
          <a:p>
            <a:r>
              <a:rPr lang="en-US" dirty="0"/>
              <a:t>Redefine and reconnection of PBIS and SEL</a:t>
            </a:r>
          </a:p>
        </p:txBody>
      </p:sp>
    </p:spTree>
    <p:extLst>
      <p:ext uri="{BB962C8B-B14F-4D97-AF65-F5344CB8AC3E}">
        <p14:creationId xmlns:p14="http://schemas.microsoft.com/office/powerpoint/2010/main" val="306906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14500" y="1991519"/>
            <a:ext cx="5715000" cy="3743325"/>
          </a:xfrm>
          <a:prstGeom prst="rect">
            <a:avLst/>
          </a:prstGeom>
        </p:spPr>
      </p:pic>
    </p:spTree>
    <p:extLst>
      <p:ext uri="{BB962C8B-B14F-4D97-AF65-F5344CB8AC3E}">
        <p14:creationId xmlns:p14="http://schemas.microsoft.com/office/powerpoint/2010/main" val="5942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a:t>
            </a:r>
          </a:p>
        </p:txBody>
      </p:sp>
      <p:sp>
        <p:nvSpPr>
          <p:cNvPr id="3" name="Content Placeholder 2"/>
          <p:cNvSpPr>
            <a:spLocks noGrp="1"/>
          </p:cNvSpPr>
          <p:nvPr>
            <p:ph sz="half" idx="1"/>
          </p:nvPr>
        </p:nvSpPr>
        <p:spPr/>
        <p:txBody>
          <a:bodyPr>
            <a:normAutofit/>
          </a:bodyPr>
          <a:lstStyle/>
          <a:p>
            <a:r>
              <a:rPr lang="en-US" dirty="0"/>
              <a:t>Take time to reconnect with educators, parents, and students</a:t>
            </a:r>
          </a:p>
          <a:p>
            <a:r>
              <a:rPr lang="en-US" dirty="0"/>
              <a:t>Model self-care and community building</a:t>
            </a:r>
          </a:p>
          <a:p>
            <a:r>
              <a:rPr lang="en-US" dirty="0"/>
              <a:t>Remember what you value, live it every day</a:t>
            </a:r>
          </a:p>
        </p:txBody>
      </p:sp>
      <p:pic>
        <p:nvPicPr>
          <p:cNvPr id="8" name="Content Placeholder 7"/>
          <p:cNvPicPr>
            <a:picLocks noGrp="1" noChangeAspect="1"/>
          </p:cNvPicPr>
          <p:nvPr>
            <p:ph sz="half" idx="2"/>
          </p:nvPr>
        </p:nvPicPr>
        <p:blipFill>
          <a:blip r:embed="rId2"/>
          <a:stretch>
            <a:fillRect/>
          </a:stretch>
        </p:blipFill>
        <p:spPr>
          <a:xfrm>
            <a:off x="4648200" y="1600200"/>
            <a:ext cx="4038600" cy="4114800"/>
          </a:xfrm>
          <a:prstGeom prst="rect">
            <a:avLst/>
          </a:prstGeom>
        </p:spPr>
      </p:pic>
    </p:spTree>
    <p:extLst>
      <p:ext uri="{BB962C8B-B14F-4D97-AF65-F5344CB8AC3E}">
        <p14:creationId xmlns:p14="http://schemas.microsoft.com/office/powerpoint/2010/main" val="280965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EABF-21B3-5346-9C3F-771CA0038E7F}"/>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48C75C1C-2A30-D544-BAE1-3F1E7B96A8E6}"/>
              </a:ext>
            </a:extLst>
          </p:cNvPr>
          <p:cNvSpPr>
            <a:spLocks noGrp="1"/>
          </p:cNvSpPr>
          <p:nvPr>
            <p:ph idx="1"/>
          </p:nvPr>
        </p:nvSpPr>
        <p:spPr/>
        <p:txBody>
          <a:bodyPr>
            <a:normAutofit/>
          </a:bodyPr>
          <a:lstStyle/>
          <a:p>
            <a:pPr marL="0" indent="0">
              <a:buNone/>
            </a:pPr>
            <a:r>
              <a:rPr lang="en-US" i="1" dirty="0"/>
              <a:t>We must deliver self-care support in small, doable doses. Even when the dose is so small that it doesn’t appear to make a noticeable physical difference, it can still make an extraordinarily meaningful difference. There is no act of self-care that does not contribute to well-being.</a:t>
            </a:r>
          </a:p>
          <a:p>
            <a:pPr marL="0" indent="0">
              <a:buNone/>
            </a:pPr>
            <a:r>
              <a:rPr lang="en-US" i="1" dirty="0"/>
              <a:t>									</a:t>
            </a:r>
            <a:r>
              <a:rPr lang="en-US" dirty="0"/>
              <a:t>(Coyne et. al, 2020)</a:t>
            </a:r>
            <a:endParaRPr lang="en-US" i="1" dirty="0"/>
          </a:p>
          <a:p>
            <a:endParaRPr lang="en-US" dirty="0"/>
          </a:p>
        </p:txBody>
      </p:sp>
    </p:spTree>
    <p:extLst>
      <p:ext uri="{BB962C8B-B14F-4D97-AF65-F5344CB8AC3E}">
        <p14:creationId xmlns:p14="http://schemas.microsoft.com/office/powerpoint/2010/main" val="332148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Please put one take away in the chat box before heading out</a:t>
            </a:r>
          </a:p>
        </p:txBody>
      </p:sp>
      <p:pic>
        <p:nvPicPr>
          <p:cNvPr id="2050" name="Picture 2" descr="How to Run Large Zoom Meetings: 5 Best Practices for Business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5532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93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unny Quotes &amp; Sayings | Thank You Funny Picture Quote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7162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7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83" y="0"/>
            <a:ext cx="7400108" cy="1037108"/>
          </a:xfrm>
        </p:spPr>
        <p:txBody>
          <a:bodyPr/>
          <a:lstStyle/>
          <a:p>
            <a:r>
              <a:rPr lang="en-US" b="1" dirty="0">
                <a:uFillTx/>
              </a:rPr>
              <a:t>ADDITIONAL SOURCES</a:t>
            </a:r>
          </a:p>
        </p:txBody>
      </p:sp>
      <p:sp>
        <p:nvSpPr>
          <p:cNvPr id="3" name="Rectangle 2"/>
          <p:cNvSpPr>
            <a:spLocks/>
          </p:cNvSpPr>
          <p:nvPr/>
        </p:nvSpPr>
        <p:spPr>
          <a:xfrm>
            <a:off x="122830" y="983189"/>
            <a:ext cx="8884692" cy="5847755"/>
          </a:xfrm>
          <a:prstGeom prst="rect">
            <a:avLst/>
          </a:prstGeom>
        </p:spPr>
        <p:txBody>
          <a:bodyPr wrap="square">
            <a:spAutoFit/>
          </a:bodyPr>
          <a:lstStyle/>
          <a:p>
            <a:r>
              <a:rPr lang="en-US" sz="1800" dirty="0">
                <a:uFillTx/>
                <a:latin typeface="Arial" panose="020B0604020202020204" pitchFamily="34" charset="0"/>
                <a:ea typeface="Cambria" panose="02040503050406030204" pitchFamily="18" charset="0"/>
                <a:cs typeface="Cambria" panose="02040503050406030204" pitchFamily="18" charset="0"/>
              </a:rPr>
              <a:t>American Institutes for Research (AIR). (2019).  </a:t>
            </a:r>
            <a:r>
              <a:rPr lang="en-US" sz="1800" i="1" dirty="0">
                <a:uFillTx/>
                <a:latin typeface="Arial" panose="020B0604020202020204" pitchFamily="34" charset="0"/>
                <a:ea typeface="Cambria" panose="02040503050406030204" pitchFamily="18" charset="0"/>
                <a:cs typeface="Cambria" panose="02040503050406030204" pitchFamily="18" charset="0"/>
              </a:rPr>
              <a:t>Trauma-Sensitive Schools Training Package. </a:t>
            </a:r>
            <a:r>
              <a:rPr lang="en-US" sz="1800" dirty="0">
                <a:uFillTx/>
                <a:latin typeface="Arial" panose="020B0604020202020204" pitchFamily="34" charset="0"/>
                <a:ea typeface="Cambria" panose="02040503050406030204" pitchFamily="18" charset="0"/>
                <a:cs typeface="Cambria" panose="02040503050406030204" pitchFamily="18" charset="0"/>
              </a:rPr>
              <a:t>Retrieved from:  </a:t>
            </a:r>
            <a:r>
              <a:rPr lang="en-US" sz="1800" dirty="0">
                <a:solidFill>
                  <a:srgbClr val="1155CC"/>
                </a:solidFill>
                <a:uFillTx/>
                <a:latin typeface="Arial" panose="020B0604020202020204" pitchFamily="34" charset="0"/>
                <a:ea typeface="Cambria" panose="02040503050406030204" pitchFamily="18" charset="0"/>
                <a:cs typeface="Cambria" panose="02040503050406030204" pitchFamily="18" charset="0"/>
                <a:hlinkClick r:id="rId2"/>
              </a:rPr>
              <a:t>https://safesupportivelearning.ed.gov/building-trauma-sensitive-schools</a:t>
            </a:r>
            <a:endParaRPr lang="en-US" sz="1800" dirty="0">
              <a:solidFill>
                <a:srgbClr val="1155CC"/>
              </a:solidFill>
              <a:uFillTx/>
              <a:latin typeface="Arial" panose="020B0604020202020204" pitchFamily="34" charset="0"/>
              <a:ea typeface="Cambria" panose="02040503050406030204" pitchFamily="18" charset="0"/>
              <a:cs typeface="Cambria" panose="02040503050406030204" pitchFamily="18" charset="0"/>
            </a:endParaRPr>
          </a:p>
          <a:p>
            <a:endParaRPr lang="en-US" sz="1800" dirty="0">
              <a:uFillTx/>
              <a:latin typeface="Cambria" panose="02040503050406030204" pitchFamily="18" charset="0"/>
              <a:ea typeface="Cambria" panose="02040503050406030204" pitchFamily="18" charset="0"/>
              <a:cs typeface="Cambria" panose="02040503050406030204" pitchFamily="18" charset="0"/>
            </a:endParaRPr>
          </a:p>
          <a:p>
            <a:r>
              <a:rPr lang="en-US" sz="1800" dirty="0">
                <a:uFillTx/>
                <a:latin typeface="Arial" panose="020B0604020202020204" pitchFamily="34" charset="0"/>
                <a:ea typeface="Cambria" panose="02040503050406030204" pitchFamily="18" charset="0"/>
                <a:cs typeface="Cambria" panose="02040503050406030204" pitchFamily="18" charset="0"/>
              </a:rPr>
              <a:t>Brandi Simonsen, D. M. (2015). </a:t>
            </a:r>
            <a:r>
              <a:rPr lang="en-US" sz="1800" i="1" dirty="0">
                <a:uFillTx/>
                <a:latin typeface="Arial" panose="020B0604020202020204" pitchFamily="34" charset="0"/>
                <a:ea typeface="Cambria" panose="02040503050406030204" pitchFamily="18" charset="0"/>
                <a:cs typeface="Cambria" panose="02040503050406030204" pitchFamily="18" charset="0"/>
              </a:rPr>
              <a:t>Class-wide Positive Behavior Interventions and Supports .</a:t>
            </a:r>
            <a:r>
              <a:rPr lang="en-US" sz="1800" dirty="0">
                <a:uFillTx/>
                <a:latin typeface="Arial" panose="020B0604020202020204" pitchFamily="34" charset="0"/>
                <a:ea typeface="Cambria" panose="02040503050406030204" pitchFamily="18" charset="0"/>
                <a:cs typeface="Cambria" panose="02040503050406030204" pitchFamily="18" charset="0"/>
              </a:rPr>
              <a:t> New York, New York, United States: The Guilford Press.</a:t>
            </a:r>
          </a:p>
          <a:p>
            <a:endParaRPr lang="en-US" sz="1800" dirty="0">
              <a:uFillTx/>
              <a:latin typeface="Cambria" panose="02040503050406030204" pitchFamily="18" charset="0"/>
              <a:ea typeface="Cambria" panose="02040503050406030204" pitchFamily="18" charset="0"/>
              <a:cs typeface="Cambria" panose="02040503050406030204" pitchFamily="18" charset="0"/>
            </a:endParaRPr>
          </a:p>
          <a:p>
            <a:r>
              <a:rPr lang="en-US" sz="1800" dirty="0">
                <a:uFillTx/>
                <a:latin typeface="Arial" panose="020B0604020202020204" pitchFamily="34" charset="0"/>
                <a:ea typeface="Arial" panose="020B0604020202020204" pitchFamily="34" charset="0"/>
                <a:cs typeface="Cambria" panose="02040503050406030204" pitchFamily="18" charset="0"/>
              </a:rPr>
              <a:t>Craig, S. E. (2016). Trauma-sensitive schools: Learning communities transforming </a:t>
            </a:r>
            <a:r>
              <a:rPr lang="en-US" sz="1800" dirty="0" err="1">
                <a:uFillTx/>
                <a:latin typeface="Arial" panose="020B0604020202020204" pitchFamily="34" charset="0"/>
                <a:ea typeface="Arial" panose="020B0604020202020204" pitchFamily="34" charset="0"/>
                <a:cs typeface="Cambria" panose="02040503050406030204" pitchFamily="18" charset="0"/>
              </a:rPr>
              <a:t>children'slives</a:t>
            </a:r>
            <a:r>
              <a:rPr lang="en-US" sz="1800" dirty="0">
                <a:uFillTx/>
                <a:latin typeface="Arial" panose="020B0604020202020204" pitchFamily="34" charset="0"/>
                <a:ea typeface="Arial" panose="020B0604020202020204" pitchFamily="34" charset="0"/>
                <a:cs typeface="Cambria" panose="02040503050406030204" pitchFamily="18" charset="0"/>
              </a:rPr>
              <a:t>, K-5. New York, NY: Teachers College Press.</a:t>
            </a:r>
          </a:p>
          <a:p>
            <a:endParaRPr lang="en-US" sz="1800" dirty="0">
              <a:uFillTx/>
              <a:latin typeface="Arial" panose="020B0604020202020204" pitchFamily="34" charset="0"/>
              <a:ea typeface="Arial" panose="020B0604020202020204" pitchFamily="34" charset="0"/>
              <a:cs typeface="Cambria" panose="02040503050406030204" pitchFamily="18" charset="0"/>
            </a:endParaRPr>
          </a:p>
          <a:p>
            <a:r>
              <a:rPr lang="en-US" sz="1800" dirty="0">
                <a:uFillTx/>
              </a:rPr>
              <a:t>DeWitt, Peter (2011).  Ed Week:  What Great Educators Do Differently: A Conversation with Todd Whitaker.</a:t>
            </a:r>
          </a:p>
          <a:p>
            <a:endParaRPr lang="en-US" sz="1800" dirty="0">
              <a:uFillTx/>
              <a:latin typeface="Cambria" panose="02040503050406030204" pitchFamily="18" charset="0"/>
              <a:ea typeface="Cambria" panose="02040503050406030204" pitchFamily="18" charset="0"/>
              <a:cs typeface="Cambria" panose="02040503050406030204" pitchFamily="18" charset="0"/>
            </a:endParaRPr>
          </a:p>
          <a:p>
            <a:pPr marL="228600" indent="-228600"/>
            <a:r>
              <a:rPr lang="en-US" sz="1800" dirty="0">
                <a:uFillTx/>
                <a:latin typeface="Arial" panose="020B0604020202020204" pitchFamily="34" charset="0"/>
                <a:ea typeface="Cambria" panose="02040503050406030204" pitchFamily="18" charset="0"/>
                <a:cs typeface="Cambria" panose="02040503050406030204" pitchFamily="18" charset="0"/>
              </a:rPr>
              <a:t>Kent McIntosh, S. G. (2016). </a:t>
            </a:r>
            <a:r>
              <a:rPr lang="en-US" sz="1800" i="1" dirty="0">
                <a:uFillTx/>
                <a:latin typeface="Arial" panose="020B0604020202020204" pitchFamily="34" charset="0"/>
                <a:ea typeface="Cambria" panose="02040503050406030204" pitchFamily="18" charset="0"/>
                <a:cs typeface="Cambria" panose="02040503050406030204" pitchFamily="18" charset="0"/>
              </a:rPr>
              <a:t>Integrated Multi-Tiered Systems of Support, Blending RTI and PBIS.</a:t>
            </a:r>
            <a:r>
              <a:rPr lang="en-US" sz="1800" dirty="0">
                <a:uFillTx/>
                <a:latin typeface="Arial" panose="020B0604020202020204" pitchFamily="34" charset="0"/>
                <a:ea typeface="Cambria" panose="02040503050406030204" pitchFamily="18" charset="0"/>
                <a:cs typeface="Cambria" panose="02040503050406030204" pitchFamily="18" charset="0"/>
              </a:rPr>
              <a:t> New York, New York, United States of America: The Guilford Press.</a:t>
            </a:r>
          </a:p>
          <a:p>
            <a:pPr marL="228600" indent="-228600"/>
            <a:endParaRPr lang="en-US" sz="1800" dirty="0">
              <a:uFillTx/>
              <a:latin typeface="Cambria" panose="02040503050406030204" pitchFamily="18" charset="0"/>
              <a:ea typeface="Cambria" panose="02040503050406030204" pitchFamily="18" charset="0"/>
              <a:cs typeface="Cambria" panose="02040503050406030204" pitchFamily="18" charset="0"/>
            </a:endParaRPr>
          </a:p>
          <a:p>
            <a:pPr marL="228600" indent="-228600"/>
            <a:r>
              <a:rPr lang="en-US" sz="1800" dirty="0">
                <a:uFillTx/>
                <a:latin typeface="Arial" panose="020B0604020202020204" pitchFamily="34" charset="0"/>
                <a:ea typeface="Cambria" panose="02040503050406030204" pitchFamily="18" charset="0"/>
                <a:cs typeface="Cambria" panose="02040503050406030204" pitchFamily="18" charset="0"/>
              </a:rPr>
              <a:t>OSEP Technical Assistance Center on Positive Behavioral Interventions and Supports (October 2015). </a:t>
            </a:r>
            <a:r>
              <a:rPr lang="en-US" sz="1800" i="1" dirty="0">
                <a:uFillTx/>
                <a:latin typeface="Arial" panose="020B0604020202020204" pitchFamily="34" charset="0"/>
                <a:ea typeface="Cambria" panose="02040503050406030204" pitchFamily="18" charset="0"/>
                <a:cs typeface="Cambria" panose="02040503050406030204" pitchFamily="18" charset="0"/>
              </a:rPr>
              <a:t>Positive Behavioral Interventions and Supports (PBIS) Implementation Blueprint: Part 1 – Foundations and Supporting Information.</a:t>
            </a:r>
            <a:r>
              <a:rPr lang="en-US" sz="1800" dirty="0">
                <a:uFillTx/>
                <a:latin typeface="Arial" panose="020B0604020202020204" pitchFamily="34" charset="0"/>
                <a:ea typeface="Cambria" panose="02040503050406030204" pitchFamily="18" charset="0"/>
                <a:cs typeface="Cambria" panose="02040503050406030204" pitchFamily="18" charset="0"/>
              </a:rPr>
              <a:t> Eugene, OR: University of Oregon. Retrieved from </a:t>
            </a:r>
            <a:r>
              <a:rPr lang="en-US" sz="1800" dirty="0">
                <a:solidFill>
                  <a:srgbClr val="1155CC"/>
                </a:solidFill>
                <a:uFillTx/>
                <a:latin typeface="Arial" panose="020B0604020202020204" pitchFamily="34" charset="0"/>
                <a:ea typeface="Cambria" panose="02040503050406030204" pitchFamily="18" charset="0"/>
                <a:cs typeface="Cambria" panose="02040503050406030204" pitchFamily="18" charset="0"/>
                <a:hlinkClick r:id="rId3"/>
              </a:rPr>
              <a:t>www.pbis.org</a:t>
            </a:r>
            <a:r>
              <a:rPr lang="en-US" sz="1800" dirty="0">
                <a:uFillTx/>
                <a:latin typeface="Arial" panose="020B0604020202020204" pitchFamily="34" charset="0"/>
                <a:ea typeface="Cambria" panose="02040503050406030204" pitchFamily="18" charset="0"/>
                <a:cs typeface="Cambria" panose="02040503050406030204" pitchFamily="18" charset="0"/>
              </a:rPr>
              <a:t>.</a:t>
            </a:r>
            <a:endParaRPr lang="en-US" sz="1800" dirty="0">
              <a:uFillTx/>
              <a:latin typeface="Cambria" panose="02040503050406030204" pitchFamily="18" charset="0"/>
              <a:ea typeface="Cambria" panose="02040503050406030204" pitchFamily="18" charset="0"/>
              <a:cs typeface="Cambria" panose="02040503050406030204" pitchFamily="18" charset="0"/>
            </a:endParaRPr>
          </a:p>
          <a:p>
            <a:endParaRPr lang="en-US" dirty="0">
              <a:uFillTx/>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51728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2995"/>
            <a:ext cx="7400108" cy="1037108"/>
          </a:xfrm>
        </p:spPr>
        <p:txBody>
          <a:bodyPr/>
          <a:lstStyle/>
          <a:p>
            <a:r>
              <a:rPr lang="en-US" b="1" dirty="0">
                <a:uFillTx/>
              </a:rPr>
              <a:t>ADDITIONAL SOURCES</a:t>
            </a:r>
          </a:p>
        </p:txBody>
      </p:sp>
      <p:sp>
        <p:nvSpPr>
          <p:cNvPr id="3" name="Rectangle 2"/>
          <p:cNvSpPr>
            <a:spLocks/>
          </p:cNvSpPr>
          <p:nvPr/>
        </p:nvSpPr>
        <p:spPr>
          <a:xfrm>
            <a:off x="191069" y="920621"/>
            <a:ext cx="8761862" cy="5632311"/>
          </a:xfrm>
          <a:prstGeom prst="rect">
            <a:avLst/>
          </a:prstGeom>
        </p:spPr>
        <p:txBody>
          <a:bodyPr wrap="square">
            <a:spAutoFit/>
          </a:bodyPr>
          <a:lstStyle/>
          <a:p>
            <a:r>
              <a:rPr lang="en-US" sz="1800" dirty="0">
                <a:uFillTx/>
                <a:latin typeface="Arial" panose="020B0604020202020204" pitchFamily="34" charset="0"/>
                <a:cs typeface="Arial" panose="020B0604020202020204" pitchFamily="34" charset="0"/>
              </a:rPr>
              <a:t>Nakazawa Jackson, D.  (2015). </a:t>
            </a:r>
            <a:r>
              <a:rPr lang="en-US" sz="1800" i="1" dirty="0">
                <a:uFillTx/>
                <a:latin typeface="Arial" panose="020B0604020202020204" pitchFamily="34" charset="0"/>
                <a:cs typeface="Arial" panose="020B0604020202020204" pitchFamily="34" charset="0"/>
                <a:hlinkClick r:id="rId2"/>
              </a:rPr>
              <a:t>Childhood Disrupted: How Your Biography Becomes Your Biology, and How You Can Heal</a:t>
            </a:r>
            <a:r>
              <a:rPr lang="en-US" sz="1800" i="1" dirty="0">
                <a:uFillTx/>
                <a:latin typeface="Arial" panose="020B0604020202020204" pitchFamily="34" charset="0"/>
                <a:cs typeface="Arial" panose="020B0604020202020204" pitchFamily="34" charset="0"/>
              </a:rPr>
              <a:t>.</a:t>
            </a:r>
            <a:endParaRPr lang="en-US" sz="1800" dirty="0">
              <a:uFillTx/>
              <a:latin typeface="Arial" panose="020B0604020202020204" pitchFamily="34" charset="0"/>
              <a:ea typeface="Arial" panose="020B0604020202020204" pitchFamily="34" charset="0"/>
              <a:cs typeface="Cambria" panose="02040503050406030204" pitchFamily="18" charset="0"/>
            </a:endParaRPr>
          </a:p>
          <a:p>
            <a:endParaRPr lang="en-US" sz="1800" dirty="0">
              <a:uFillTx/>
              <a:latin typeface="Arial" panose="020B0604020202020204" pitchFamily="34" charset="0"/>
              <a:ea typeface="Arial" panose="020B0604020202020204" pitchFamily="34" charset="0"/>
              <a:cs typeface="Cambria" panose="02040503050406030204" pitchFamily="18" charset="0"/>
            </a:endParaRPr>
          </a:p>
          <a:p>
            <a:r>
              <a:rPr lang="en-US" sz="1800" dirty="0">
                <a:uFillTx/>
                <a:latin typeface="Arial" panose="020B0604020202020204" pitchFamily="34" charset="0"/>
                <a:ea typeface="Arial" panose="020B0604020202020204" pitchFamily="34" charset="0"/>
                <a:cs typeface="Cambria" panose="02040503050406030204" pitchFamily="18" charset="0"/>
              </a:rPr>
              <a:t>Siegel, D. J. &amp; Bryson, T. P. (2012). The whole-brain child. New York, NY: Bantam Books Trade    Paperback Edition.  </a:t>
            </a:r>
          </a:p>
          <a:p>
            <a:pPr marL="228600" indent="-228600"/>
            <a:endParaRPr lang="en-US" sz="1800" dirty="0">
              <a:uFillTx/>
              <a:latin typeface="Arial" panose="020B0604020202020204" pitchFamily="34" charset="0"/>
              <a:ea typeface="Arial" panose="020B0604020202020204" pitchFamily="34" charset="0"/>
              <a:cs typeface="Cambria" panose="02040503050406030204" pitchFamily="18" charset="0"/>
            </a:endParaRPr>
          </a:p>
          <a:p>
            <a:pPr marL="228600" indent="-228600"/>
            <a:r>
              <a:rPr lang="en-US" sz="1800" dirty="0" err="1">
                <a:uFillTx/>
                <a:latin typeface="Arial" panose="020B0604020202020204" pitchFamily="34" charset="0"/>
                <a:ea typeface="Arial" panose="020B0604020202020204" pitchFamily="34" charset="0"/>
                <a:cs typeface="Cambria" panose="02040503050406030204" pitchFamily="18" charset="0"/>
              </a:rPr>
              <a:t>Souers</a:t>
            </a:r>
            <a:r>
              <a:rPr lang="en-US" sz="1800" dirty="0">
                <a:uFillTx/>
                <a:latin typeface="Arial" panose="020B0604020202020204" pitchFamily="34" charset="0"/>
                <a:ea typeface="Arial" panose="020B0604020202020204" pitchFamily="34" charset="0"/>
                <a:cs typeface="Cambria" panose="02040503050406030204" pitchFamily="18" charset="0"/>
              </a:rPr>
              <a:t>, K. &amp; Hall, P. (2016). Fostering resilient learners: Strategies for creating trauma-sensitive classroom. Alexandria, VA: ASCD.</a:t>
            </a:r>
          </a:p>
          <a:p>
            <a:pPr marL="228600" indent="-228600"/>
            <a:endParaRPr lang="en-US" sz="1800" dirty="0">
              <a:uFillTx/>
              <a:latin typeface="Cambria" panose="02040503050406030204" pitchFamily="18" charset="0"/>
              <a:ea typeface="Cambria" panose="02040503050406030204" pitchFamily="18" charset="0"/>
              <a:cs typeface="Cambria" panose="02040503050406030204" pitchFamily="18" charset="0"/>
            </a:endParaRPr>
          </a:p>
          <a:p>
            <a:pPr marL="228600" indent="-228600"/>
            <a:r>
              <a:rPr lang="en-US" sz="1800" dirty="0">
                <a:uFillTx/>
                <a:latin typeface="Arial" panose="020B0604020202020204" pitchFamily="34" charset="0"/>
                <a:ea typeface="Cambria" panose="02040503050406030204" pitchFamily="18" charset="0"/>
                <a:cs typeface="Cambria" panose="02040503050406030204" pitchFamily="18" charset="0"/>
              </a:rPr>
              <a:t>Substance Abuse and Mental Health Services Administration. SAMHSA’s Concept of Trauma and Guidance for a Trauma-Informed Approach. HHS Publication No. (SMA) 14-4884. Rockville, MD: Substance Abuse and Mental Health Services Administration, 2014</a:t>
            </a:r>
          </a:p>
          <a:p>
            <a:pPr marL="228600" indent="-228600"/>
            <a:endParaRPr lang="en-US" sz="1800" dirty="0">
              <a:uFillTx/>
              <a:latin typeface="Cambria" panose="02040503050406030204" pitchFamily="18" charset="0"/>
              <a:ea typeface="Cambria" panose="02040503050406030204" pitchFamily="18" charset="0"/>
              <a:cs typeface="Cambria" panose="02040503050406030204" pitchFamily="18" charset="0"/>
            </a:endParaRPr>
          </a:p>
          <a:p>
            <a:r>
              <a:rPr lang="en-US" sz="1800" dirty="0" err="1">
                <a:uFillTx/>
                <a:latin typeface="Arial" panose="020B0604020202020204" pitchFamily="34" charset="0"/>
                <a:ea typeface="Arial" panose="020B0604020202020204" pitchFamily="34" charset="0"/>
                <a:cs typeface="Cambria" panose="02040503050406030204" pitchFamily="18" charset="0"/>
              </a:rPr>
              <a:t>Wolpow</a:t>
            </a:r>
            <a:r>
              <a:rPr lang="en-US" sz="1800" dirty="0">
                <a:uFillTx/>
                <a:latin typeface="Arial" panose="020B0604020202020204" pitchFamily="34" charset="0"/>
                <a:ea typeface="Arial" panose="020B0604020202020204" pitchFamily="34" charset="0"/>
                <a:cs typeface="Cambria" panose="02040503050406030204" pitchFamily="18" charset="0"/>
              </a:rPr>
              <a:t>, R., Johnson, M. M., Hertel, R., Kincaid, S. O. (May 2016). </a:t>
            </a:r>
            <a:endParaRPr lang="en-US" sz="1800" dirty="0">
              <a:uFillTx/>
              <a:latin typeface="Cambria" panose="02040503050406030204" pitchFamily="18" charset="0"/>
              <a:ea typeface="Cambria" panose="02040503050406030204" pitchFamily="18" charset="0"/>
              <a:cs typeface="Cambria" panose="02040503050406030204" pitchFamily="18" charset="0"/>
            </a:endParaRPr>
          </a:p>
          <a:p>
            <a:r>
              <a:rPr lang="en-US" sz="1800" dirty="0">
                <a:uFillTx/>
                <a:latin typeface="Arial" panose="020B0604020202020204" pitchFamily="34" charset="0"/>
                <a:ea typeface="Arial" panose="020B0604020202020204" pitchFamily="34" charset="0"/>
                <a:cs typeface="Cambria" panose="02040503050406030204" pitchFamily="18" charset="0"/>
              </a:rPr>
              <a:t>The heart of learning and teaching:  Compassion, resiliency, and academic success. Washing State Office of Superintendent of Public Instruction.  </a:t>
            </a:r>
          </a:p>
          <a:p>
            <a:endParaRPr lang="en-US" sz="1800" dirty="0">
              <a:uFillTx/>
              <a:latin typeface="Arial" panose="020B0604020202020204" pitchFamily="34" charset="0"/>
              <a:ea typeface="Cambria" panose="02040503050406030204" pitchFamily="18" charset="0"/>
              <a:cs typeface="Cambria" panose="02040503050406030204" pitchFamily="18" charset="0"/>
            </a:endParaRPr>
          </a:p>
          <a:p>
            <a:endParaRPr lang="en-US" sz="1800" dirty="0">
              <a:uFillTx/>
              <a:latin typeface="Arial" panose="020B0604020202020204" pitchFamily="34" charset="0"/>
              <a:ea typeface="Cambria" panose="02040503050406030204" pitchFamily="18" charset="0"/>
              <a:cs typeface="Cambria" panose="02040503050406030204" pitchFamily="18" charset="0"/>
            </a:endParaRPr>
          </a:p>
          <a:p>
            <a:endParaRPr lang="en-US" sz="1800" dirty="0">
              <a:uFillTx/>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00626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2895600"/>
            <a:ext cx="8022070" cy="1532673"/>
          </a:xfrm>
          <a:prstGeom prst="rect">
            <a:avLst/>
          </a:prstGeom>
        </p:spPr>
      </p:pic>
    </p:spTree>
    <p:extLst>
      <p:ext uri="{BB962C8B-B14F-4D97-AF65-F5344CB8AC3E}">
        <p14:creationId xmlns:p14="http://schemas.microsoft.com/office/powerpoint/2010/main" val="283244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SOS Team</a:t>
            </a:r>
          </a:p>
        </p:txBody>
      </p:sp>
      <p:sp>
        <p:nvSpPr>
          <p:cNvPr id="3" name="Content Placeholder 2"/>
          <p:cNvSpPr>
            <a:spLocks noGrp="1"/>
          </p:cNvSpPr>
          <p:nvPr>
            <p:ph idx="1"/>
          </p:nvPr>
        </p:nvSpPr>
        <p:spPr/>
        <p:txBody>
          <a:bodyPr/>
          <a:lstStyle/>
          <a:p>
            <a:r>
              <a:rPr lang="en-US" b="1" i="1" dirty="0"/>
              <a:t>Specialized On-Site/Online Support (SOS) Team</a:t>
            </a:r>
          </a:p>
          <a:p>
            <a:r>
              <a:rPr lang="en-US" b="1" i="1" dirty="0"/>
              <a:t>Our Mission: </a:t>
            </a:r>
            <a:r>
              <a:rPr lang="en-US" i="1" dirty="0"/>
              <a:t>Build professional capacity to improve outcomes for all students utilizing an expert multi-disciplinary approach</a:t>
            </a:r>
          </a:p>
          <a:p>
            <a:r>
              <a:rPr lang="en-US" b="1" i="1" dirty="0"/>
              <a:t>Behavior Intervention/ Mental Health Consultant</a:t>
            </a:r>
          </a:p>
        </p:txBody>
      </p:sp>
    </p:spTree>
    <p:extLst>
      <p:ext uri="{BB962C8B-B14F-4D97-AF65-F5344CB8AC3E}">
        <p14:creationId xmlns:p14="http://schemas.microsoft.com/office/powerpoint/2010/main" val="147299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lstStyle/>
          <a:p>
            <a:r>
              <a:rPr lang="en-US" sz="2400" dirty="0"/>
              <a:t>Content and Information for this presentation is based on resources from the following:</a:t>
            </a:r>
          </a:p>
          <a:p>
            <a:r>
              <a:rPr lang="en-US" b="1" i="1" dirty="0"/>
              <a:t>CASEL</a:t>
            </a:r>
            <a:r>
              <a:rPr lang="en-US" dirty="0"/>
              <a:t>-Collaborative for Social Emotional Learning</a:t>
            </a:r>
          </a:p>
          <a:p>
            <a:r>
              <a:rPr lang="en-US" b="1" i="1" dirty="0"/>
              <a:t>IIRP- </a:t>
            </a:r>
            <a:r>
              <a:rPr lang="en-US" dirty="0"/>
              <a:t>International Institute for Restorative Practices</a:t>
            </a:r>
          </a:p>
          <a:p>
            <a:r>
              <a:rPr lang="en-US" b="1" i="1" dirty="0"/>
              <a:t>Mid-West PBIS</a:t>
            </a:r>
          </a:p>
          <a:p>
            <a:endParaRPr lang="en-US" dirty="0"/>
          </a:p>
        </p:txBody>
      </p:sp>
    </p:spTree>
    <p:extLst>
      <p:ext uri="{BB962C8B-B14F-4D97-AF65-F5344CB8AC3E}">
        <p14:creationId xmlns:p14="http://schemas.microsoft.com/office/powerpoint/2010/main" val="410197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our time</a:t>
            </a:r>
          </a:p>
        </p:txBody>
      </p:sp>
      <p:sp>
        <p:nvSpPr>
          <p:cNvPr id="3" name="Content Placeholder 2"/>
          <p:cNvSpPr>
            <a:spLocks noGrp="1"/>
          </p:cNvSpPr>
          <p:nvPr>
            <p:ph idx="1"/>
          </p:nvPr>
        </p:nvSpPr>
        <p:spPr/>
        <p:txBody>
          <a:bodyPr/>
          <a:lstStyle/>
          <a:p>
            <a:r>
              <a:rPr lang="en-US" dirty="0"/>
              <a:t>Define Stress- what it is, how it is, what can we do</a:t>
            </a:r>
          </a:p>
          <a:p>
            <a:r>
              <a:rPr lang="en-US" dirty="0"/>
              <a:t>Discuss our experiences during our working remotely </a:t>
            </a:r>
          </a:p>
          <a:p>
            <a:r>
              <a:rPr lang="en-US" dirty="0"/>
              <a:t>Develop a plan for </a:t>
            </a:r>
            <a:r>
              <a:rPr lang="en-US" b="1" i="1" dirty="0"/>
              <a:t>Self-Care</a:t>
            </a:r>
            <a:r>
              <a:rPr lang="en-US" dirty="0"/>
              <a:t> that will lead to </a:t>
            </a:r>
            <a:r>
              <a:rPr lang="en-US" b="1" i="1" dirty="0"/>
              <a:t>We Care</a:t>
            </a:r>
          </a:p>
        </p:txBody>
      </p:sp>
    </p:spTree>
    <p:extLst>
      <p:ext uri="{BB962C8B-B14F-4D97-AF65-F5344CB8AC3E}">
        <p14:creationId xmlns:p14="http://schemas.microsoft.com/office/powerpoint/2010/main" val="241041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78447" y="226585"/>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Arial"/>
              <a:buNone/>
            </a:pPr>
            <a:r>
              <a:rPr lang="en-US" sz="3600" b="1" i="0" u="none" strike="noStrike" cap="none" dirty="0">
                <a:solidFill>
                  <a:schemeClr val="dk2"/>
                </a:solidFill>
                <a:uFillTx/>
                <a:latin typeface="Arial"/>
                <a:ea typeface="Arial"/>
                <a:cs typeface="Arial"/>
                <a:sym typeface="Arial"/>
              </a:rPr>
              <a:t>Defining Stress</a:t>
            </a:r>
            <a:endParaRPr sz="3600" b="1" i="0" u="none" strike="noStrike" cap="none" dirty="0">
              <a:solidFill>
                <a:schemeClr val="dk2"/>
              </a:solidFill>
              <a:uFillTx/>
              <a:latin typeface="Arial"/>
              <a:ea typeface="Arial"/>
              <a:cs typeface="Arial"/>
              <a:sym typeface="Arial"/>
            </a:endParaRPr>
          </a:p>
        </p:txBody>
      </p:sp>
      <p:sp>
        <p:nvSpPr>
          <p:cNvPr id="135" name="Shape 135"/>
          <p:cNvSpPr txBox="1">
            <a:spLocks noGrp="1"/>
          </p:cNvSpPr>
          <p:nvPr>
            <p:ph type="body" idx="1"/>
          </p:nvPr>
        </p:nvSpPr>
        <p:spPr>
          <a:xfrm>
            <a:off x="364604" y="3965819"/>
            <a:ext cx="7496506" cy="23315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Noto Sans Symbols"/>
              <a:buChar char="▪"/>
            </a:pPr>
            <a:r>
              <a:rPr lang="en-US" sz="2400" b="0" i="0" u="none" strike="noStrike" cap="none" dirty="0">
                <a:solidFill>
                  <a:schemeClr val="dk2"/>
                </a:solidFill>
                <a:uFillTx/>
                <a:latin typeface="Arial"/>
                <a:ea typeface="Arial"/>
                <a:cs typeface="Arial"/>
                <a:sym typeface="Arial"/>
              </a:rPr>
              <a:t>Term stress coined in early 1930s</a:t>
            </a:r>
            <a:endParaRPr sz="2400" dirty="0">
              <a:uFillTx/>
            </a:endParaRPr>
          </a:p>
          <a:p>
            <a:pPr marL="342900" marR="0" lvl="0" indent="-342900" algn="l" rtl="0">
              <a:spcBef>
                <a:spcPts val="560"/>
              </a:spcBef>
              <a:spcAft>
                <a:spcPts val="0"/>
              </a:spcAft>
              <a:buClr>
                <a:schemeClr val="dk1"/>
              </a:buClr>
              <a:buSzPts val="2800"/>
              <a:buFont typeface="Noto Sans Symbols"/>
              <a:buChar char="▪"/>
            </a:pPr>
            <a:r>
              <a:rPr lang="en-US" sz="2400" b="0" i="0" u="none" strike="noStrike" cap="none" dirty="0">
                <a:solidFill>
                  <a:schemeClr val="dk2"/>
                </a:solidFill>
                <a:uFillTx/>
                <a:latin typeface="Arial"/>
                <a:ea typeface="Arial"/>
                <a:cs typeface="Arial"/>
                <a:sym typeface="Arial"/>
              </a:rPr>
              <a:t>“Non-specific response to any demand”</a:t>
            </a:r>
            <a:endParaRPr sz="2400" dirty="0">
              <a:uFillTx/>
            </a:endParaRPr>
          </a:p>
          <a:p>
            <a:pPr marL="342900" marR="0" lvl="0" indent="-342900" algn="l" rtl="0">
              <a:spcBef>
                <a:spcPts val="560"/>
              </a:spcBef>
              <a:spcAft>
                <a:spcPts val="0"/>
              </a:spcAft>
              <a:buClr>
                <a:schemeClr val="dk1"/>
              </a:buClr>
              <a:buSzPts val="2800"/>
              <a:buFont typeface="Noto Sans Symbols"/>
              <a:buChar char="▪"/>
            </a:pPr>
            <a:r>
              <a:rPr lang="en-US" sz="2400" b="0" i="0" u="none" strike="noStrike" cap="none" dirty="0">
                <a:solidFill>
                  <a:schemeClr val="dk2"/>
                </a:solidFill>
                <a:uFillTx/>
                <a:latin typeface="Arial"/>
                <a:ea typeface="Arial"/>
                <a:cs typeface="Arial"/>
                <a:sym typeface="Arial"/>
              </a:rPr>
              <a:t>Stress is different for everyone </a:t>
            </a:r>
            <a:endParaRPr sz="2400" dirty="0">
              <a:uFillTx/>
            </a:endParaRPr>
          </a:p>
          <a:p>
            <a:pPr marL="342900" marR="0" lvl="0" indent="-342900" algn="l" rtl="0">
              <a:spcBef>
                <a:spcPts val="560"/>
              </a:spcBef>
              <a:spcAft>
                <a:spcPts val="0"/>
              </a:spcAft>
              <a:buClr>
                <a:schemeClr val="dk1"/>
              </a:buClr>
              <a:buSzPts val="2800"/>
              <a:buFont typeface="Noto Sans Symbols"/>
              <a:buChar char="▪"/>
            </a:pPr>
            <a:r>
              <a:rPr lang="en-US" sz="2400" b="0" i="0" u="none" strike="noStrike" cap="none" dirty="0">
                <a:solidFill>
                  <a:schemeClr val="dk2"/>
                </a:solidFill>
                <a:uFillTx/>
                <a:latin typeface="Arial"/>
                <a:ea typeface="Arial"/>
                <a:cs typeface="Arial"/>
                <a:sym typeface="Arial"/>
              </a:rPr>
              <a:t>Stress is not always bad</a:t>
            </a:r>
            <a:endParaRPr sz="2400" b="0" i="0" u="none" strike="noStrike" cap="none" dirty="0">
              <a:solidFill>
                <a:schemeClr val="dk2"/>
              </a:solidFill>
              <a:uFillTx/>
              <a:latin typeface="Arial"/>
              <a:ea typeface="Arial"/>
              <a:cs typeface="Arial"/>
              <a:sym typeface="Arial"/>
            </a:endParaRPr>
          </a:p>
        </p:txBody>
      </p:sp>
      <p:pic>
        <p:nvPicPr>
          <p:cNvPr id="136" name="Shape 136" descr="hans seyle.jpeg"/>
          <p:cNvPicPr preferRelativeResize="0"/>
          <p:nvPr/>
        </p:nvPicPr>
        <p:blipFill rotWithShape="1">
          <a:blip r:embed="rId3"/>
          <a:srcRect/>
          <a:stretch/>
        </p:blipFill>
        <p:spPr>
          <a:xfrm>
            <a:off x="2299081" y="1266172"/>
            <a:ext cx="4545838" cy="2451187"/>
          </a:xfrm>
          <a:prstGeom prst="rect">
            <a:avLst/>
          </a:prstGeom>
          <a:noFill/>
          <a:ln>
            <a:noFill/>
          </a:ln>
        </p:spPr>
      </p:pic>
      <p:sp>
        <p:nvSpPr>
          <p:cNvPr id="2" name="Rectangle 1"/>
          <p:cNvSpPr>
            <a:spLocks/>
          </p:cNvSpPr>
          <p:nvPr/>
        </p:nvSpPr>
        <p:spPr>
          <a:xfrm>
            <a:off x="1748150" y="6199408"/>
            <a:ext cx="5647700" cy="307777"/>
          </a:xfrm>
          <a:prstGeom prst="rect">
            <a:avLst/>
          </a:prstGeom>
        </p:spPr>
        <p:txBody>
          <a:bodyPr wrap="none">
            <a:spAutoFit/>
          </a:bodyPr>
          <a:lstStyle/>
          <a:p>
            <a:r>
              <a:rPr lang="en-US" dirty="0">
                <a:uFillTx/>
                <a:hlinkClick r:id="rId4"/>
              </a:rPr>
              <a:t>The American Institute of Stress https://www.stress.org/what-is-stress</a:t>
            </a:r>
            <a:endParaRPr lang="en-US" dirty="0">
              <a:uFillTx/>
            </a:endParaRPr>
          </a:p>
        </p:txBody>
      </p:sp>
    </p:spTree>
    <p:extLst>
      <p:ext uri="{BB962C8B-B14F-4D97-AF65-F5344CB8AC3E}">
        <p14:creationId xmlns:p14="http://schemas.microsoft.com/office/powerpoint/2010/main" val="76301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1D2A53"/>
                </a:solidFill>
                <a:uFillTx/>
              </a:rPr>
              <a:t>3 Types of Stress</a:t>
            </a:r>
          </a:p>
        </p:txBody>
      </p:sp>
      <p:sp>
        <p:nvSpPr>
          <p:cNvPr id="6" name="Content Placeholder 5"/>
          <p:cNvSpPr>
            <a:spLocks noGrp="1"/>
          </p:cNvSpPr>
          <p:nvPr>
            <p:ph idx="1"/>
          </p:nvPr>
        </p:nvSpPr>
        <p:spPr/>
        <p:txBody>
          <a:bodyPr>
            <a:normAutofit/>
          </a:bodyPr>
          <a:lstStyle/>
          <a:p>
            <a:r>
              <a:rPr lang="en-US" sz="2400" b="1" dirty="0">
                <a:uFillTx/>
              </a:rPr>
              <a:t>Positive Stress  </a:t>
            </a:r>
          </a:p>
          <a:p>
            <a:pPr lvl="1"/>
            <a:r>
              <a:rPr lang="en-US" sz="2400" dirty="0">
                <a:uFillTx/>
              </a:rPr>
              <a:t>Normal and essential</a:t>
            </a:r>
          </a:p>
          <a:p>
            <a:pPr lvl="1"/>
            <a:r>
              <a:rPr lang="en-US" sz="2400" dirty="0">
                <a:uFillTx/>
              </a:rPr>
              <a:t>Brief increases in heart rate and hormone levels</a:t>
            </a:r>
          </a:p>
          <a:p>
            <a:r>
              <a:rPr lang="en-US" sz="2400" b="1" dirty="0">
                <a:uFillTx/>
              </a:rPr>
              <a:t>Tolerable Stress</a:t>
            </a:r>
          </a:p>
          <a:p>
            <a:pPr lvl="1"/>
            <a:r>
              <a:rPr lang="en-US" sz="2400" dirty="0">
                <a:uFillTx/>
              </a:rPr>
              <a:t>Stress response activated to greater degree</a:t>
            </a:r>
          </a:p>
          <a:p>
            <a:pPr lvl="1"/>
            <a:r>
              <a:rPr lang="en-US" sz="2400" dirty="0">
                <a:uFillTx/>
              </a:rPr>
              <a:t>More severe, pro-longed </a:t>
            </a:r>
          </a:p>
          <a:p>
            <a:r>
              <a:rPr lang="en-US" sz="2400" b="1" dirty="0">
                <a:uFillTx/>
              </a:rPr>
              <a:t>Toxic Stress</a:t>
            </a:r>
          </a:p>
          <a:p>
            <a:pPr lvl="1"/>
            <a:r>
              <a:rPr lang="en-US" sz="2400" dirty="0">
                <a:uFillTx/>
              </a:rPr>
              <a:t>Strong, frequent and long-lasting events</a:t>
            </a:r>
          </a:p>
          <a:p>
            <a:pPr lvl="1"/>
            <a:r>
              <a:rPr lang="en-US" sz="2400" dirty="0">
                <a:uFillTx/>
              </a:rPr>
              <a:t>Causes impairment (brain functioning, immune system)</a:t>
            </a:r>
          </a:p>
        </p:txBody>
      </p:sp>
      <p:sp>
        <p:nvSpPr>
          <p:cNvPr id="2" name="TextBox 1"/>
          <p:cNvSpPr txBox="1">
            <a:spLocks/>
          </p:cNvSpPr>
          <p:nvPr/>
        </p:nvSpPr>
        <p:spPr>
          <a:xfrm>
            <a:off x="2579427" y="6507185"/>
            <a:ext cx="4653838" cy="307777"/>
          </a:xfrm>
          <a:prstGeom prst="rect">
            <a:avLst/>
          </a:prstGeom>
          <a:noFill/>
        </p:spPr>
        <p:txBody>
          <a:bodyPr wrap="none" rtlCol="0">
            <a:spAutoFit/>
          </a:bodyPr>
          <a:lstStyle/>
          <a:p>
            <a:r>
              <a:rPr lang="en-US" dirty="0">
                <a:uFillTx/>
                <a:hlinkClick r:id="rId3"/>
              </a:rPr>
              <a:t>https://www.ncbi.nlm.nih.gov/pmc/articles/PMC4928741/</a:t>
            </a:r>
            <a:endParaRPr lang="en-US" dirty="0">
              <a:uFillTx/>
            </a:endParaRPr>
          </a:p>
        </p:txBody>
      </p:sp>
    </p:spTree>
    <p:extLst>
      <p:ext uri="{BB962C8B-B14F-4D97-AF65-F5344CB8AC3E}">
        <p14:creationId xmlns:p14="http://schemas.microsoft.com/office/powerpoint/2010/main" val="180074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on the following</a:t>
            </a:r>
          </a:p>
        </p:txBody>
      </p:sp>
      <p:sp>
        <p:nvSpPr>
          <p:cNvPr id="3" name="Content Placeholder 2"/>
          <p:cNvSpPr>
            <a:spLocks noGrp="1"/>
          </p:cNvSpPr>
          <p:nvPr>
            <p:ph idx="1"/>
          </p:nvPr>
        </p:nvSpPr>
        <p:spPr/>
        <p:txBody>
          <a:bodyPr/>
          <a:lstStyle/>
          <a:p>
            <a:r>
              <a:rPr lang="en-US" dirty="0"/>
              <a:t>What did you learn about yourself during our time working remotely?</a:t>
            </a:r>
          </a:p>
          <a:p>
            <a:endParaRPr lang="en-US" dirty="0"/>
          </a:p>
          <a:p>
            <a:endParaRPr lang="en-US" dirty="0"/>
          </a:p>
          <a:p>
            <a:r>
              <a:rPr lang="en-US" dirty="0"/>
              <a:t>Please share in the chat</a:t>
            </a:r>
          </a:p>
        </p:txBody>
      </p:sp>
    </p:spTree>
    <p:extLst>
      <p:ext uri="{BB962C8B-B14F-4D97-AF65-F5344CB8AC3E}">
        <p14:creationId xmlns:p14="http://schemas.microsoft.com/office/powerpoint/2010/main" val="330059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did you discover you needed during this time?</a:t>
            </a:r>
          </a:p>
        </p:txBody>
      </p:sp>
      <p:sp>
        <p:nvSpPr>
          <p:cNvPr id="3" name="Text Placeholder 2"/>
          <p:cNvSpPr>
            <a:spLocks noGrp="1"/>
          </p:cNvSpPr>
          <p:nvPr>
            <p:ph type="body" idx="1"/>
          </p:nvPr>
        </p:nvSpPr>
        <p:spPr/>
        <p:txBody>
          <a:bodyPr/>
          <a:lstStyle/>
          <a:p>
            <a:r>
              <a:rPr lang="en-US" dirty="0"/>
              <a:t>I discovered</a:t>
            </a:r>
          </a:p>
        </p:txBody>
      </p:sp>
      <p:sp>
        <p:nvSpPr>
          <p:cNvPr id="4" name="Content Placeholder 3"/>
          <p:cNvSpPr>
            <a:spLocks noGrp="1"/>
          </p:cNvSpPr>
          <p:nvPr>
            <p:ph sz="half" idx="2"/>
          </p:nvPr>
        </p:nvSpPr>
        <p:spPr/>
        <p:txBody>
          <a:bodyPr/>
          <a:lstStyle/>
          <a:p>
            <a:r>
              <a:rPr lang="en-US" dirty="0"/>
              <a:t>I am a procrastinator</a:t>
            </a:r>
          </a:p>
          <a:p>
            <a:r>
              <a:rPr lang="en-US" dirty="0"/>
              <a:t>I am not as organized as I thought</a:t>
            </a:r>
          </a:p>
          <a:p>
            <a:r>
              <a:rPr lang="en-US" dirty="0"/>
              <a:t>I like driving</a:t>
            </a:r>
          </a:p>
          <a:p>
            <a:r>
              <a:rPr lang="en-US" dirty="0"/>
              <a:t>Other things…</a:t>
            </a:r>
          </a:p>
        </p:txBody>
      </p:sp>
      <p:sp>
        <p:nvSpPr>
          <p:cNvPr id="5" name="Text Placeholder 4"/>
          <p:cNvSpPr>
            <a:spLocks noGrp="1"/>
          </p:cNvSpPr>
          <p:nvPr>
            <p:ph type="body" sz="quarter" idx="3"/>
          </p:nvPr>
        </p:nvSpPr>
        <p:spPr/>
        <p:txBody>
          <a:bodyPr/>
          <a:lstStyle/>
          <a:p>
            <a:r>
              <a:rPr lang="en-US" dirty="0"/>
              <a:t>I needed</a:t>
            </a:r>
          </a:p>
        </p:txBody>
      </p:sp>
      <p:sp>
        <p:nvSpPr>
          <p:cNvPr id="8" name="Content Placeholder 7"/>
          <p:cNvSpPr>
            <a:spLocks noGrp="1"/>
          </p:cNvSpPr>
          <p:nvPr>
            <p:ph sz="quarter" idx="4"/>
          </p:nvPr>
        </p:nvSpPr>
        <p:spPr/>
        <p:txBody>
          <a:bodyPr/>
          <a:lstStyle/>
          <a:p>
            <a:r>
              <a:rPr lang="en-US" dirty="0"/>
              <a:t>Structure</a:t>
            </a:r>
          </a:p>
          <a:p>
            <a:r>
              <a:rPr lang="en-US" dirty="0"/>
              <a:t>Schedule</a:t>
            </a:r>
          </a:p>
          <a:p>
            <a:r>
              <a:rPr lang="en-US" dirty="0"/>
              <a:t>Connection</a:t>
            </a:r>
          </a:p>
          <a:p>
            <a:r>
              <a:rPr lang="en-US" dirty="0"/>
              <a:t>Movement</a:t>
            </a:r>
          </a:p>
          <a:p>
            <a:endParaRPr lang="en-US" dirty="0"/>
          </a:p>
        </p:txBody>
      </p:sp>
    </p:spTree>
    <p:extLst>
      <p:ext uri="{BB962C8B-B14F-4D97-AF65-F5344CB8AC3E}">
        <p14:creationId xmlns:p14="http://schemas.microsoft.com/office/powerpoint/2010/main" val="2335044125"/>
      </p:ext>
    </p:extLst>
  </p:cSld>
  <p:clrMapOvr>
    <a:masterClrMapping/>
  </p:clrMapOvr>
</p:sld>
</file>

<file path=ppt/theme/theme1.xml><?xml version="1.0" encoding="utf-8"?>
<a:theme xmlns:a="http://schemas.openxmlformats.org/drawingml/2006/main" name="ESC13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C13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CFDC260551094EA0CD79A60D3F485E" ma:contentTypeVersion="12" ma:contentTypeDescription="Create a new document." ma:contentTypeScope="" ma:versionID="c2ee855dc5c19c74c7fa1940c0cc5cd5">
  <xsd:schema xmlns:xsd="http://www.w3.org/2001/XMLSchema" xmlns:xs="http://www.w3.org/2001/XMLSchema" xmlns:p="http://schemas.microsoft.com/office/2006/metadata/properties" xmlns:ns2="c1874533-9a5d-424b-b087-7734dd6990d3" xmlns:ns3="ffc17cc0-42a6-4359-8a69-53394fa02657" targetNamespace="http://schemas.microsoft.com/office/2006/metadata/properties" ma:root="true" ma:fieldsID="6dd8b4d80a6efafea3e7e4b19cb2b995" ns2:_="" ns3:_="">
    <xsd:import namespace="c1874533-9a5d-424b-b087-7734dd6990d3"/>
    <xsd:import namespace="ffc17cc0-42a6-4359-8a69-53394fa026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74533-9a5d-424b-b087-7734dd699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c17cc0-42a6-4359-8a69-53394fa026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25117-52EB-4F1D-A899-BEF83DC6C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74533-9a5d-424b-b087-7734dd6990d3"/>
    <ds:schemaRef ds:uri="ffc17cc0-42a6-4359-8a69-53394fa02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E417C3-BF17-48C7-B2F5-85E23B7FF910}">
  <ds:schemaRefs>
    <ds:schemaRef ds:uri="http://purl.org/dc/dcmitype/"/>
    <ds:schemaRef ds:uri="c1874533-9a5d-424b-b087-7734dd6990d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ffc17cc0-42a6-4359-8a69-53394fa02657"/>
    <ds:schemaRef ds:uri="http://www.w3.org/XML/1998/namespace"/>
  </ds:schemaRefs>
</ds:datastoreItem>
</file>

<file path=customXml/itemProps3.xml><?xml version="1.0" encoding="utf-8"?>
<ds:datastoreItem xmlns:ds="http://schemas.openxmlformats.org/officeDocument/2006/customXml" ds:itemID="{DC0E5756-F454-4312-A902-3868EC4FA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ESCPowerPoint_2015 (5)</Template>
  <TotalTime>89</TotalTime>
  <Words>1373</Words>
  <Application>Microsoft Office PowerPoint</Application>
  <PresentationFormat>On-screen Show (4:3)</PresentationFormat>
  <Paragraphs>171</Paragraphs>
  <Slides>26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Cambria</vt:lpstr>
      <vt:lpstr>Helvetica Light</vt:lpstr>
      <vt:lpstr>Mangal</vt:lpstr>
      <vt:lpstr>Noto Sans Symbols</vt:lpstr>
      <vt:lpstr>Tw Cen MT</vt:lpstr>
      <vt:lpstr>ESC13PowerPoint</vt:lpstr>
      <vt:lpstr>ESC13PowerPoint</vt:lpstr>
      <vt:lpstr>From Remote to Reality: Transitioning Back to School</vt:lpstr>
      <vt:lpstr>PowerPoint Presentation</vt:lpstr>
      <vt:lpstr>SOS Team</vt:lpstr>
      <vt:lpstr>Acknowledgement</vt:lpstr>
      <vt:lpstr>Plan for our time</vt:lpstr>
      <vt:lpstr>Defining Stress</vt:lpstr>
      <vt:lpstr>3 Types of Stress</vt:lpstr>
      <vt:lpstr>Reflect on the following</vt:lpstr>
      <vt:lpstr>What did you discover you needed during this time?</vt:lpstr>
      <vt:lpstr>Impact of What We Experienced</vt:lpstr>
      <vt:lpstr>Ladder of Regulation</vt:lpstr>
      <vt:lpstr>Components of Care</vt:lpstr>
      <vt:lpstr>What is self-care?</vt:lpstr>
      <vt:lpstr>Self-Care</vt:lpstr>
      <vt:lpstr>PowerPoint Presentation</vt:lpstr>
      <vt:lpstr>My Self Care Plan</vt:lpstr>
      <vt:lpstr>Moving from Self-Care to We Care</vt:lpstr>
      <vt:lpstr>Moving from Self-Care to We Care</vt:lpstr>
      <vt:lpstr>Focus on the Adults First</vt:lpstr>
      <vt:lpstr>Finally</vt:lpstr>
      <vt:lpstr>Final Thoughts</vt:lpstr>
      <vt:lpstr>Please put one take away in the chat box before heading out</vt:lpstr>
      <vt:lpstr>PowerPoint Presentation</vt:lpstr>
      <vt:lpstr>ADDITIONAL SOURCES</vt:lpstr>
      <vt:lpstr>ADDITIONAL SOURCES</vt:lpstr>
      <vt:lpstr>PowerPoint Presentation</vt:lpstr>
    </vt:vector>
  </TitlesOfParts>
  <Company>ESC Of Central Ohio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Remote to Reality: Transitioning back to school</dc:title>
  <dc:creator>Bryant Tela</dc:creator>
  <cp:lastModifiedBy>Joseph Weitz</cp:lastModifiedBy>
  <cp:revision>42</cp:revision>
  <cp:lastPrinted>2013-01-09T19:50:25Z</cp:lastPrinted>
  <dcterms:created xsi:type="dcterms:W3CDTF">2020-06-16T19:06:33Z</dcterms:created>
  <dcterms:modified xsi:type="dcterms:W3CDTF">2020-06-22T14:15:13Z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0x010100D3CFDC260551094EA0CD79A60D3F485E</vt:lpwstr>
  </property>
</Properties>
</file>