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4"/>
  </p:notesMasterIdLst>
  <p:sldIdLst>
    <p:sldId id="256" r:id="rId6"/>
    <p:sldId id="296" r:id="rId7"/>
    <p:sldId id="297" r:id="rId8"/>
    <p:sldId id="299" r:id="rId9"/>
    <p:sldId id="300" r:id="rId10"/>
    <p:sldId id="301" r:id="rId11"/>
    <p:sldId id="302" r:id="rId12"/>
    <p:sldId id="298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ano, Emily" initials="FE" lastIdx="1" clrIdx="0">
    <p:extLst>
      <p:ext uri="{19B8F6BF-5375-455C-9EA6-DF929625EA0E}">
        <p15:presenceInfo xmlns:p15="http://schemas.microsoft.com/office/powerpoint/2012/main" userId="S::10157274@id.ohio.gov::bf02242e-05cb-4673-9713-80d36f465e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A95"/>
    <a:srgbClr val="700017"/>
    <a:srgbClr val="3C79A8"/>
    <a:srgbClr val="72A5CC"/>
    <a:srgbClr val="73A5CC"/>
    <a:srgbClr val="1B68A1"/>
    <a:srgbClr val="E6E6E6"/>
    <a:srgbClr val="292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3" autoAdjust="0"/>
    <p:restoredTop sz="96101" autoAdjust="0"/>
  </p:normalViewPr>
  <p:slideViewPr>
    <p:cSldViewPr snapToGrid="0">
      <p:cViewPr varScale="1">
        <p:scale>
          <a:sx n="110" d="100"/>
          <a:sy n="110" d="100"/>
        </p:scale>
        <p:origin x="19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18610" cy="1622833"/>
          </a:xfrm>
          <a:prstGeom prst="rect">
            <a:avLst/>
          </a:prstGeom>
        </p:spPr>
        <p:txBody>
          <a:bodyPr vert="horz" lIns="168140" tIns="84070" rIns="168140" bIns="84070" rtlCol="0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82755" y="0"/>
            <a:ext cx="4118610" cy="1622833"/>
          </a:xfrm>
          <a:prstGeom prst="rect">
            <a:avLst/>
          </a:prstGeom>
        </p:spPr>
        <p:txBody>
          <a:bodyPr vert="horz" lIns="168140" tIns="84070" rIns="168140" bIns="84070" rtlCol="0"/>
          <a:lstStyle>
            <a:lvl1pPr algn="r">
              <a:defRPr sz="2200"/>
            </a:lvl1pPr>
          </a:lstStyle>
          <a:p>
            <a:fld id="{5DE185DB-2F84-3844-8316-F671B763AF2B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543175" y="4052888"/>
            <a:ext cx="14589125" cy="10942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140" tIns="84070" rIns="168140" bIns="8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0948" y="15604149"/>
            <a:ext cx="7601091" cy="12769698"/>
          </a:xfrm>
          <a:prstGeom prst="rect">
            <a:avLst/>
          </a:prstGeom>
        </p:spPr>
        <p:txBody>
          <a:bodyPr vert="horz" lIns="168140" tIns="84070" rIns="168140" bIns="8407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30804427"/>
            <a:ext cx="4118610" cy="1622829"/>
          </a:xfrm>
          <a:prstGeom prst="rect">
            <a:avLst/>
          </a:prstGeom>
        </p:spPr>
        <p:txBody>
          <a:bodyPr vert="horz" lIns="168140" tIns="84070" rIns="168140" bIns="84070" rtlCol="0" anchor="b"/>
          <a:lstStyle>
            <a:lvl1pPr algn="l">
              <a:defRPr sz="2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82755" y="30804427"/>
            <a:ext cx="4118610" cy="1622829"/>
          </a:xfrm>
          <a:prstGeom prst="rect">
            <a:avLst/>
          </a:prstGeom>
        </p:spPr>
        <p:txBody>
          <a:bodyPr vert="horz" lIns="168140" tIns="84070" rIns="168140" bIns="84070" rtlCol="0" anchor="b"/>
          <a:lstStyle>
            <a:lvl1pPr algn="r">
              <a:defRPr sz="2200"/>
            </a:lvl1pPr>
          </a:lstStyle>
          <a:p>
            <a:fld id="{41A9870E-479F-0047-850D-831CC7789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0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4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6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4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66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2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08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2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9870E-479F-0047-850D-831CC77894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0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2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2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082F0-49D5-4C11-AD43-08E0AE459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724EB-D9A4-4959-A6CA-8342658F4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80D8C-9D69-41AB-9332-9CEB03A10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10E7F-E59E-4266-8ED8-E33211C1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D6BB7-885E-4F25-A59C-5AE2A93B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32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EA13-8142-4341-B449-B53C26482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339D9-D0C3-422F-AC90-F25858AB8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16F0C-EFFD-42DC-8ED2-492AF7AE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4A447-BF4E-4954-91BD-C00DE334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676F-08A6-4A46-AB76-937C5777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71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D44B-4E04-4541-A15D-BB8246004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3AEE3-B71B-436E-BE3D-4DE7A2546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85188-82AC-48DB-B675-A71321CA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82374-22D2-4E4D-9D77-12A0C6C6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0973-62CC-42AC-8ECE-CFBC52240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2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BE56-A05E-4B9D-9E59-FF2BBBCF3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B503E-FDD6-4ADB-9022-DA3D4477A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6AB35-B3E6-438E-BF48-5FC2C5BD9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42CC0-E929-4220-B555-90B9A0E5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D157E-FB62-4B4F-9D38-87A3F065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2AB74-F049-4C6E-8F67-FC2C95DF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77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7BEC-167D-4885-ACA7-A3B87B3A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A477E-C59E-4854-ACDE-764CF41E4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AABF-521B-403E-A095-E0344A99B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27E63-BCC7-4C59-B1E5-85CB8D8C4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1770F-21DE-4104-9694-685162240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113EC8-C3E8-4F63-9881-764D5A4B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11F418-8672-481D-911E-781D2667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309D1B-CEEF-4D76-9BB3-8FB2583A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A206-AEA5-4084-BC18-65F1647A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D8FD5-0ED7-4402-AC5F-EADF60F0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1830A8-7D21-488F-82EF-E15EC447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0571A-D626-4BDC-82A2-A52F7565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33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6320E-B49F-4690-A0DB-29584D40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D3FB9F-AC7F-4338-9290-66F7E13E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C20EF-AD6E-45F0-A9C0-5CEB3A84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6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CCF16-8571-4ED9-816E-8197A3F2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61F9-CEED-4DE2-9F1F-B000E027B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4747D-81CF-4B63-907B-635198D29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7B3DB-BDE7-4A28-A9DA-8CBE41527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B723C-127F-4789-A3C9-C95CF370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B4DBE-10E8-4894-B480-1C7DD107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5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7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EA1B-D1EE-4F9B-A225-073AE4ED0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2FD22-F0FF-4BE6-B486-49EF4E567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C5B807-D9E2-4974-AD26-6BF0540B4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E158C-608F-46A5-ACDF-FBE34F4E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3FD87-85CB-401F-8351-07C89ED9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B82AF-C8A2-41EF-81CE-03914798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90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48C1-51F1-4125-A892-4136D4096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D68A1-5F68-4741-AA61-85C8022CC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86BC5-86A2-4069-B295-1771EEBD2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BC9C1-13E6-44E6-97BC-786E6BBD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56E07-1F14-4F85-AF92-FF823DBA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98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E5719-47E3-47A9-B7E7-1B286EEDB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4658F-CA01-42E1-989D-ACA46512F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60174-7061-40A9-8F42-E674E57B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F3CE7-0E38-4EB6-8318-5EA3FCFB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35F39-DA87-4E49-9889-4444B7D2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6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5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5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3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2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5F9A-B8D5-4076-B7FC-585AFF604F7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400EF-297E-4C6E-B22B-20503B3F3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89448-05D2-4602-8622-DABEB15FE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8002F-D0FD-4850-904C-E68AEF989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06BB6-1F69-4202-953E-16745B560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6704-87D8-4419-8E6F-B87EFCC6007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1C68-3B84-404A-9758-B004FDB56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3C19C-C57B-4CA9-A2AA-62637A7DE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EE79F-9A86-4106-8998-8E2B936DF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6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38CBCD6-A686-4B7C-BA67-0BA3A08D80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2529332"/>
            <a:ext cx="8178799" cy="179933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A8B8A41-CE7D-4CB6-BFCD-567BA48F963F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49DA99-AF74-4D5F-9C96-C2813F8FC35C}"/>
              </a:ext>
            </a:extLst>
          </p:cNvPr>
          <p:cNvSpPr/>
          <p:nvPr/>
        </p:nvSpPr>
        <p:spPr>
          <a:xfrm>
            <a:off x="0" y="-11989"/>
            <a:ext cx="9204251" cy="1173573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3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9659B97-B376-4622-B27B-CD6A0C85D4D4}"/>
              </a:ext>
            </a:extLst>
          </p:cNvPr>
          <p:cNvSpPr txBox="1"/>
          <p:nvPr/>
        </p:nvSpPr>
        <p:spPr>
          <a:xfrm>
            <a:off x="411417" y="2018791"/>
            <a:ext cx="40170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TechCred  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techcred.ohio.gov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b="1" dirty="0"/>
              <a:t>IMAP 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Workforce.Ohio.gov/IMAP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b="1" dirty="0"/>
              <a:t>Industry Sector Partnerships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Workforce.Ohio.gov/ISP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b="1" dirty="0" err="1"/>
              <a:t>TopJobs.Ohio.Gov</a:t>
            </a:r>
            <a:br>
              <a:rPr lang="en-US" b="1" dirty="0"/>
            </a:br>
            <a:r>
              <a:rPr lang="en-US" b="1" dirty="0"/>
              <a:t> </a:t>
            </a:r>
          </a:p>
          <a:p>
            <a:r>
              <a:rPr lang="en-US" b="1" i="1" dirty="0"/>
              <a:t>Strengthening Ohio’s Broadband and 5G Workforce Strategy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Broadband.Ohio.gov/Workforce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2A6D7A0-1546-4C11-A061-3FA991DC3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554" y="2018791"/>
            <a:ext cx="4191585" cy="3134162"/>
          </a:xfrm>
          <a:prstGeom prst="rect">
            <a:avLst/>
          </a:prstGeom>
        </p:spPr>
      </p:pic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0E625-1A84-421F-AAEC-CC9E63B4FB88}"/>
              </a:ext>
            </a:extLst>
          </p:cNvPr>
          <p:cNvSpPr txBox="1"/>
          <p:nvPr/>
        </p:nvSpPr>
        <p:spPr>
          <a:xfrm>
            <a:off x="1446245" y="1649237"/>
            <a:ext cx="6251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Senate Bill 166</a:t>
            </a:r>
          </a:p>
          <a:p>
            <a:pPr algn="ctr"/>
            <a:r>
              <a:rPr lang="en-US" dirty="0"/>
              <a:t>Signed by Governor DeWine on 12.22.2021</a:t>
            </a:r>
          </a:p>
          <a:p>
            <a:pPr algn="ctr"/>
            <a:r>
              <a:rPr lang="en-US" sz="1600" i="1" dirty="0"/>
              <a:t>Most provisions effective 03.23.2022</a:t>
            </a:r>
          </a:p>
        </p:txBody>
      </p:sp>
    </p:spTree>
    <p:extLst>
      <p:ext uri="{BB962C8B-B14F-4D97-AF65-F5344CB8AC3E}">
        <p14:creationId xmlns:p14="http://schemas.microsoft.com/office/powerpoint/2010/main" val="233645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0E625-1A84-421F-AAEC-CC9E63B4FB88}"/>
              </a:ext>
            </a:extLst>
          </p:cNvPr>
          <p:cNvSpPr txBox="1"/>
          <p:nvPr/>
        </p:nvSpPr>
        <p:spPr>
          <a:xfrm>
            <a:off x="1446245" y="1649237"/>
            <a:ext cx="6251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Senate Bill 166</a:t>
            </a:r>
          </a:p>
          <a:p>
            <a:pPr algn="ctr"/>
            <a:r>
              <a:rPr lang="en-US" dirty="0"/>
              <a:t>Signed by Governor DeWine on 12.22.2021</a:t>
            </a:r>
          </a:p>
          <a:p>
            <a:pPr algn="ctr"/>
            <a:r>
              <a:rPr lang="en-US" sz="1600" i="1" dirty="0"/>
              <a:t>Most provisions effective 03.23.2022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F9048-481E-4AF6-BD22-A4F2F017CFFB}"/>
              </a:ext>
            </a:extLst>
          </p:cNvPr>
          <p:cNvSpPr txBox="1"/>
          <p:nvPr/>
        </p:nvSpPr>
        <p:spPr>
          <a:xfrm>
            <a:off x="1510488" y="2935778"/>
            <a:ext cx="6410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Ohio Bureau of Workers’ Compensation rule change</a:t>
            </a:r>
          </a:p>
        </p:txBody>
      </p:sp>
    </p:spTree>
    <p:extLst>
      <p:ext uri="{BB962C8B-B14F-4D97-AF65-F5344CB8AC3E}">
        <p14:creationId xmlns:p14="http://schemas.microsoft.com/office/powerpoint/2010/main" val="169612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0E625-1A84-421F-AAEC-CC9E63B4FB88}"/>
              </a:ext>
            </a:extLst>
          </p:cNvPr>
          <p:cNvSpPr txBox="1"/>
          <p:nvPr/>
        </p:nvSpPr>
        <p:spPr>
          <a:xfrm>
            <a:off x="1446245" y="1649237"/>
            <a:ext cx="6251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Senate Bill 166</a:t>
            </a:r>
          </a:p>
          <a:p>
            <a:pPr algn="ctr"/>
            <a:r>
              <a:rPr lang="en-US" dirty="0"/>
              <a:t>Signed by Governor DeWine on 12.22.2021</a:t>
            </a:r>
          </a:p>
          <a:p>
            <a:pPr algn="ctr"/>
            <a:r>
              <a:rPr lang="en-US" sz="1600" i="1" dirty="0"/>
              <a:t>Most provisions effective 03.23.2022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F9048-481E-4AF6-BD22-A4F2F017CFFB}"/>
              </a:ext>
            </a:extLst>
          </p:cNvPr>
          <p:cNvSpPr txBox="1"/>
          <p:nvPr/>
        </p:nvSpPr>
        <p:spPr>
          <a:xfrm>
            <a:off x="1510488" y="2935778"/>
            <a:ext cx="6653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Ohio Bureau of Workers’ Compensation rule change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tax credit to incentivize business participation in career tech</a:t>
            </a:r>
          </a:p>
        </p:txBody>
      </p:sp>
    </p:spTree>
    <p:extLst>
      <p:ext uri="{BB962C8B-B14F-4D97-AF65-F5344CB8AC3E}">
        <p14:creationId xmlns:p14="http://schemas.microsoft.com/office/powerpoint/2010/main" val="158626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0E625-1A84-421F-AAEC-CC9E63B4FB88}"/>
              </a:ext>
            </a:extLst>
          </p:cNvPr>
          <p:cNvSpPr txBox="1"/>
          <p:nvPr/>
        </p:nvSpPr>
        <p:spPr>
          <a:xfrm>
            <a:off x="1446245" y="1649237"/>
            <a:ext cx="6251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Senate Bill 166</a:t>
            </a:r>
          </a:p>
          <a:p>
            <a:pPr algn="ctr"/>
            <a:r>
              <a:rPr lang="en-US" dirty="0"/>
              <a:t>Signed by Governor DeWine on 12.22.2021</a:t>
            </a:r>
          </a:p>
          <a:p>
            <a:pPr algn="ctr"/>
            <a:r>
              <a:rPr lang="en-US" sz="1600" i="1" dirty="0"/>
              <a:t>Most provisions effective 03.23.2022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F9048-481E-4AF6-BD22-A4F2F017CFFB}"/>
              </a:ext>
            </a:extLst>
          </p:cNvPr>
          <p:cNvSpPr txBox="1"/>
          <p:nvPr/>
        </p:nvSpPr>
        <p:spPr>
          <a:xfrm>
            <a:off x="1510488" y="2935778"/>
            <a:ext cx="66537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Ohio Bureau of Workers’ Compensation rule change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tax credit to incentivize business participation in career tech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Truck Driver Student Aid program</a:t>
            </a:r>
          </a:p>
        </p:txBody>
      </p:sp>
    </p:spTree>
    <p:extLst>
      <p:ext uri="{BB962C8B-B14F-4D97-AF65-F5344CB8AC3E}">
        <p14:creationId xmlns:p14="http://schemas.microsoft.com/office/powerpoint/2010/main" val="225673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0E625-1A84-421F-AAEC-CC9E63B4FB88}"/>
              </a:ext>
            </a:extLst>
          </p:cNvPr>
          <p:cNvSpPr txBox="1"/>
          <p:nvPr/>
        </p:nvSpPr>
        <p:spPr>
          <a:xfrm>
            <a:off x="1446245" y="1649237"/>
            <a:ext cx="6251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Senate Bill 166</a:t>
            </a:r>
          </a:p>
          <a:p>
            <a:pPr algn="ctr"/>
            <a:r>
              <a:rPr lang="en-US" dirty="0"/>
              <a:t>Signed by Governor DeWine on 12.22.2021</a:t>
            </a:r>
          </a:p>
          <a:p>
            <a:pPr algn="ctr"/>
            <a:r>
              <a:rPr lang="en-US" sz="1600" i="1" dirty="0"/>
              <a:t>Most provisions effective 03.23.2022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F9048-481E-4AF6-BD22-A4F2F017CFFB}"/>
              </a:ext>
            </a:extLst>
          </p:cNvPr>
          <p:cNvSpPr txBox="1"/>
          <p:nvPr/>
        </p:nvSpPr>
        <p:spPr>
          <a:xfrm>
            <a:off x="1510488" y="2935778"/>
            <a:ext cx="66537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Ohio Bureau of Workers’ Compensation rule change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State tax credit to incentivize business participation in career tech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Truck Driver Student Aid program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financial </a:t>
            </a:r>
            <a:r>
              <a:rPr lang="en-US"/>
              <a:t>incentives still to come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9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3FF77DC2-01B9-4BF5-8BED-882F97484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753" y="306056"/>
            <a:ext cx="5117602" cy="1133858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93937D7-E85D-4F82-AF75-693F3A07112B}"/>
              </a:ext>
            </a:extLst>
          </p:cNvPr>
          <p:cNvSpPr/>
          <p:nvPr/>
        </p:nvSpPr>
        <p:spPr>
          <a:xfrm>
            <a:off x="-60251" y="6010160"/>
            <a:ext cx="9204251" cy="847840"/>
          </a:xfrm>
          <a:prstGeom prst="rect">
            <a:avLst/>
          </a:prstGeom>
          <a:solidFill>
            <a:srgbClr val="73A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3DD3CC-2FFA-43AF-9109-C8070B623C4E}"/>
              </a:ext>
            </a:extLst>
          </p:cNvPr>
          <p:cNvSpPr txBox="1"/>
          <p:nvPr/>
        </p:nvSpPr>
        <p:spPr>
          <a:xfrm>
            <a:off x="1417182" y="2164703"/>
            <a:ext cx="65967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Contact:</a:t>
            </a:r>
          </a:p>
          <a:p>
            <a:endParaRPr lang="en-US" sz="2400" dirty="0"/>
          </a:p>
          <a:p>
            <a:pPr algn="ctr"/>
            <a:r>
              <a:rPr lang="en-US" sz="2400" dirty="0"/>
              <a:t>Rachel Johanson</a:t>
            </a:r>
          </a:p>
          <a:p>
            <a:pPr algn="ctr"/>
            <a:r>
              <a:rPr lang="en-US" sz="2400" u="sng" dirty="0">
                <a:solidFill>
                  <a:srgbClr val="092A95"/>
                </a:solidFill>
              </a:rPr>
              <a:t>Rachel.Johanson@governor.ohio.gov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7CBAF2-96A6-4D57-8FDA-D6EA7BCF2DCB}"/>
              </a:ext>
            </a:extLst>
          </p:cNvPr>
          <p:cNvSpPr/>
          <p:nvPr/>
        </p:nvSpPr>
        <p:spPr>
          <a:xfrm>
            <a:off x="1757213" y="1884383"/>
            <a:ext cx="5916679" cy="24072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9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6a34f6c-505e-4743-ab20-0698615d96c6">
      <UserInfo>
        <DisplayName>Poling, Julia</DisplayName>
        <AccountId>18</AccountId>
        <AccountType/>
      </UserInfo>
      <UserInfo>
        <DisplayName>Walker, Todd</DisplayName>
        <AccountId>273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9EAFE9C2F7F7438CA482E462E4A02F" ma:contentTypeVersion="9" ma:contentTypeDescription="Create a new document." ma:contentTypeScope="" ma:versionID="1c795602c72febd71d1c7a994dd0a3ec">
  <xsd:schema xmlns:xsd="http://www.w3.org/2001/XMLSchema" xmlns:xs="http://www.w3.org/2001/XMLSchema" xmlns:p="http://schemas.microsoft.com/office/2006/metadata/properties" xmlns:ns2="184a8e99-9147-412f-bce4-2c4c568e5e58" xmlns:ns3="b6a34f6c-505e-4743-ab20-0698615d96c6" targetNamespace="http://schemas.microsoft.com/office/2006/metadata/properties" ma:root="true" ma:fieldsID="9fb52767764e2503ce76a4a3795cd727" ns2:_="" ns3:_="">
    <xsd:import namespace="184a8e99-9147-412f-bce4-2c4c568e5e58"/>
    <xsd:import namespace="b6a34f6c-505e-4743-ab20-0698615d96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8e99-9147-412f-bce4-2c4c568e5e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a34f6c-505e-4743-ab20-0698615d96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4B491E-8B5F-4C55-926D-FB748F759A7D}">
  <ds:schemaRefs>
    <ds:schemaRef ds:uri="184a8e99-9147-412f-bce4-2c4c568e5e58"/>
    <ds:schemaRef ds:uri="http://purl.org/dc/elements/1.1/"/>
    <ds:schemaRef ds:uri="http://purl.org/dc/terms/"/>
    <ds:schemaRef ds:uri="http://schemas.microsoft.com/office/2006/documentManagement/types"/>
    <ds:schemaRef ds:uri="b6a34f6c-505e-4743-ab20-0698615d96c6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1D5A5FB-22F6-4A6E-BC47-908FD109DD9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84a8e99-9147-412f-bce4-2c4c568e5e58"/>
    <ds:schemaRef ds:uri="b6a34f6c-505e-4743-ab20-0698615d96c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390D14-D609-43B7-85D0-A900C7F5F6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225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Poling, Julia</dc:creator>
  <cp:lastModifiedBy>Joseph Weitz</cp:lastModifiedBy>
  <cp:revision>349</cp:revision>
  <dcterms:created xsi:type="dcterms:W3CDTF">2020-01-29T18:32:29Z</dcterms:created>
  <dcterms:modified xsi:type="dcterms:W3CDTF">2022-02-16T15:18:41Z</dcterms:modified>
</cp:coreProperties>
</file>