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Lst>
  <p:notesMasterIdLst>
    <p:notesMasterId r:id="rId19"/>
  </p:notesMasterIdLst>
  <p:sldIdLst>
    <p:sldId id="256" r:id="rId5"/>
    <p:sldId id="335" r:id="rId6"/>
    <p:sldId id="1353" r:id="rId7"/>
    <p:sldId id="1343" r:id="rId8"/>
    <p:sldId id="1346" r:id="rId9"/>
    <p:sldId id="341" r:id="rId10"/>
    <p:sldId id="1355" r:id="rId11"/>
    <p:sldId id="326" r:id="rId12"/>
    <p:sldId id="313" r:id="rId13"/>
    <p:sldId id="1342" r:id="rId14"/>
    <p:sldId id="1356" r:id="rId15"/>
    <p:sldId id="1354" r:id="rId16"/>
    <p:sldId id="290" r:id="rId17"/>
    <p:sldId id="321" r:id="rId18"/>
  </p:sldIdLst>
  <p:sldSz cx="14630400" cy="8229600"/>
  <p:notesSz cx="6858000" cy="9144000"/>
  <p:defaultText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592">
          <p15:clr>
            <a:srgbClr val="A4A3A4"/>
          </p15:clr>
        </p15:guide>
        <p15:guide id="4" pos="465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920"/>
    <a:srgbClr val="6CAEDF"/>
    <a:srgbClr val="83A2CA"/>
    <a:srgbClr val="C0DB37"/>
    <a:srgbClr val="040284"/>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AB0B9A-B95C-C1EA-B842-EAB4B27BC962}" v="44" dt="2022-02-10T13:55:08.683"/>
    <p1510:client id="{B376C757-A468-4232-8F6D-3C879E13DF06}" v="3" dt="2022-02-10T14:05:03.7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52638" autoAdjust="0"/>
  </p:normalViewPr>
  <p:slideViewPr>
    <p:cSldViewPr snapToGrid="0" snapToObjects="1">
      <p:cViewPr varScale="1">
        <p:scale>
          <a:sx n="50" d="100"/>
          <a:sy n="50" d="100"/>
        </p:scale>
        <p:origin x="2490" y="54"/>
      </p:cViewPr>
      <p:guideLst>
        <p:guide orient="horz" pos="2160"/>
        <p:guide pos="3840"/>
        <p:guide orient="horz" pos="2592"/>
        <p:guide pos="4656"/>
      </p:guideLst>
    </p:cSldViewPr>
  </p:slideViewPr>
  <p:notesTextViewPr>
    <p:cViewPr>
      <p:scale>
        <a:sx n="100" d="100"/>
        <a:sy n="100" d="100"/>
      </p:scale>
      <p:origin x="0" y="0"/>
    </p:cViewPr>
  </p:notesTextViewPr>
  <p:notesViewPr>
    <p:cSldViewPr snapToGrid="0" snapToObjects="1">
      <p:cViewPr varScale="1">
        <p:scale>
          <a:sx n="59" d="100"/>
          <a:sy n="59" d="100"/>
        </p:scale>
        <p:origin x="322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4A76AA-A322-415F-BBA7-C721953D3A30}"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0D1CDB5-1187-4B43-8C53-AC0265E951F7}">
      <dgm:prSet phldrT="[Text]"/>
      <dgm:spPr/>
      <dgm:t>
        <a:bodyPr/>
        <a:lstStyle/>
        <a:p>
          <a:pPr>
            <a:lnSpc>
              <a:spcPct val="100000"/>
            </a:lnSpc>
          </a:pPr>
          <a:r>
            <a:rPr lang="en-US" dirty="0"/>
            <a:t>Data</a:t>
          </a:r>
        </a:p>
      </dgm:t>
    </dgm:pt>
    <dgm:pt modelId="{5BED8ABE-461B-4B7B-BC4E-476A27C538DE}" type="parTrans" cxnId="{0F85C477-11B2-4973-9EA2-7A3E55B8B61D}">
      <dgm:prSet/>
      <dgm:spPr/>
      <dgm:t>
        <a:bodyPr/>
        <a:lstStyle/>
        <a:p>
          <a:endParaRPr lang="en-US"/>
        </a:p>
      </dgm:t>
    </dgm:pt>
    <dgm:pt modelId="{550CF120-6F52-43AD-89CE-7CAC74C54952}" type="sibTrans" cxnId="{0F85C477-11B2-4973-9EA2-7A3E55B8B61D}">
      <dgm:prSet/>
      <dgm:spPr/>
      <dgm:t>
        <a:bodyPr/>
        <a:lstStyle/>
        <a:p>
          <a:endParaRPr lang="en-US"/>
        </a:p>
      </dgm:t>
    </dgm:pt>
    <dgm:pt modelId="{DA974A72-6AC2-448D-AF25-27B465DE8E8C}">
      <dgm:prSet phldrT="[Text]"/>
      <dgm:spPr/>
      <dgm:t>
        <a:bodyPr/>
        <a:lstStyle/>
        <a:p>
          <a:pPr>
            <a:lnSpc>
              <a:spcPct val="100000"/>
            </a:lnSpc>
          </a:pPr>
          <a:r>
            <a:rPr lang="en-US" dirty="0"/>
            <a:t>Mapping Student Success</a:t>
          </a:r>
        </a:p>
      </dgm:t>
    </dgm:pt>
    <dgm:pt modelId="{56BA534E-04AA-4CA0-8719-469CE2A424E4}" type="parTrans" cxnId="{4E109985-8147-4234-ACDB-3D7B46EAFA5A}">
      <dgm:prSet/>
      <dgm:spPr/>
      <dgm:t>
        <a:bodyPr/>
        <a:lstStyle/>
        <a:p>
          <a:endParaRPr lang="en-US"/>
        </a:p>
      </dgm:t>
    </dgm:pt>
    <dgm:pt modelId="{E4622514-C7AE-4F1C-BD28-815AC3D8A026}" type="sibTrans" cxnId="{4E109985-8147-4234-ACDB-3D7B46EAFA5A}">
      <dgm:prSet/>
      <dgm:spPr/>
      <dgm:t>
        <a:bodyPr/>
        <a:lstStyle/>
        <a:p>
          <a:endParaRPr lang="en-US"/>
        </a:p>
      </dgm:t>
    </dgm:pt>
    <dgm:pt modelId="{B73774EA-13CE-4A64-BBD1-02842AF68A5F}">
      <dgm:prSet phldrT="[Text]"/>
      <dgm:spPr/>
      <dgm:t>
        <a:bodyPr/>
        <a:lstStyle/>
        <a:p>
          <a:pPr>
            <a:lnSpc>
              <a:spcPct val="100000"/>
            </a:lnSpc>
          </a:pPr>
          <a:r>
            <a:rPr lang="en-US" dirty="0"/>
            <a:t>Funded Programming Opportunity</a:t>
          </a:r>
        </a:p>
      </dgm:t>
    </dgm:pt>
    <dgm:pt modelId="{C3111A8F-67B8-45E3-B038-A2EFC2133C34}" type="parTrans" cxnId="{180325ED-3FB1-459B-A909-0FE8BB5F5950}">
      <dgm:prSet/>
      <dgm:spPr/>
      <dgm:t>
        <a:bodyPr/>
        <a:lstStyle/>
        <a:p>
          <a:endParaRPr lang="en-US"/>
        </a:p>
      </dgm:t>
    </dgm:pt>
    <dgm:pt modelId="{2855D673-6F59-49D7-80E6-9EC44D942D4C}" type="sibTrans" cxnId="{180325ED-3FB1-459B-A909-0FE8BB5F5950}">
      <dgm:prSet/>
      <dgm:spPr/>
      <dgm:t>
        <a:bodyPr/>
        <a:lstStyle/>
        <a:p>
          <a:endParaRPr lang="en-US"/>
        </a:p>
      </dgm:t>
    </dgm:pt>
    <dgm:pt modelId="{32B4B651-3295-4283-B35C-06B38CC7EDF0}" type="pres">
      <dgm:prSet presAssocID="{CB4A76AA-A322-415F-BBA7-C721953D3A30}" presName="root" presStyleCnt="0">
        <dgm:presLayoutVars>
          <dgm:dir/>
          <dgm:resizeHandles val="exact"/>
        </dgm:presLayoutVars>
      </dgm:prSet>
      <dgm:spPr/>
    </dgm:pt>
    <dgm:pt modelId="{79C0ECAE-9DB3-4C95-8948-DE98E9AB72B1}" type="pres">
      <dgm:prSet presAssocID="{70D1CDB5-1187-4B43-8C53-AC0265E951F7}" presName="compNode" presStyleCnt="0"/>
      <dgm:spPr/>
    </dgm:pt>
    <dgm:pt modelId="{B409EB87-3918-41FE-A9BF-BB5AECCE2542}" type="pres">
      <dgm:prSet presAssocID="{70D1CDB5-1187-4B43-8C53-AC0265E951F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chart"/>
        </a:ext>
      </dgm:extLst>
    </dgm:pt>
    <dgm:pt modelId="{E9DE8400-66C3-44F5-8164-1530B85CA647}" type="pres">
      <dgm:prSet presAssocID="{70D1CDB5-1187-4B43-8C53-AC0265E951F7}" presName="spaceRect" presStyleCnt="0"/>
      <dgm:spPr/>
    </dgm:pt>
    <dgm:pt modelId="{4F749255-7A21-40A1-B9A1-29566B72CA3A}" type="pres">
      <dgm:prSet presAssocID="{70D1CDB5-1187-4B43-8C53-AC0265E951F7}" presName="textRect" presStyleLbl="revTx" presStyleIdx="0" presStyleCnt="3">
        <dgm:presLayoutVars>
          <dgm:chMax val="1"/>
          <dgm:chPref val="1"/>
        </dgm:presLayoutVars>
      </dgm:prSet>
      <dgm:spPr/>
    </dgm:pt>
    <dgm:pt modelId="{8CC5BC83-9026-4F7B-B391-991F02DAA3D3}" type="pres">
      <dgm:prSet presAssocID="{550CF120-6F52-43AD-89CE-7CAC74C54952}" presName="sibTrans" presStyleCnt="0"/>
      <dgm:spPr/>
    </dgm:pt>
    <dgm:pt modelId="{CFC52356-2397-48BB-BC22-296AFA1EEC52}" type="pres">
      <dgm:prSet presAssocID="{DA974A72-6AC2-448D-AF25-27B465DE8E8C}" presName="compNode" presStyleCnt="0"/>
      <dgm:spPr/>
    </dgm:pt>
    <dgm:pt modelId="{1672D0D4-9B97-49C0-B0EF-5783CFDEB3F0}" type="pres">
      <dgm:prSet presAssocID="{DA974A72-6AC2-448D-AF25-27B465DE8E8C}"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orkflow with solid fill"/>
        </a:ext>
      </dgm:extLst>
    </dgm:pt>
    <dgm:pt modelId="{3419182D-F51A-4158-91CB-A204B7D7ECD3}" type="pres">
      <dgm:prSet presAssocID="{DA974A72-6AC2-448D-AF25-27B465DE8E8C}" presName="spaceRect" presStyleCnt="0"/>
      <dgm:spPr/>
    </dgm:pt>
    <dgm:pt modelId="{93A066C4-E4FF-42A1-8A1B-93E5144298A0}" type="pres">
      <dgm:prSet presAssocID="{DA974A72-6AC2-448D-AF25-27B465DE8E8C}" presName="textRect" presStyleLbl="revTx" presStyleIdx="1" presStyleCnt="3">
        <dgm:presLayoutVars>
          <dgm:chMax val="1"/>
          <dgm:chPref val="1"/>
        </dgm:presLayoutVars>
      </dgm:prSet>
      <dgm:spPr/>
    </dgm:pt>
    <dgm:pt modelId="{B38B8B6A-A1E1-4498-86AF-8E7E7C71FAD0}" type="pres">
      <dgm:prSet presAssocID="{E4622514-C7AE-4F1C-BD28-815AC3D8A026}" presName="sibTrans" presStyleCnt="0"/>
      <dgm:spPr/>
    </dgm:pt>
    <dgm:pt modelId="{70EFB878-DEA2-4B51-BD2A-3DA0B3DDAD24}" type="pres">
      <dgm:prSet presAssocID="{B73774EA-13CE-4A64-BBD1-02842AF68A5F}" presName="compNode" presStyleCnt="0"/>
      <dgm:spPr/>
    </dgm:pt>
    <dgm:pt modelId="{043734FE-2A1E-490A-89E3-3FFB2B5CB17E}" type="pres">
      <dgm:prSet presAssocID="{B73774EA-13CE-4A64-BBD1-02842AF68A5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83DFA777-5A79-4A84-A7F0-5F1D0F115E1F}" type="pres">
      <dgm:prSet presAssocID="{B73774EA-13CE-4A64-BBD1-02842AF68A5F}" presName="spaceRect" presStyleCnt="0"/>
      <dgm:spPr/>
    </dgm:pt>
    <dgm:pt modelId="{BA28F4FC-0FE9-4CEA-B9CA-A2A22801B9FF}" type="pres">
      <dgm:prSet presAssocID="{B73774EA-13CE-4A64-BBD1-02842AF68A5F}" presName="textRect" presStyleLbl="revTx" presStyleIdx="2" presStyleCnt="3">
        <dgm:presLayoutVars>
          <dgm:chMax val="1"/>
          <dgm:chPref val="1"/>
        </dgm:presLayoutVars>
      </dgm:prSet>
      <dgm:spPr/>
    </dgm:pt>
  </dgm:ptLst>
  <dgm:cxnLst>
    <dgm:cxn modelId="{788BAB02-8A96-4490-B0DF-B97DC7D1F040}" type="presOf" srcId="{B73774EA-13CE-4A64-BBD1-02842AF68A5F}" destId="{BA28F4FC-0FE9-4CEA-B9CA-A2A22801B9FF}" srcOrd="0" destOrd="0" presId="urn:microsoft.com/office/officeart/2018/2/layout/IconLabelList"/>
    <dgm:cxn modelId="{0F85C477-11B2-4973-9EA2-7A3E55B8B61D}" srcId="{CB4A76AA-A322-415F-BBA7-C721953D3A30}" destId="{70D1CDB5-1187-4B43-8C53-AC0265E951F7}" srcOrd="0" destOrd="0" parTransId="{5BED8ABE-461B-4B7B-BC4E-476A27C538DE}" sibTransId="{550CF120-6F52-43AD-89CE-7CAC74C54952}"/>
    <dgm:cxn modelId="{4E109985-8147-4234-ACDB-3D7B46EAFA5A}" srcId="{CB4A76AA-A322-415F-BBA7-C721953D3A30}" destId="{DA974A72-6AC2-448D-AF25-27B465DE8E8C}" srcOrd="1" destOrd="0" parTransId="{56BA534E-04AA-4CA0-8719-469CE2A424E4}" sibTransId="{E4622514-C7AE-4F1C-BD28-815AC3D8A026}"/>
    <dgm:cxn modelId="{C41E09AE-6542-4ED6-A8BE-ADF81CB244C4}" type="presOf" srcId="{CB4A76AA-A322-415F-BBA7-C721953D3A30}" destId="{32B4B651-3295-4283-B35C-06B38CC7EDF0}" srcOrd="0" destOrd="0" presId="urn:microsoft.com/office/officeart/2018/2/layout/IconLabelList"/>
    <dgm:cxn modelId="{0F7234B6-A29B-4768-8D62-1DFB72446C57}" type="presOf" srcId="{DA974A72-6AC2-448D-AF25-27B465DE8E8C}" destId="{93A066C4-E4FF-42A1-8A1B-93E5144298A0}" srcOrd="0" destOrd="0" presId="urn:microsoft.com/office/officeart/2018/2/layout/IconLabelList"/>
    <dgm:cxn modelId="{180325ED-3FB1-459B-A909-0FE8BB5F5950}" srcId="{CB4A76AA-A322-415F-BBA7-C721953D3A30}" destId="{B73774EA-13CE-4A64-BBD1-02842AF68A5F}" srcOrd="2" destOrd="0" parTransId="{C3111A8F-67B8-45E3-B038-A2EFC2133C34}" sibTransId="{2855D673-6F59-49D7-80E6-9EC44D942D4C}"/>
    <dgm:cxn modelId="{371B41F6-0F52-43FB-AD5C-B195C112848E}" type="presOf" srcId="{70D1CDB5-1187-4B43-8C53-AC0265E951F7}" destId="{4F749255-7A21-40A1-B9A1-29566B72CA3A}" srcOrd="0" destOrd="0" presId="urn:microsoft.com/office/officeart/2018/2/layout/IconLabelList"/>
    <dgm:cxn modelId="{86721F05-2E03-4524-8FDE-87D4896C461A}" type="presParOf" srcId="{32B4B651-3295-4283-B35C-06B38CC7EDF0}" destId="{79C0ECAE-9DB3-4C95-8948-DE98E9AB72B1}" srcOrd="0" destOrd="0" presId="urn:microsoft.com/office/officeart/2018/2/layout/IconLabelList"/>
    <dgm:cxn modelId="{158DC5D3-DDA8-4F63-BD55-7A4D39DE379F}" type="presParOf" srcId="{79C0ECAE-9DB3-4C95-8948-DE98E9AB72B1}" destId="{B409EB87-3918-41FE-A9BF-BB5AECCE2542}" srcOrd="0" destOrd="0" presId="urn:microsoft.com/office/officeart/2018/2/layout/IconLabelList"/>
    <dgm:cxn modelId="{6FF9EE03-1007-41C2-B734-C38207D24EE5}" type="presParOf" srcId="{79C0ECAE-9DB3-4C95-8948-DE98E9AB72B1}" destId="{E9DE8400-66C3-44F5-8164-1530B85CA647}" srcOrd="1" destOrd="0" presId="urn:microsoft.com/office/officeart/2018/2/layout/IconLabelList"/>
    <dgm:cxn modelId="{7F58D653-D69F-4E00-94FB-3A119EEC146D}" type="presParOf" srcId="{79C0ECAE-9DB3-4C95-8948-DE98E9AB72B1}" destId="{4F749255-7A21-40A1-B9A1-29566B72CA3A}" srcOrd="2" destOrd="0" presId="urn:microsoft.com/office/officeart/2018/2/layout/IconLabelList"/>
    <dgm:cxn modelId="{CBD4E2F6-5ADC-4C10-95EF-441957C40591}" type="presParOf" srcId="{32B4B651-3295-4283-B35C-06B38CC7EDF0}" destId="{8CC5BC83-9026-4F7B-B391-991F02DAA3D3}" srcOrd="1" destOrd="0" presId="urn:microsoft.com/office/officeart/2018/2/layout/IconLabelList"/>
    <dgm:cxn modelId="{7FD64C6C-DAEF-4BA6-A0A1-F7AA79C63DE5}" type="presParOf" srcId="{32B4B651-3295-4283-B35C-06B38CC7EDF0}" destId="{CFC52356-2397-48BB-BC22-296AFA1EEC52}" srcOrd="2" destOrd="0" presId="urn:microsoft.com/office/officeart/2018/2/layout/IconLabelList"/>
    <dgm:cxn modelId="{910B31FA-8080-41BB-86C6-534441FF6498}" type="presParOf" srcId="{CFC52356-2397-48BB-BC22-296AFA1EEC52}" destId="{1672D0D4-9B97-49C0-B0EF-5783CFDEB3F0}" srcOrd="0" destOrd="0" presId="urn:microsoft.com/office/officeart/2018/2/layout/IconLabelList"/>
    <dgm:cxn modelId="{AC17A8DC-DD46-4147-B33F-1C7B3376DA8C}" type="presParOf" srcId="{CFC52356-2397-48BB-BC22-296AFA1EEC52}" destId="{3419182D-F51A-4158-91CB-A204B7D7ECD3}" srcOrd="1" destOrd="0" presId="urn:microsoft.com/office/officeart/2018/2/layout/IconLabelList"/>
    <dgm:cxn modelId="{023059FE-CDFA-4EC0-AE91-5926C770FBAA}" type="presParOf" srcId="{CFC52356-2397-48BB-BC22-296AFA1EEC52}" destId="{93A066C4-E4FF-42A1-8A1B-93E5144298A0}" srcOrd="2" destOrd="0" presId="urn:microsoft.com/office/officeart/2018/2/layout/IconLabelList"/>
    <dgm:cxn modelId="{E9077A4D-3576-458A-86C5-8ABC1A97F4D7}" type="presParOf" srcId="{32B4B651-3295-4283-B35C-06B38CC7EDF0}" destId="{B38B8B6A-A1E1-4498-86AF-8E7E7C71FAD0}" srcOrd="3" destOrd="0" presId="urn:microsoft.com/office/officeart/2018/2/layout/IconLabelList"/>
    <dgm:cxn modelId="{A3E18F94-3D55-4378-8061-1C7D2884F620}" type="presParOf" srcId="{32B4B651-3295-4283-B35C-06B38CC7EDF0}" destId="{70EFB878-DEA2-4B51-BD2A-3DA0B3DDAD24}" srcOrd="4" destOrd="0" presId="urn:microsoft.com/office/officeart/2018/2/layout/IconLabelList"/>
    <dgm:cxn modelId="{3D13AC51-A2E6-4410-A6BA-1AFCF22C1EF4}" type="presParOf" srcId="{70EFB878-DEA2-4B51-BD2A-3DA0B3DDAD24}" destId="{043734FE-2A1E-490A-89E3-3FFB2B5CB17E}" srcOrd="0" destOrd="0" presId="urn:microsoft.com/office/officeart/2018/2/layout/IconLabelList"/>
    <dgm:cxn modelId="{8D292DB0-9E27-46AF-9731-2E9BEC4AE7E1}" type="presParOf" srcId="{70EFB878-DEA2-4B51-BD2A-3DA0B3DDAD24}" destId="{83DFA777-5A79-4A84-A7F0-5F1D0F115E1F}" srcOrd="1" destOrd="0" presId="urn:microsoft.com/office/officeart/2018/2/layout/IconLabelList"/>
    <dgm:cxn modelId="{1C87A4FA-B6F1-4B89-8B42-42ADFCBF0E9D}" type="presParOf" srcId="{70EFB878-DEA2-4B51-BD2A-3DA0B3DDAD24}" destId="{BA28F4FC-0FE9-4CEA-B9CA-A2A22801B9F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09EB87-3918-41FE-A9BF-BB5AECCE2542}">
      <dsp:nvSpPr>
        <dsp:cNvPr id="0" name=""/>
        <dsp:cNvSpPr/>
      </dsp:nvSpPr>
      <dsp:spPr>
        <a:xfrm>
          <a:off x="1422765" y="1263221"/>
          <a:ext cx="1570691" cy="15706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749255-7A21-40A1-B9A1-29566B72CA3A}">
      <dsp:nvSpPr>
        <dsp:cNvPr id="0" name=""/>
        <dsp:cNvSpPr/>
      </dsp:nvSpPr>
      <dsp:spPr>
        <a:xfrm>
          <a:off x="462898" y="3238383"/>
          <a:ext cx="34904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dirty="0"/>
            <a:t>Data</a:t>
          </a:r>
        </a:p>
      </dsp:txBody>
      <dsp:txXfrm>
        <a:off x="462898" y="3238383"/>
        <a:ext cx="3490425" cy="720000"/>
      </dsp:txXfrm>
    </dsp:sp>
    <dsp:sp modelId="{1672D0D4-9B97-49C0-B0EF-5783CFDEB3F0}">
      <dsp:nvSpPr>
        <dsp:cNvPr id="0" name=""/>
        <dsp:cNvSpPr/>
      </dsp:nvSpPr>
      <dsp:spPr>
        <a:xfrm>
          <a:off x="5524014" y="1263221"/>
          <a:ext cx="1570691" cy="157069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3A066C4-E4FF-42A1-8A1B-93E5144298A0}">
      <dsp:nvSpPr>
        <dsp:cNvPr id="0" name=""/>
        <dsp:cNvSpPr/>
      </dsp:nvSpPr>
      <dsp:spPr>
        <a:xfrm>
          <a:off x="4564147" y="3238383"/>
          <a:ext cx="34904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dirty="0"/>
            <a:t>Mapping Student Success</a:t>
          </a:r>
        </a:p>
      </dsp:txBody>
      <dsp:txXfrm>
        <a:off x="4564147" y="3238383"/>
        <a:ext cx="3490425" cy="720000"/>
      </dsp:txXfrm>
    </dsp:sp>
    <dsp:sp modelId="{043734FE-2A1E-490A-89E3-3FFB2B5CB17E}">
      <dsp:nvSpPr>
        <dsp:cNvPr id="0" name=""/>
        <dsp:cNvSpPr/>
      </dsp:nvSpPr>
      <dsp:spPr>
        <a:xfrm>
          <a:off x="9625263" y="1263221"/>
          <a:ext cx="1570691" cy="15706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A28F4FC-0FE9-4CEA-B9CA-A2A22801B9FF}">
      <dsp:nvSpPr>
        <dsp:cNvPr id="0" name=""/>
        <dsp:cNvSpPr/>
      </dsp:nvSpPr>
      <dsp:spPr>
        <a:xfrm>
          <a:off x="8665396" y="3238383"/>
          <a:ext cx="34904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dirty="0"/>
            <a:t>Funded Programming Opportunity</a:t>
          </a:r>
        </a:p>
      </dsp:txBody>
      <dsp:txXfrm>
        <a:off x="8665396" y="3238383"/>
        <a:ext cx="3490425"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2B8A50-36A2-40FA-85F8-D22A6400798F}" type="datetimeFigureOut">
              <a:rPr lang="en-US" smtClean="0"/>
              <a:t>2/16/2022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8EB8E9-7E05-4C60-A58D-798732DD5BFE}" type="slidenum">
              <a:rPr lang="en-US" smtClean="0"/>
              <a:t>‹#›</a:t>
            </a:fld>
            <a:endParaRPr lang="en-US"/>
          </a:p>
        </p:txBody>
      </p:sp>
    </p:spTree>
    <p:extLst>
      <p:ext uri="{BB962C8B-B14F-4D97-AF65-F5344CB8AC3E}">
        <p14:creationId xmlns:p14="http://schemas.microsoft.com/office/powerpoint/2010/main" val="323637235"/>
      </p:ext>
    </p:extLst>
  </p:cSld>
  <p:clrMap bg1="lt1" tx1="dk1" bg2="lt2" tx2="dk2" accent1="accent1" accent2="accent2" accent3="accent3" accent4="accent4" accent5="accent5" accent6="accent6" hlink="hlink" folHlink="folHlink"/>
  <p:notesStyle>
    <a:lvl1pPr marL="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548613"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1097225"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645838"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219445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743063" algn="l" defTabSz="1097225" rtl="0" eaLnBrk="1" latinLnBrk="0" hangingPunct="1">
      <a:defRPr sz="1400" kern="1200">
        <a:solidFill>
          <a:schemeClr val="tx1"/>
        </a:solidFill>
        <a:latin typeface="+mn-lt"/>
        <a:ea typeface="+mn-ea"/>
        <a:cs typeface="+mn-cs"/>
      </a:defRPr>
    </a:lvl6pPr>
    <a:lvl7pPr marL="3291675" algn="l" defTabSz="1097225" rtl="0" eaLnBrk="1" latinLnBrk="0" hangingPunct="1">
      <a:defRPr sz="1400" kern="1200">
        <a:solidFill>
          <a:schemeClr val="tx1"/>
        </a:solidFill>
        <a:latin typeface="+mn-lt"/>
        <a:ea typeface="+mn-ea"/>
        <a:cs typeface="+mn-cs"/>
      </a:defRPr>
    </a:lvl7pPr>
    <a:lvl8pPr marL="3840288" algn="l" defTabSz="1097225" rtl="0" eaLnBrk="1" latinLnBrk="0" hangingPunct="1">
      <a:defRPr sz="1400" kern="1200">
        <a:solidFill>
          <a:schemeClr val="tx1"/>
        </a:solidFill>
        <a:latin typeface="+mn-lt"/>
        <a:ea typeface="+mn-ea"/>
        <a:cs typeface="+mn-cs"/>
      </a:defRPr>
    </a:lvl8pPr>
    <a:lvl9pPr marL="4388901" algn="l" defTabSz="109722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a:t>
            </a:fld>
            <a:endParaRPr lang="en-US"/>
          </a:p>
        </p:txBody>
      </p:sp>
    </p:spTree>
    <p:extLst>
      <p:ext uri="{BB962C8B-B14F-4D97-AF65-F5344CB8AC3E}">
        <p14:creationId xmlns:p14="http://schemas.microsoft.com/office/powerpoint/2010/main" val="1467554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Michelle/Barb</a:t>
            </a:r>
          </a:p>
          <a:p>
            <a:r>
              <a:rPr lang="en-US"/>
              <a:t>https://www.nstnetwork.org/</a:t>
            </a:r>
          </a:p>
        </p:txBody>
      </p:sp>
      <p:sp>
        <p:nvSpPr>
          <p:cNvPr id="4" name="Slide Number Placeholder 3"/>
          <p:cNvSpPr>
            <a:spLocks noGrp="1"/>
          </p:cNvSpPr>
          <p:nvPr>
            <p:ph type="sldNum" sz="quarter" idx="5"/>
          </p:nvPr>
        </p:nvSpPr>
        <p:spPr/>
        <p:txBody>
          <a:bodyPr/>
          <a:lstStyle/>
          <a:p>
            <a:fld id="{A88EB8E9-7E05-4C60-A58D-798732DD5BFE}" type="slidenum">
              <a:rPr lang="en-US" smtClean="0"/>
              <a:t>11</a:t>
            </a:fld>
            <a:endParaRPr lang="en-US"/>
          </a:p>
        </p:txBody>
      </p:sp>
    </p:spTree>
    <p:extLst>
      <p:ext uri="{BB962C8B-B14F-4D97-AF65-F5344CB8AC3E}">
        <p14:creationId xmlns:p14="http://schemas.microsoft.com/office/powerpoint/2010/main" val="1854652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Michelle</a:t>
            </a:r>
          </a:p>
        </p:txBody>
      </p:sp>
      <p:sp>
        <p:nvSpPr>
          <p:cNvPr id="4" name="Slide Number Placeholder 3"/>
          <p:cNvSpPr>
            <a:spLocks noGrp="1"/>
          </p:cNvSpPr>
          <p:nvPr>
            <p:ph type="sldNum" sz="quarter" idx="5"/>
          </p:nvPr>
        </p:nvSpPr>
        <p:spPr/>
        <p:txBody>
          <a:bodyPr/>
          <a:lstStyle/>
          <a:p>
            <a:fld id="{A88EB8E9-7E05-4C60-A58D-798732DD5BFE}" type="slidenum">
              <a:rPr lang="en-US" smtClean="0"/>
              <a:t>2</a:t>
            </a:fld>
            <a:endParaRPr lang="en-US"/>
          </a:p>
        </p:txBody>
      </p:sp>
    </p:spTree>
    <p:extLst>
      <p:ext uri="{BB962C8B-B14F-4D97-AF65-F5344CB8AC3E}">
        <p14:creationId xmlns:p14="http://schemas.microsoft.com/office/powerpoint/2010/main" val="1141438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Kayla </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dirty="0"/>
          </a:p>
          <a:p>
            <a:pPr>
              <a:defRPr/>
            </a:pPr>
            <a:r>
              <a:rPr lang="en-US" dirty="0">
                <a:latin typeface="Arial"/>
                <a:cs typeface="Arial"/>
              </a:rPr>
              <a:t>During the September Kick Off Meeting we talked about the educational landscape of underserved student populations and </a:t>
            </a:r>
            <a:r>
              <a:rPr lang="en-US" sz="1800" dirty="0">
                <a:effectLst/>
                <a:latin typeface="Calibri"/>
                <a:cs typeface="Calibri"/>
              </a:rPr>
              <a:t>how c</a:t>
            </a:r>
            <a:r>
              <a:rPr lang="en-US" sz="1800" dirty="0">
                <a:effectLst/>
                <a:latin typeface="Calibri"/>
                <a:ea typeface="Calibri" panose="020F0502020204030204" pitchFamily="34" charset="0"/>
                <a:cs typeface="Calibri"/>
              </a:rPr>
              <a:t>reating opportunities for students to experience and explore career options early, creates space for them to have a greater idea of what they want to pursue, establish opportunities to attend post-secondary programs that are employer funded, specialized and relevant to their goals. Additionally,</a:t>
            </a:r>
            <a:r>
              <a:rPr lang="en-US" sz="1800" dirty="0">
                <a:latin typeface="Calibri"/>
                <a:ea typeface="Calibri" panose="020F0502020204030204" pitchFamily="34" charset="0"/>
                <a:cs typeface="Calibri"/>
              </a:rPr>
              <a:t> when </a:t>
            </a:r>
            <a:r>
              <a:rPr lang="en-US" dirty="0">
                <a:latin typeface="Arial"/>
                <a:cs typeface="Arial"/>
              </a:rPr>
              <a:t>students experience and explore career options early</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it provides a clearer vision of what is truly needed to secure a livable wage in the career field of </a:t>
            </a:r>
            <a:r>
              <a:rPr lang="en-US" sz="1800" dirty="0">
                <a:latin typeface="Calibri"/>
                <a:ea typeface="Calibri" panose="020F0502020204030204" pitchFamily="34" charset="0"/>
                <a:cs typeface="Calibri"/>
              </a:rPr>
              <a:t>their choice</a:t>
            </a:r>
            <a:r>
              <a:rPr lang="en-US" sz="1800" dirty="0">
                <a:effectLst/>
                <a:latin typeface="Calibri"/>
                <a:ea typeface="Calibri" panose="020F0502020204030204" pitchFamily="34" charset="0"/>
                <a:cs typeface="Calibri"/>
              </a:rPr>
              <a:t>, as it may not be a 4-year degree but rather a credentialing program or certification that can be completed</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 in 2 years or less and more so while in high school through career technical education programming, internships, and pre-apprenticeships.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dirty="0"/>
          </a:p>
          <a:p>
            <a:pPr>
              <a:defRPr/>
            </a:pPr>
            <a:r>
              <a:rPr lang="en-US" sz="1800" dirty="0">
                <a:latin typeface="Calibri"/>
                <a:cs typeface="Calibri"/>
              </a:rPr>
              <a:t>Barbara Dunlap, Coordinator for AEP Transmission Co-op and Internship program shared from a business lens, the purpose, process, and payoff in establishing a high school workforce program. In addition, from the Workforce Development Board of Central Ohio, Stephanie Robinson Director of Policy and Initiatives and Lawrence Jackson, Grants and Program Manager shared of their community-based partnerships and programs such as the Comprehensive Case Management and Employment Program (CCMEP or known is Central Ohio as A.M.P) the workforce development board is spearheading  to support Central Ohio youth in both being prepared and focused on “their next”</a:t>
            </a:r>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a:t>
            </a:fld>
            <a:endParaRPr lang="en-US"/>
          </a:p>
        </p:txBody>
      </p:sp>
    </p:spTree>
    <p:extLst>
      <p:ext uri="{BB962C8B-B14F-4D97-AF65-F5344CB8AC3E}">
        <p14:creationId xmlns:p14="http://schemas.microsoft.com/office/powerpoint/2010/main" val="2904936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Michelle</a:t>
            </a:r>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4</a:t>
            </a:fld>
            <a:endParaRPr lang="en-US"/>
          </a:p>
        </p:txBody>
      </p:sp>
    </p:spTree>
    <p:extLst>
      <p:ext uri="{BB962C8B-B14F-4D97-AF65-F5344CB8AC3E}">
        <p14:creationId xmlns:p14="http://schemas.microsoft.com/office/powerpoint/2010/main" val="2290002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Barbara Dunlap is the Coordinator for the AEP Transmission Co-op and Internship Program and responsible for building a pipeline of talent focused on the newest generation of engineers.</a:t>
            </a:r>
          </a:p>
          <a:p>
            <a:r>
              <a:rPr lang="en-US" dirty="0">
                <a:latin typeface="Arial"/>
                <a:cs typeface="Arial"/>
              </a:rPr>
              <a:t>Through on-campus engagements with organizations like IEEE, NSBE, SWE, SHPE, and SASE, Ms. Dunlap is tasked with strengthening strategic relationships, developing retention strategies, and expanding engagement programs for K-12 schools that will assist with building talent for the future of energy. In addition, she serves on the executive boards of the National Society of Black Engineers (NSBE), one of the largest student-governed organizations based in the United States.</a:t>
            </a:r>
          </a:p>
          <a:p>
            <a:r>
              <a:rPr lang="en-US" dirty="0">
                <a:latin typeface="Arial"/>
                <a:cs typeface="Arial"/>
              </a:rPr>
              <a:t>Prior to taking her current role with the AEP Transmission Business Operations department in 2017, Ms. Dunlap was a Transmission Line Engineer with American Electric Power for 11 years and the single point of contact for the public utility and transportation relocation projects.</a:t>
            </a:r>
          </a:p>
          <a:p>
            <a:r>
              <a:rPr lang="en-US" dirty="0">
                <a:latin typeface="Arial"/>
                <a:cs typeface="Arial"/>
              </a:rPr>
              <a:t>Barbara proudly hails from Cleveland, Ohio with strong ties to West Point, Mississippi. Armed with a Bachelor of Science degree in Construction Engineering Technology from the University of Toledo and a MBA with a focus on Leadership from Franklin University in Columbus, Ohio. Barbara is honored to be a Spring 2022 doctoral candidate at Ashland University. She plans to change the world by applying research to develop effective, evidence-informed solutions.</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5</a:t>
            </a:fld>
            <a:endParaRPr lang="en-US"/>
          </a:p>
        </p:txBody>
      </p:sp>
    </p:spTree>
    <p:extLst>
      <p:ext uri="{BB962C8B-B14F-4D97-AF65-F5344CB8AC3E}">
        <p14:creationId xmlns:p14="http://schemas.microsoft.com/office/powerpoint/2010/main" val="4201648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6031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40685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29335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Michelle</a:t>
            </a:r>
            <a:endParaRPr lang="en-US" dirty="0"/>
          </a:p>
        </p:txBody>
      </p:sp>
      <p:sp>
        <p:nvSpPr>
          <p:cNvPr id="4" name="Slide Number Placeholder 3"/>
          <p:cNvSpPr>
            <a:spLocks noGrp="1"/>
          </p:cNvSpPr>
          <p:nvPr>
            <p:ph type="sldNum" sz="quarter" idx="5"/>
          </p:nvPr>
        </p:nvSpPr>
        <p:spPr/>
        <p:txBody>
          <a:bodyPr/>
          <a:lstStyle/>
          <a:p>
            <a:fld id="{EDF7691D-F6ED-4F21-A3F8-B1E11F1058E9}" type="slidenum">
              <a:rPr lang="en-US" smtClean="0"/>
              <a:t>10</a:t>
            </a:fld>
            <a:endParaRPr lang="en-US"/>
          </a:p>
        </p:txBody>
      </p:sp>
    </p:spTree>
    <p:extLst>
      <p:ext uri="{BB962C8B-B14F-4D97-AF65-F5344CB8AC3E}">
        <p14:creationId xmlns:p14="http://schemas.microsoft.com/office/powerpoint/2010/main" val="23187342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4630396" cy="8229598"/>
          </a:xfrm>
          <a:prstGeom prst="rect">
            <a:avLst/>
          </a:prstGeom>
        </p:spPr>
      </p:pic>
      <p:sp>
        <p:nvSpPr>
          <p:cNvPr id="2" name="Title 1"/>
          <p:cNvSpPr>
            <a:spLocks noGrp="1"/>
          </p:cNvSpPr>
          <p:nvPr>
            <p:ph type="ctrTitle"/>
          </p:nvPr>
        </p:nvSpPr>
        <p:spPr>
          <a:xfrm>
            <a:off x="247675" y="536195"/>
            <a:ext cx="12435840" cy="769441"/>
          </a:xfrm>
        </p:spPr>
        <p:txBody>
          <a:bodyPr lIns="0" tIns="0" rIns="0" bIns="0" anchor="b" anchorCtr="0">
            <a:spAutoFit/>
          </a:bodyPr>
          <a:lstStyle>
            <a:lvl1pPr algn="l">
              <a:defRPr sz="5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47675" y="6784963"/>
            <a:ext cx="10241280" cy="523220"/>
          </a:xfrm>
        </p:spPr>
        <p:txBody>
          <a:bodyPr lIns="0" tIns="0" rIns="0" bIns="0" anchor="t" anchorCtr="0">
            <a:spAutoFit/>
          </a:bodyPr>
          <a:lstStyle>
            <a:lvl1pPr marL="0" indent="0" algn="l">
              <a:buNone/>
              <a:defRPr sz="3400">
                <a:solidFill>
                  <a:srgbClr val="CD0920"/>
                </a:solidFill>
              </a:defRPr>
            </a:lvl1pPr>
            <a:lvl2pPr marL="548613"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0" indent="0" algn="ctr">
              <a:buNone/>
              <a:defRPr>
                <a:solidFill>
                  <a:schemeClr val="tx1">
                    <a:tint val="75000"/>
                  </a:schemeClr>
                </a:solidFill>
              </a:defRPr>
            </a:lvl5pPr>
            <a:lvl6pPr marL="2743063" indent="0" algn="ctr">
              <a:buNone/>
              <a:defRPr>
                <a:solidFill>
                  <a:schemeClr val="tx1">
                    <a:tint val="75000"/>
                  </a:schemeClr>
                </a:solidFill>
              </a:defRPr>
            </a:lvl6pPr>
            <a:lvl7pPr marL="3291675" indent="0" algn="ctr">
              <a:buNone/>
              <a:defRPr>
                <a:solidFill>
                  <a:schemeClr val="tx1">
                    <a:tint val="75000"/>
                  </a:schemeClr>
                </a:solidFill>
              </a:defRPr>
            </a:lvl7pPr>
            <a:lvl8pPr marL="3840288" indent="0" algn="ctr">
              <a:buNone/>
              <a:defRPr>
                <a:solidFill>
                  <a:schemeClr val="tx1">
                    <a:tint val="75000"/>
                  </a:schemeClr>
                </a:solidFill>
              </a:defRPr>
            </a:lvl8pPr>
            <a:lvl9pPr marL="4388901" indent="0" algn="ctr">
              <a:buNone/>
              <a:defRPr>
                <a:solidFill>
                  <a:schemeClr val="tx1">
                    <a:tint val="75000"/>
                  </a:schemeClr>
                </a:solidFill>
              </a:defRPr>
            </a:lvl9pPr>
          </a:lstStyle>
          <a:p>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372804"/>
            <a:ext cx="14630400" cy="861060"/>
          </a:xfrm>
          <a:prstGeom prst="rect">
            <a:avLst/>
          </a:prstGeom>
        </p:spPr>
      </p:pic>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731520" y="1508584"/>
            <a:ext cx="13167360" cy="54311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7E542AD2-FBBA-4DE2-80FE-7A2CB7F8A796}"/>
              </a:ext>
            </a:extLst>
          </p:cNvPr>
          <p:cNvSpPr>
            <a:spLocks noGrp="1"/>
          </p:cNvSpPr>
          <p:nvPr>
            <p:ph type="sldNum" sz="quarter" idx="12"/>
          </p:nvPr>
        </p:nvSpPr>
        <p:spPr>
          <a:xfrm>
            <a:off x="13810129" y="7680957"/>
            <a:ext cx="802342" cy="461258"/>
          </a:xfrm>
          <a:prstGeom prst="rect">
            <a:avLst/>
          </a:prstGeom>
        </p:spPr>
        <p:txBody>
          <a:bodyPr/>
          <a:lstStyle>
            <a:lvl1pPr>
              <a:defRPr sz="2400">
                <a:solidFill>
                  <a:schemeClr val="bg1">
                    <a:lumMod val="95000"/>
                  </a:schemeClr>
                </a:solidFill>
                <a:latin typeface="Arial" panose="020B0604020202020204" pitchFamily="34" charset="0"/>
                <a:cs typeface="Arial" panose="020B0604020202020204" pitchFamily="34" charset="0"/>
              </a:defRPr>
            </a:lvl1pPr>
          </a:lstStyle>
          <a:p>
            <a:fld id="{79463015-ABDD-44E9-850F-7B4794200E0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893120" y="3186920"/>
            <a:ext cx="6761760" cy="1855680"/>
          </a:xfrm>
          <a:prstGeom prst="rect">
            <a:avLst/>
          </a:prstGeom>
        </p:spPr>
        <p:txBody>
          <a:bodyPr spcFirstLastPara="1" wrap="square" lIns="0" tIns="0" rIns="0" bIns="0" anchor="ctr" anchorCtr="0">
            <a:noAutofit/>
          </a:bodyPr>
          <a:lstStyle>
            <a:lvl1pPr lvl="0">
              <a:spcBef>
                <a:spcPts val="0"/>
              </a:spcBef>
              <a:spcAft>
                <a:spcPts val="0"/>
              </a:spcAft>
              <a:buClr>
                <a:schemeClr val="accent3"/>
              </a:buClr>
              <a:buSzPts val="5600"/>
              <a:buNone/>
              <a:defRPr sz="8960">
                <a:solidFill>
                  <a:schemeClr val="accent3"/>
                </a:solidFill>
              </a:defRPr>
            </a:lvl1pPr>
            <a:lvl2pPr lvl="1">
              <a:spcBef>
                <a:spcPts val="0"/>
              </a:spcBef>
              <a:spcAft>
                <a:spcPts val="0"/>
              </a:spcAft>
              <a:buClr>
                <a:schemeClr val="accent3"/>
              </a:buClr>
              <a:buSzPts val="5600"/>
              <a:buNone/>
              <a:defRPr sz="8960">
                <a:solidFill>
                  <a:schemeClr val="accent3"/>
                </a:solidFill>
              </a:defRPr>
            </a:lvl2pPr>
            <a:lvl3pPr lvl="2">
              <a:spcBef>
                <a:spcPts val="0"/>
              </a:spcBef>
              <a:spcAft>
                <a:spcPts val="0"/>
              </a:spcAft>
              <a:buClr>
                <a:schemeClr val="accent3"/>
              </a:buClr>
              <a:buSzPts val="5600"/>
              <a:buNone/>
              <a:defRPr sz="8960">
                <a:solidFill>
                  <a:schemeClr val="accent3"/>
                </a:solidFill>
              </a:defRPr>
            </a:lvl3pPr>
            <a:lvl4pPr lvl="3">
              <a:spcBef>
                <a:spcPts val="0"/>
              </a:spcBef>
              <a:spcAft>
                <a:spcPts val="0"/>
              </a:spcAft>
              <a:buClr>
                <a:schemeClr val="accent3"/>
              </a:buClr>
              <a:buSzPts val="5600"/>
              <a:buNone/>
              <a:defRPr sz="8960">
                <a:solidFill>
                  <a:schemeClr val="accent3"/>
                </a:solidFill>
              </a:defRPr>
            </a:lvl4pPr>
            <a:lvl5pPr lvl="4">
              <a:spcBef>
                <a:spcPts val="0"/>
              </a:spcBef>
              <a:spcAft>
                <a:spcPts val="0"/>
              </a:spcAft>
              <a:buClr>
                <a:schemeClr val="accent3"/>
              </a:buClr>
              <a:buSzPts val="5600"/>
              <a:buNone/>
              <a:defRPr sz="8960">
                <a:solidFill>
                  <a:schemeClr val="accent3"/>
                </a:solidFill>
              </a:defRPr>
            </a:lvl5pPr>
            <a:lvl6pPr lvl="5">
              <a:spcBef>
                <a:spcPts val="0"/>
              </a:spcBef>
              <a:spcAft>
                <a:spcPts val="0"/>
              </a:spcAft>
              <a:buClr>
                <a:schemeClr val="accent3"/>
              </a:buClr>
              <a:buSzPts val="5600"/>
              <a:buNone/>
              <a:defRPr sz="8960">
                <a:solidFill>
                  <a:schemeClr val="accent3"/>
                </a:solidFill>
              </a:defRPr>
            </a:lvl6pPr>
            <a:lvl7pPr lvl="6">
              <a:spcBef>
                <a:spcPts val="0"/>
              </a:spcBef>
              <a:spcAft>
                <a:spcPts val="0"/>
              </a:spcAft>
              <a:buClr>
                <a:schemeClr val="accent3"/>
              </a:buClr>
              <a:buSzPts val="5600"/>
              <a:buNone/>
              <a:defRPr sz="8960">
                <a:solidFill>
                  <a:schemeClr val="accent3"/>
                </a:solidFill>
              </a:defRPr>
            </a:lvl7pPr>
            <a:lvl8pPr lvl="7">
              <a:spcBef>
                <a:spcPts val="0"/>
              </a:spcBef>
              <a:spcAft>
                <a:spcPts val="0"/>
              </a:spcAft>
              <a:buClr>
                <a:schemeClr val="accent3"/>
              </a:buClr>
              <a:buSzPts val="5600"/>
              <a:buNone/>
              <a:defRPr sz="8960">
                <a:solidFill>
                  <a:schemeClr val="accent3"/>
                </a:solidFill>
              </a:defRPr>
            </a:lvl8pPr>
            <a:lvl9pPr lvl="8">
              <a:spcBef>
                <a:spcPts val="0"/>
              </a:spcBef>
              <a:spcAft>
                <a:spcPts val="0"/>
              </a:spcAft>
              <a:buClr>
                <a:schemeClr val="accent3"/>
              </a:buClr>
              <a:buSzPts val="5600"/>
              <a:buNone/>
              <a:defRPr sz="8960">
                <a:solidFill>
                  <a:schemeClr val="accent3"/>
                </a:solidFill>
              </a:defRPr>
            </a:lvl9pPr>
          </a:lstStyle>
          <a:p>
            <a:endParaRPr/>
          </a:p>
        </p:txBody>
      </p:sp>
    </p:spTree>
    <p:extLst>
      <p:ext uri="{BB962C8B-B14F-4D97-AF65-F5344CB8AC3E}">
        <p14:creationId xmlns:p14="http://schemas.microsoft.com/office/powerpoint/2010/main" val="3894574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4"/>
          <p:cNvSpPr/>
          <p:nvPr/>
        </p:nvSpPr>
        <p:spPr>
          <a:xfrm>
            <a:off x="5468520" y="320"/>
            <a:ext cx="9161760" cy="8229600"/>
          </a:xfrm>
          <a:prstGeom prst="rect">
            <a:avLst/>
          </a:prstGeom>
          <a:gradFill>
            <a:gsLst>
              <a:gs pos="0">
                <a:srgbClr val="FFFFFF">
                  <a:alpha val="0"/>
                </a:srgbClr>
              </a:gs>
              <a:gs pos="50000">
                <a:schemeClr val="lt1"/>
              </a:gs>
              <a:gs pos="100000">
                <a:srgbClr val="FFFFFF"/>
              </a:gs>
            </a:gsLst>
            <a:lin ang="0" scaled="0"/>
          </a:gra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360"/>
          </a:p>
        </p:txBody>
      </p:sp>
      <p:sp>
        <p:nvSpPr>
          <p:cNvPr id="16" name="Google Shape;16;p4"/>
          <p:cNvSpPr txBox="1">
            <a:spLocks noGrp="1"/>
          </p:cNvSpPr>
          <p:nvPr>
            <p:ph type="body" idx="1"/>
          </p:nvPr>
        </p:nvSpPr>
        <p:spPr>
          <a:xfrm>
            <a:off x="7015040" y="1020480"/>
            <a:ext cx="6555840" cy="3031680"/>
          </a:xfrm>
          <a:prstGeom prst="rect">
            <a:avLst/>
          </a:prstGeom>
        </p:spPr>
        <p:txBody>
          <a:bodyPr spcFirstLastPara="1" wrap="square" lIns="0" tIns="0" rIns="0" bIns="0" anchor="t" anchorCtr="0">
            <a:noAutofit/>
          </a:bodyPr>
          <a:lstStyle>
            <a:lvl1pPr marL="731520" lvl="0" indent="-609600" rtl="0">
              <a:spcBef>
                <a:spcPts val="0"/>
              </a:spcBef>
              <a:spcAft>
                <a:spcPts val="0"/>
              </a:spcAft>
              <a:buSzPts val="2400"/>
              <a:buChar char="⪢"/>
              <a:defRPr sz="3840" i="1"/>
            </a:lvl1pPr>
            <a:lvl2pPr marL="1463040" lvl="1" indent="-609600" rtl="0">
              <a:spcBef>
                <a:spcPts val="1600"/>
              </a:spcBef>
              <a:spcAft>
                <a:spcPts val="0"/>
              </a:spcAft>
              <a:buSzPts val="2400"/>
              <a:buChar char="○"/>
              <a:defRPr sz="3840" i="1"/>
            </a:lvl2pPr>
            <a:lvl3pPr marL="2194560" lvl="2" indent="-609600" rtl="0">
              <a:spcBef>
                <a:spcPts val="1600"/>
              </a:spcBef>
              <a:spcAft>
                <a:spcPts val="0"/>
              </a:spcAft>
              <a:buSzPts val="2400"/>
              <a:buChar char="■"/>
              <a:defRPr sz="3840" i="1"/>
            </a:lvl3pPr>
            <a:lvl4pPr marL="2926080" lvl="3" indent="-609600" rtl="0">
              <a:spcBef>
                <a:spcPts val="1600"/>
              </a:spcBef>
              <a:spcAft>
                <a:spcPts val="0"/>
              </a:spcAft>
              <a:buSzPts val="2400"/>
              <a:buChar char="●"/>
              <a:defRPr sz="3840" i="1"/>
            </a:lvl4pPr>
            <a:lvl5pPr marL="3657600" lvl="4" indent="-609600" rtl="0">
              <a:spcBef>
                <a:spcPts val="1600"/>
              </a:spcBef>
              <a:spcAft>
                <a:spcPts val="0"/>
              </a:spcAft>
              <a:buSzPts val="2400"/>
              <a:buChar char="○"/>
              <a:defRPr sz="3840" i="1"/>
            </a:lvl5pPr>
            <a:lvl6pPr marL="4389120" lvl="5" indent="-609600" rtl="0">
              <a:spcBef>
                <a:spcPts val="1600"/>
              </a:spcBef>
              <a:spcAft>
                <a:spcPts val="0"/>
              </a:spcAft>
              <a:buSzPts val="2400"/>
              <a:buChar char="■"/>
              <a:defRPr sz="3840" i="1"/>
            </a:lvl6pPr>
            <a:lvl7pPr marL="5120640" lvl="6" indent="-609600" rtl="0">
              <a:spcBef>
                <a:spcPts val="1600"/>
              </a:spcBef>
              <a:spcAft>
                <a:spcPts val="0"/>
              </a:spcAft>
              <a:buSzPts val="2400"/>
              <a:buChar char="●"/>
              <a:defRPr sz="3840" i="1"/>
            </a:lvl7pPr>
            <a:lvl8pPr marL="5852160" lvl="7" indent="-609600" rtl="0">
              <a:spcBef>
                <a:spcPts val="1600"/>
              </a:spcBef>
              <a:spcAft>
                <a:spcPts val="0"/>
              </a:spcAft>
              <a:buSzPts val="2400"/>
              <a:buChar char="○"/>
              <a:defRPr sz="3840" i="1"/>
            </a:lvl8pPr>
            <a:lvl9pPr marL="6583680" lvl="8" indent="-609600">
              <a:spcBef>
                <a:spcPts val="1600"/>
              </a:spcBef>
              <a:spcAft>
                <a:spcPts val="1600"/>
              </a:spcAft>
              <a:buSzPts val="2400"/>
              <a:buChar char="■"/>
              <a:defRPr sz="3840" i="1"/>
            </a:lvl9pPr>
          </a:lstStyle>
          <a:p>
            <a:endParaRPr/>
          </a:p>
        </p:txBody>
      </p:sp>
      <p:sp>
        <p:nvSpPr>
          <p:cNvPr id="17" name="Google Shape;17;p4"/>
          <p:cNvSpPr txBox="1"/>
          <p:nvPr/>
        </p:nvSpPr>
        <p:spPr>
          <a:xfrm>
            <a:off x="6161600" y="762520"/>
            <a:ext cx="1987680" cy="104592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1520">
                <a:solidFill>
                  <a:schemeClr val="accent2"/>
                </a:solidFill>
                <a:latin typeface="Kalam"/>
                <a:ea typeface="Kalam"/>
                <a:cs typeface="Kalam"/>
                <a:sym typeface="Kalam"/>
              </a:rPr>
              <a:t>“</a:t>
            </a:r>
            <a:endParaRPr sz="11520">
              <a:solidFill>
                <a:schemeClr val="accent2"/>
              </a:solidFill>
              <a:latin typeface="Kalam"/>
              <a:ea typeface="Kalam"/>
              <a:cs typeface="Kalam"/>
              <a:sym typeface="Kalam"/>
            </a:endParaRPr>
          </a:p>
        </p:txBody>
      </p:sp>
      <p:sp>
        <p:nvSpPr>
          <p:cNvPr id="18" name="Google Shape;18;p4"/>
          <p:cNvSpPr txBox="1">
            <a:spLocks noGrp="1"/>
          </p:cNvSpPr>
          <p:nvPr>
            <p:ph type="sldNum" idx="12"/>
          </p:nvPr>
        </p:nvSpPr>
        <p:spPr>
          <a:xfrm>
            <a:off x="243854" y="7599842"/>
            <a:ext cx="877920" cy="62976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09090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4566640" y="329560"/>
            <a:ext cx="9332160" cy="1371840"/>
          </a:xfrm>
          <a:prstGeom prst="rect">
            <a:avLst/>
          </a:prstGeom>
        </p:spPr>
        <p:txBody>
          <a:bodyPr spcFirstLastPara="1" wrap="square" lIns="0" tIns="0" rIns="0" bIns="0"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5" name="Google Shape;25;p6"/>
          <p:cNvSpPr txBox="1">
            <a:spLocks noGrp="1"/>
          </p:cNvSpPr>
          <p:nvPr>
            <p:ph type="body" idx="1"/>
          </p:nvPr>
        </p:nvSpPr>
        <p:spPr>
          <a:xfrm>
            <a:off x="4566680" y="2133000"/>
            <a:ext cx="4529760" cy="5535360"/>
          </a:xfrm>
          <a:prstGeom prst="rect">
            <a:avLst/>
          </a:prstGeom>
        </p:spPr>
        <p:txBody>
          <a:bodyPr spcFirstLastPara="1" wrap="square" lIns="0" tIns="0" rIns="0" bIns="0" anchor="t" anchorCtr="0">
            <a:noAutofit/>
          </a:bodyPr>
          <a:lstStyle>
            <a:lvl1pPr marL="731520" lvl="0" indent="-548640">
              <a:spcBef>
                <a:spcPts val="0"/>
              </a:spcBef>
              <a:spcAft>
                <a:spcPts val="0"/>
              </a:spcAft>
              <a:buSzPts val="1800"/>
              <a:buChar char="⪢"/>
              <a:defRPr sz="2880"/>
            </a:lvl1pPr>
            <a:lvl2pPr marL="1463040" lvl="1" indent="-548640">
              <a:spcBef>
                <a:spcPts val="1600"/>
              </a:spcBef>
              <a:spcAft>
                <a:spcPts val="0"/>
              </a:spcAft>
              <a:buSzPts val="1800"/>
              <a:buChar char="○"/>
              <a:defRPr sz="2880"/>
            </a:lvl2pPr>
            <a:lvl3pPr marL="2194560" lvl="2" indent="-548640">
              <a:spcBef>
                <a:spcPts val="1600"/>
              </a:spcBef>
              <a:spcAft>
                <a:spcPts val="0"/>
              </a:spcAft>
              <a:buSzPts val="1800"/>
              <a:buChar char="■"/>
              <a:defRPr sz="2880"/>
            </a:lvl3pPr>
            <a:lvl4pPr marL="2926080" lvl="3" indent="-548640">
              <a:spcBef>
                <a:spcPts val="1600"/>
              </a:spcBef>
              <a:spcAft>
                <a:spcPts val="0"/>
              </a:spcAft>
              <a:buSzPts val="1800"/>
              <a:buChar char="●"/>
              <a:defRPr sz="2880"/>
            </a:lvl4pPr>
            <a:lvl5pPr marL="3657600" lvl="4" indent="-548640">
              <a:spcBef>
                <a:spcPts val="1600"/>
              </a:spcBef>
              <a:spcAft>
                <a:spcPts val="0"/>
              </a:spcAft>
              <a:buSzPts val="1800"/>
              <a:buChar char="○"/>
              <a:defRPr sz="2880"/>
            </a:lvl5pPr>
            <a:lvl6pPr marL="4389120" lvl="5" indent="-548640">
              <a:spcBef>
                <a:spcPts val="1600"/>
              </a:spcBef>
              <a:spcAft>
                <a:spcPts val="0"/>
              </a:spcAft>
              <a:buSzPts val="1800"/>
              <a:buChar char="■"/>
              <a:defRPr sz="2880"/>
            </a:lvl6pPr>
            <a:lvl7pPr marL="5120640" lvl="6" indent="-548640">
              <a:spcBef>
                <a:spcPts val="1600"/>
              </a:spcBef>
              <a:spcAft>
                <a:spcPts val="0"/>
              </a:spcAft>
              <a:buSzPts val="1800"/>
              <a:buChar char="●"/>
              <a:defRPr sz="2880"/>
            </a:lvl7pPr>
            <a:lvl8pPr marL="5852160" lvl="7" indent="-548640">
              <a:spcBef>
                <a:spcPts val="1600"/>
              </a:spcBef>
              <a:spcAft>
                <a:spcPts val="0"/>
              </a:spcAft>
              <a:buSzPts val="1800"/>
              <a:buChar char="○"/>
              <a:defRPr sz="2880"/>
            </a:lvl8pPr>
            <a:lvl9pPr marL="6583680" lvl="8" indent="-548640">
              <a:spcBef>
                <a:spcPts val="1600"/>
              </a:spcBef>
              <a:spcAft>
                <a:spcPts val="1600"/>
              </a:spcAft>
              <a:buSzPts val="1800"/>
              <a:buChar char="■"/>
              <a:defRPr sz="2880"/>
            </a:lvl9pPr>
          </a:lstStyle>
          <a:p>
            <a:endParaRPr/>
          </a:p>
        </p:txBody>
      </p:sp>
      <p:sp>
        <p:nvSpPr>
          <p:cNvPr id="26" name="Google Shape;26;p6"/>
          <p:cNvSpPr txBox="1">
            <a:spLocks noGrp="1"/>
          </p:cNvSpPr>
          <p:nvPr>
            <p:ph type="body" idx="2"/>
          </p:nvPr>
        </p:nvSpPr>
        <p:spPr>
          <a:xfrm>
            <a:off x="9369160" y="2133000"/>
            <a:ext cx="4529760" cy="5535360"/>
          </a:xfrm>
          <a:prstGeom prst="rect">
            <a:avLst/>
          </a:prstGeom>
        </p:spPr>
        <p:txBody>
          <a:bodyPr spcFirstLastPara="1" wrap="square" lIns="0" tIns="0" rIns="0" bIns="0" anchor="t" anchorCtr="0">
            <a:noAutofit/>
          </a:bodyPr>
          <a:lstStyle>
            <a:lvl1pPr marL="731520" lvl="0" indent="-548640">
              <a:spcBef>
                <a:spcPts val="0"/>
              </a:spcBef>
              <a:spcAft>
                <a:spcPts val="0"/>
              </a:spcAft>
              <a:buSzPts val="1800"/>
              <a:buChar char="⪢"/>
              <a:defRPr sz="2880"/>
            </a:lvl1pPr>
            <a:lvl2pPr marL="1463040" lvl="1" indent="-548640">
              <a:spcBef>
                <a:spcPts val="1600"/>
              </a:spcBef>
              <a:spcAft>
                <a:spcPts val="0"/>
              </a:spcAft>
              <a:buSzPts val="1800"/>
              <a:buChar char="○"/>
              <a:defRPr sz="2880"/>
            </a:lvl2pPr>
            <a:lvl3pPr marL="2194560" lvl="2" indent="-548640">
              <a:spcBef>
                <a:spcPts val="1600"/>
              </a:spcBef>
              <a:spcAft>
                <a:spcPts val="0"/>
              </a:spcAft>
              <a:buSzPts val="1800"/>
              <a:buChar char="■"/>
              <a:defRPr sz="2880"/>
            </a:lvl3pPr>
            <a:lvl4pPr marL="2926080" lvl="3" indent="-548640">
              <a:spcBef>
                <a:spcPts val="1600"/>
              </a:spcBef>
              <a:spcAft>
                <a:spcPts val="0"/>
              </a:spcAft>
              <a:buSzPts val="1800"/>
              <a:buChar char="●"/>
              <a:defRPr sz="2880"/>
            </a:lvl4pPr>
            <a:lvl5pPr marL="3657600" lvl="4" indent="-548640">
              <a:spcBef>
                <a:spcPts val="1600"/>
              </a:spcBef>
              <a:spcAft>
                <a:spcPts val="0"/>
              </a:spcAft>
              <a:buSzPts val="1800"/>
              <a:buChar char="○"/>
              <a:defRPr sz="2880"/>
            </a:lvl5pPr>
            <a:lvl6pPr marL="4389120" lvl="5" indent="-548640">
              <a:spcBef>
                <a:spcPts val="1600"/>
              </a:spcBef>
              <a:spcAft>
                <a:spcPts val="0"/>
              </a:spcAft>
              <a:buSzPts val="1800"/>
              <a:buChar char="■"/>
              <a:defRPr sz="2880"/>
            </a:lvl6pPr>
            <a:lvl7pPr marL="5120640" lvl="6" indent="-548640">
              <a:spcBef>
                <a:spcPts val="1600"/>
              </a:spcBef>
              <a:spcAft>
                <a:spcPts val="0"/>
              </a:spcAft>
              <a:buSzPts val="1800"/>
              <a:buChar char="●"/>
              <a:defRPr sz="2880"/>
            </a:lvl7pPr>
            <a:lvl8pPr marL="5852160" lvl="7" indent="-548640">
              <a:spcBef>
                <a:spcPts val="1600"/>
              </a:spcBef>
              <a:spcAft>
                <a:spcPts val="0"/>
              </a:spcAft>
              <a:buSzPts val="1800"/>
              <a:buChar char="○"/>
              <a:defRPr sz="2880"/>
            </a:lvl8pPr>
            <a:lvl9pPr marL="6583680" lvl="8" indent="-548640">
              <a:spcBef>
                <a:spcPts val="1600"/>
              </a:spcBef>
              <a:spcAft>
                <a:spcPts val="1600"/>
              </a:spcAft>
              <a:buSzPts val="1800"/>
              <a:buChar char="■"/>
              <a:defRPr sz="2880"/>
            </a:lvl9pPr>
          </a:lstStyle>
          <a:p>
            <a:endParaRPr/>
          </a:p>
        </p:txBody>
      </p:sp>
      <p:sp>
        <p:nvSpPr>
          <p:cNvPr id="27" name="Google Shape;27;p6"/>
          <p:cNvSpPr txBox="1">
            <a:spLocks noGrp="1"/>
          </p:cNvSpPr>
          <p:nvPr>
            <p:ph type="sldNum" idx="12"/>
          </p:nvPr>
        </p:nvSpPr>
        <p:spPr>
          <a:xfrm>
            <a:off x="243854" y="7599842"/>
            <a:ext cx="877920" cy="629760"/>
          </a:xfrm>
          <a:prstGeom prst="rect">
            <a:avLst/>
          </a:prstGeom>
        </p:spPr>
        <p:txBody>
          <a:bodyPr spcFirstLastPara="1" wrap="square" lIns="0" tIns="0" rIns="0" bIns="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28522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548640"/>
            <a:ext cx="13167360" cy="818203"/>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731520" y="1557346"/>
            <a:ext cx="13167360" cy="5431156"/>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hf hdr="0" ftr="0" dt="0"/>
  <p:txStyles>
    <p:titleStyle>
      <a:lvl1pPr algn="ctr" defTabSz="548613" rtl="0" eaLnBrk="1" latinLnBrk="0" hangingPunct="1">
        <a:spcBef>
          <a:spcPct val="0"/>
        </a:spcBef>
        <a:buNone/>
        <a:defRPr sz="5000" b="1" kern="1200">
          <a:solidFill>
            <a:srgbClr val="C00000"/>
          </a:solidFill>
          <a:latin typeface="Arial"/>
          <a:ea typeface="+mj-ea"/>
          <a:cs typeface="Arial"/>
        </a:defRPr>
      </a:lvl1pPr>
    </p:titleStyle>
    <p:body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findspark.com/why-employers-benefit-from-paying-interns/"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hyperlink" Target="https://www.selectonellc.com/blog/internships-are-the-secret-to-cutting-costs"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hyperlink" Target="https://jamboard.google.com/d/10Yx7vp4s0dK4b1qeilLRergGEfbtjSrpjpi0QKUPotI/edit?usp=sharin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7024" y="685371"/>
            <a:ext cx="12732750" cy="677108"/>
          </a:xfrm>
        </p:spPr>
        <p:txBody>
          <a:bodyPr/>
          <a:lstStyle/>
          <a:p>
            <a:r>
              <a:rPr lang="en-US" sz="4400" dirty="0"/>
              <a:t>Partnerships</a:t>
            </a:r>
            <a:r>
              <a:rPr lang="en-US" sz="4400"/>
              <a:t> for Equal Opportunities</a:t>
            </a:r>
            <a:endParaRPr lang="en-US" sz="4400" dirty="0"/>
          </a:p>
        </p:txBody>
      </p:sp>
      <p:sp>
        <p:nvSpPr>
          <p:cNvPr id="3" name="Subtitle 2"/>
          <p:cNvSpPr>
            <a:spLocks noGrp="1"/>
          </p:cNvSpPr>
          <p:nvPr>
            <p:ph type="subTitle" idx="1"/>
          </p:nvPr>
        </p:nvSpPr>
        <p:spPr>
          <a:xfrm>
            <a:off x="147949" y="6556123"/>
            <a:ext cx="10386060" cy="1107996"/>
          </a:xfrm>
        </p:spPr>
        <p:txBody>
          <a:bodyPr/>
          <a:lstStyle/>
          <a:p>
            <a:r>
              <a:rPr lang="en-US" sz="3600" dirty="0">
                <a:solidFill>
                  <a:schemeClr val="tx1">
                    <a:tint val="75000"/>
                  </a:schemeClr>
                </a:solidFill>
              </a:rPr>
              <a:t>Kayla Mack, Michelle Washington, Barb Dunlap ∙ </a:t>
            </a:r>
            <a:r>
              <a:rPr lang="en-US" sz="3600">
                <a:solidFill>
                  <a:schemeClr val="tx1">
                    <a:tint val="75000"/>
                  </a:schemeClr>
                </a:solidFill>
              </a:rPr>
              <a:t>02/10/2022</a:t>
            </a:r>
            <a:r>
              <a:rPr lang="en-US" sz="3600"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6924F-35AB-4924-8D41-831595EA6003}"/>
              </a:ext>
            </a:extLst>
          </p:cNvPr>
          <p:cNvSpPr>
            <a:spLocks noGrp="1"/>
          </p:cNvSpPr>
          <p:nvPr>
            <p:ph type="title"/>
          </p:nvPr>
        </p:nvSpPr>
        <p:spPr>
          <a:xfrm>
            <a:off x="778716" y="755120"/>
            <a:ext cx="5774485" cy="1946785"/>
          </a:xfrm>
        </p:spPr>
        <p:txBody>
          <a:bodyPr>
            <a:noAutofit/>
          </a:bodyPr>
          <a:lstStyle/>
          <a:p>
            <a:r>
              <a:rPr lang="en-US" sz="4800" dirty="0"/>
              <a:t>Business Advisory Councils</a:t>
            </a:r>
          </a:p>
        </p:txBody>
      </p:sp>
      <p:sp>
        <p:nvSpPr>
          <p:cNvPr id="3" name="Content Placeholder 2">
            <a:extLst>
              <a:ext uri="{FF2B5EF4-FFF2-40B4-BE49-F238E27FC236}">
                <a16:creationId xmlns:a16="http://schemas.microsoft.com/office/drawing/2014/main" id="{C2D1C7F6-87C8-4F91-8233-96E658ACF575}"/>
              </a:ext>
            </a:extLst>
          </p:cNvPr>
          <p:cNvSpPr>
            <a:spLocks noGrp="1"/>
          </p:cNvSpPr>
          <p:nvPr>
            <p:ph idx="1"/>
          </p:nvPr>
        </p:nvSpPr>
        <p:spPr>
          <a:xfrm>
            <a:off x="778717" y="2926081"/>
            <a:ext cx="5774483" cy="2286000"/>
          </a:xfrm>
        </p:spPr>
        <p:txBody>
          <a:bodyPr>
            <a:normAutofit/>
          </a:bodyPr>
          <a:lstStyle/>
          <a:p>
            <a:pPr marL="271780" indent="-271780"/>
            <a:r>
              <a:rPr lang="en-US" sz="3600" dirty="0"/>
              <a:t>Where are the gaps and opportunities on your council?</a:t>
            </a:r>
          </a:p>
          <a:p>
            <a:pPr marL="0" indent="0">
              <a:buNone/>
            </a:pPr>
            <a:endParaRPr lang="en-US" sz="2280" dirty="0"/>
          </a:p>
        </p:txBody>
      </p:sp>
      <p:pic>
        <p:nvPicPr>
          <p:cNvPr id="5" name="Picture 4" descr="A picture containing map&#10;&#10;Description automatically generated">
            <a:extLst>
              <a:ext uri="{FF2B5EF4-FFF2-40B4-BE49-F238E27FC236}">
                <a16:creationId xmlns:a16="http://schemas.microsoft.com/office/drawing/2014/main" id="{741A3A4E-41F1-FB40-9664-FFF0D1F83170}"/>
              </a:ext>
            </a:extLst>
          </p:cNvPr>
          <p:cNvPicPr>
            <a:picLocks noChangeAspect="1"/>
          </p:cNvPicPr>
          <p:nvPr/>
        </p:nvPicPr>
        <p:blipFill>
          <a:blip r:embed="rId3"/>
          <a:stretch>
            <a:fillRect/>
          </a:stretch>
        </p:blipFill>
        <p:spPr>
          <a:xfrm>
            <a:off x="6950623" y="1"/>
            <a:ext cx="7679777" cy="7468583"/>
          </a:xfrm>
          <a:prstGeom prst="rect">
            <a:avLst/>
          </a:prstGeom>
          <a:effectLst/>
        </p:spPr>
      </p:pic>
    </p:spTree>
    <p:extLst>
      <p:ext uri="{BB962C8B-B14F-4D97-AF65-F5344CB8AC3E}">
        <p14:creationId xmlns:p14="http://schemas.microsoft.com/office/powerpoint/2010/main" val="2995622721"/>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773E5-4669-438B-9C41-246AF1DDD4D5}"/>
              </a:ext>
            </a:extLst>
          </p:cNvPr>
          <p:cNvSpPr>
            <a:spLocks noGrp="1"/>
          </p:cNvSpPr>
          <p:nvPr>
            <p:ph type="title"/>
          </p:nvPr>
        </p:nvSpPr>
        <p:spPr/>
        <p:txBody>
          <a:bodyPr/>
          <a:lstStyle/>
          <a:p>
            <a:r>
              <a:rPr lang="en-US" dirty="0"/>
              <a:t>Tapping Into Community Resources</a:t>
            </a:r>
          </a:p>
        </p:txBody>
      </p:sp>
      <p:pic>
        <p:nvPicPr>
          <p:cNvPr id="5" name="Picture 5">
            <a:extLst>
              <a:ext uri="{FF2B5EF4-FFF2-40B4-BE49-F238E27FC236}">
                <a16:creationId xmlns:a16="http://schemas.microsoft.com/office/drawing/2014/main" id="{F6AFE090-33DD-4588-9E97-B34AFE0D7E00}"/>
              </a:ext>
            </a:extLst>
          </p:cNvPr>
          <p:cNvPicPr>
            <a:picLocks noGrp="1" noChangeAspect="1"/>
          </p:cNvPicPr>
          <p:nvPr>
            <p:ph idx="1"/>
          </p:nvPr>
        </p:nvPicPr>
        <p:blipFill>
          <a:blip r:embed="rId3"/>
          <a:stretch>
            <a:fillRect/>
          </a:stretch>
        </p:blipFill>
        <p:spPr>
          <a:xfrm>
            <a:off x="3041754" y="1508584"/>
            <a:ext cx="8546892" cy="5431156"/>
          </a:xfrm>
        </p:spPr>
      </p:pic>
      <p:sp>
        <p:nvSpPr>
          <p:cNvPr id="4" name="Slide Number Placeholder 3">
            <a:extLst>
              <a:ext uri="{FF2B5EF4-FFF2-40B4-BE49-F238E27FC236}">
                <a16:creationId xmlns:a16="http://schemas.microsoft.com/office/drawing/2014/main" id="{4141DEAD-A8DE-4E08-8237-5E09406E4664}"/>
              </a:ext>
            </a:extLst>
          </p:cNvPr>
          <p:cNvSpPr>
            <a:spLocks noGrp="1"/>
          </p:cNvSpPr>
          <p:nvPr>
            <p:ph type="sldNum" sz="quarter" idx="12"/>
          </p:nvPr>
        </p:nvSpPr>
        <p:spPr/>
        <p:txBody>
          <a:bodyPr/>
          <a:lstStyle/>
          <a:p>
            <a:fld id="{79463015-ABDD-44E9-850F-7B4794200E02}" type="slidenum">
              <a:rPr lang="en-US" smtClean="0"/>
              <a:pPr/>
              <a:t>11</a:t>
            </a:fld>
            <a:endParaRPr lang="en-US" dirty="0"/>
          </a:p>
        </p:txBody>
      </p:sp>
    </p:spTree>
    <p:extLst>
      <p:ext uri="{BB962C8B-B14F-4D97-AF65-F5344CB8AC3E}">
        <p14:creationId xmlns:p14="http://schemas.microsoft.com/office/powerpoint/2010/main" val="1452470699"/>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p:txBody>
          <a:bodyPr/>
          <a:lstStyle/>
          <a:p>
            <a:fld id="{79463015-ABDD-44E9-850F-7B4794200E02}" type="slidenum">
              <a:rPr lang="en-US" smtClean="0"/>
              <a:pPr/>
              <a:t>12</a:t>
            </a:fld>
            <a:endParaRPr lang="en-US" dirty="0"/>
          </a:p>
        </p:txBody>
      </p:sp>
      <p:sp>
        <p:nvSpPr>
          <p:cNvPr id="3" name="Title 1">
            <a:extLst>
              <a:ext uri="{FF2B5EF4-FFF2-40B4-BE49-F238E27FC236}">
                <a16:creationId xmlns:a16="http://schemas.microsoft.com/office/drawing/2014/main" id="{4811CF65-D8E7-4A3F-97FD-FD3A04ADC4A1}"/>
              </a:ext>
            </a:extLst>
          </p:cNvPr>
          <p:cNvSpPr>
            <a:spLocks noGrp="1"/>
          </p:cNvSpPr>
          <p:nvPr>
            <p:ph type="title"/>
          </p:nvPr>
        </p:nvSpPr>
        <p:spPr>
          <a:xfrm>
            <a:off x="5306280" y="3096771"/>
            <a:ext cx="4011168" cy="2033662"/>
          </a:xfrm>
        </p:spPr>
        <p:txBody>
          <a:bodyPr/>
          <a:lstStyle/>
          <a:p>
            <a:r>
              <a:rPr lang="en-US" sz="9650" dirty="0"/>
              <a:t>Q&amp;A</a:t>
            </a:r>
          </a:p>
        </p:txBody>
      </p:sp>
    </p:spTree>
    <p:extLst>
      <p:ext uri="{BB962C8B-B14F-4D97-AF65-F5344CB8AC3E}">
        <p14:creationId xmlns:p14="http://schemas.microsoft.com/office/powerpoint/2010/main" val="252392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FAD9606-863B-1F44-A236-EE7DF988AC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a:extLst>
              <a:ext uri="{FF2B5EF4-FFF2-40B4-BE49-F238E27FC236}">
                <a16:creationId xmlns:a16="http://schemas.microsoft.com/office/drawing/2014/main" id="{9534EE2B-49CC-442B-B5F4-F9864E718CF7}"/>
              </a:ext>
            </a:extLst>
          </p:cNvPr>
          <p:cNvSpPr>
            <a:spLocks noGrp="1"/>
          </p:cNvSpPr>
          <p:nvPr>
            <p:ph type="title"/>
          </p:nvPr>
        </p:nvSpPr>
        <p:spPr/>
        <p:txBody>
          <a:bodyPr/>
          <a:lstStyle/>
          <a:p>
            <a:endParaRPr lang="en-US"/>
          </a:p>
        </p:txBody>
      </p:sp>
      <p:sp>
        <p:nvSpPr>
          <p:cNvPr id="14" name="Oval 13">
            <a:extLst>
              <a:ext uri="{FF2B5EF4-FFF2-40B4-BE49-F238E27FC236}">
                <a16:creationId xmlns:a16="http://schemas.microsoft.com/office/drawing/2014/main" id="{DA1AE617-059B-ED49-AD0C-8E1E4E930BF8}"/>
              </a:ext>
            </a:extLst>
          </p:cNvPr>
          <p:cNvSpPr/>
          <p:nvPr/>
        </p:nvSpPr>
        <p:spPr>
          <a:xfrm>
            <a:off x="10806333" y="1614061"/>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5271D1D-C437-014E-9AD5-8E23847ED507}"/>
              </a:ext>
            </a:extLst>
          </p:cNvPr>
          <p:cNvGrpSpPr/>
          <p:nvPr/>
        </p:nvGrpSpPr>
        <p:grpSpPr>
          <a:xfrm>
            <a:off x="25939" y="331645"/>
            <a:ext cx="14630400" cy="1975488"/>
            <a:chOff x="25939" y="331645"/>
            <a:chExt cx="14630400" cy="1975488"/>
          </a:xfrm>
        </p:grpSpPr>
        <p:grpSp>
          <p:nvGrpSpPr>
            <p:cNvPr id="4" name="Group 3">
              <a:extLst>
                <a:ext uri="{FF2B5EF4-FFF2-40B4-BE49-F238E27FC236}">
                  <a16:creationId xmlns:a16="http://schemas.microsoft.com/office/drawing/2014/main" id="{CEAC7658-37D9-2048-9F98-C49ED0B8B69D}"/>
                </a:ext>
              </a:extLst>
            </p:cNvPr>
            <p:cNvGrpSpPr/>
            <p:nvPr/>
          </p:nvGrpSpPr>
          <p:grpSpPr>
            <a:xfrm>
              <a:off x="25939" y="331645"/>
              <a:ext cx="14630400" cy="1648870"/>
              <a:chOff x="-8320820" y="-1161921"/>
              <a:chExt cx="14630400" cy="1648870"/>
            </a:xfrm>
          </p:grpSpPr>
          <p:sp>
            <p:nvSpPr>
              <p:cNvPr id="5" name="Rectangle 4">
                <a:extLst>
                  <a:ext uri="{FF2B5EF4-FFF2-40B4-BE49-F238E27FC236}">
                    <a16:creationId xmlns:a16="http://schemas.microsoft.com/office/drawing/2014/main" id="{13C8F95C-2A63-4643-88BE-9198D5E64AB8}"/>
                  </a:ext>
                </a:extLst>
              </p:cNvPr>
              <p:cNvSpPr/>
              <p:nvPr/>
            </p:nvSpPr>
            <p:spPr>
              <a:xfrm>
                <a:off x="-8320820" y="-1143027"/>
                <a:ext cx="14630400" cy="16299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0684D9E5-E001-3B45-8A19-9A6B82E430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95330" y="-1102194"/>
                <a:ext cx="942711" cy="1054970"/>
              </a:xfrm>
              <a:prstGeom prst="rect">
                <a:avLst/>
              </a:prstGeom>
            </p:spPr>
          </p:pic>
          <p:pic>
            <p:nvPicPr>
              <p:cNvPr id="8" name="Picture 7">
                <a:extLst>
                  <a:ext uri="{FF2B5EF4-FFF2-40B4-BE49-F238E27FC236}">
                    <a16:creationId xmlns:a16="http://schemas.microsoft.com/office/drawing/2014/main" id="{04DA428D-D50F-4B48-88F5-E5A9FFBF96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6552" y="-911534"/>
                <a:ext cx="828603" cy="673649"/>
              </a:xfrm>
              <a:prstGeom prst="rect">
                <a:avLst/>
              </a:prstGeom>
            </p:spPr>
          </p:pic>
          <p:pic>
            <p:nvPicPr>
              <p:cNvPr id="9" name="Picture 8" descr="facebook-logo.jpg">
                <a:extLst>
                  <a:ext uri="{FF2B5EF4-FFF2-40B4-BE49-F238E27FC236}">
                    <a16:creationId xmlns:a16="http://schemas.microsoft.com/office/drawing/2014/main" id="{EFB86831-C1DB-4B4F-8FBE-FF593354A8AD}"/>
                  </a:ext>
                </a:extLst>
              </p:cNvPr>
              <p:cNvPicPr>
                <a:picLocks noChangeAspect="1"/>
              </p:cNvPicPr>
              <p:nvPr/>
            </p:nvPicPr>
            <p:blipFill>
              <a:blip r:embed="rId5"/>
              <a:stretch>
                <a:fillRect/>
              </a:stretch>
            </p:blipFill>
            <p:spPr>
              <a:xfrm>
                <a:off x="234993" y="-881825"/>
                <a:ext cx="1403066" cy="556550"/>
              </a:xfrm>
              <a:prstGeom prst="rect">
                <a:avLst/>
              </a:prstGeom>
            </p:spPr>
          </p:pic>
          <p:pic>
            <p:nvPicPr>
              <p:cNvPr id="10" name="Picture 9">
                <a:extLst>
                  <a:ext uri="{FF2B5EF4-FFF2-40B4-BE49-F238E27FC236}">
                    <a16:creationId xmlns:a16="http://schemas.microsoft.com/office/drawing/2014/main" id="{2912A1A1-4F68-7543-9CA8-8FD41B39F585}"/>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480308" y="-1161921"/>
                <a:ext cx="1104419" cy="1263911"/>
              </a:xfrm>
              <a:prstGeom prst="rect">
                <a:avLst/>
              </a:prstGeom>
            </p:spPr>
          </p:pic>
          <p:pic>
            <p:nvPicPr>
              <p:cNvPr id="11" name="Picture 10">
                <a:extLst>
                  <a:ext uri="{FF2B5EF4-FFF2-40B4-BE49-F238E27FC236}">
                    <a16:creationId xmlns:a16="http://schemas.microsoft.com/office/drawing/2014/main" id="{55BB8058-8DF5-404E-9D3F-16FB40446433}"/>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288270" y="-1118118"/>
                <a:ext cx="1104419" cy="1011902"/>
              </a:xfrm>
              <a:prstGeom prst="rect">
                <a:avLst/>
              </a:prstGeom>
            </p:spPr>
          </p:pic>
        </p:grpSp>
        <p:sp>
          <p:nvSpPr>
            <p:cNvPr id="13" name="Oval 12">
              <a:extLst>
                <a:ext uri="{FF2B5EF4-FFF2-40B4-BE49-F238E27FC236}">
                  <a16:creationId xmlns:a16="http://schemas.microsoft.com/office/drawing/2014/main" id="{A3CDF013-111E-BC47-8BBE-8417486E809E}"/>
                </a:ext>
              </a:extLst>
            </p:cNvPr>
            <p:cNvSpPr/>
            <p:nvPr/>
          </p:nvSpPr>
          <p:spPr>
            <a:xfrm>
              <a:off x="4515338" y="1761657"/>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8326CADD-BC6B-754B-9BFB-B9096E085E22}"/>
                </a:ext>
              </a:extLst>
            </p:cNvPr>
            <p:cNvSpPr/>
            <p:nvPr/>
          </p:nvSpPr>
          <p:spPr>
            <a:xfrm>
              <a:off x="2688548" y="1326898"/>
              <a:ext cx="9130979" cy="92333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525051"/>
                  </a:solidFill>
                  <a:effectLst>
                    <a:outerShdw blurRad="38100" dist="38100" dir="2700000" algn="tl">
                      <a:srgbClr val="000000">
                        <a:alpha val="43137"/>
                      </a:srgbClr>
                    </a:outerShdw>
                  </a:effectLst>
                  <a:uLnTx/>
                  <a:uFillTx/>
                  <a:latin typeface="Arial"/>
                  <a:ea typeface="+mn-ea"/>
                  <a:cs typeface="Arial"/>
                </a:rPr>
                <a:t>@OHEducation</a:t>
              </a:r>
            </a:p>
          </p:txBody>
        </p:sp>
        <p:sp>
          <p:nvSpPr>
            <p:cNvPr id="17" name="Oval 16">
              <a:extLst>
                <a:ext uri="{FF2B5EF4-FFF2-40B4-BE49-F238E27FC236}">
                  <a16:creationId xmlns:a16="http://schemas.microsoft.com/office/drawing/2014/main" id="{D40116F3-539D-4D4D-96D5-AC2D569D32CB}"/>
                </a:ext>
              </a:extLst>
            </p:cNvPr>
            <p:cNvSpPr/>
            <p:nvPr/>
          </p:nvSpPr>
          <p:spPr>
            <a:xfrm>
              <a:off x="11457898" y="1869417"/>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a:extLst>
              <a:ext uri="{FF2B5EF4-FFF2-40B4-BE49-F238E27FC236}">
                <a16:creationId xmlns:a16="http://schemas.microsoft.com/office/drawing/2014/main" id="{3CCBA0F6-1B8A-41B6-88AE-64703E00DE33}"/>
              </a:ext>
            </a:extLst>
          </p:cNvPr>
          <p:cNvSpPr>
            <a:spLocks noGrp="1"/>
          </p:cNvSpPr>
          <p:nvPr>
            <p:ph type="sldNum" sz="quarter" idx="12"/>
          </p:nvPr>
        </p:nvSpPr>
        <p:spPr/>
        <p:txBody>
          <a:bodyPr/>
          <a:lstStyle/>
          <a:p>
            <a:fld id="{79463015-ABDD-44E9-850F-7B4794200E02}" type="slidenum">
              <a:rPr lang="en-US" smtClean="0"/>
              <a:pPr/>
              <a:t>13</a:t>
            </a:fld>
            <a:endParaRPr lang="en-US" dirty="0"/>
          </a:p>
        </p:txBody>
      </p:sp>
    </p:spTree>
    <p:extLst>
      <p:ext uri="{BB962C8B-B14F-4D97-AF65-F5344CB8AC3E}">
        <p14:creationId xmlns:p14="http://schemas.microsoft.com/office/powerpoint/2010/main" val="380798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p:txBody>
          <a:bodyPr/>
          <a:lstStyle/>
          <a:p>
            <a:fld id="{79463015-ABDD-44E9-850F-7B4794200E02}" type="slidenum">
              <a:rPr lang="en-US" smtClean="0"/>
              <a:pPr/>
              <a:t>14</a:t>
            </a:fld>
            <a:endParaRPr lang="en-US" dirty="0"/>
          </a:p>
        </p:txBody>
      </p:sp>
      <p:sp>
        <p:nvSpPr>
          <p:cNvPr id="3" name="Rectangle 2">
            <a:extLst>
              <a:ext uri="{FF2B5EF4-FFF2-40B4-BE49-F238E27FC236}">
                <a16:creationId xmlns:a16="http://schemas.microsoft.com/office/drawing/2014/main" id="{7860A21B-81FF-4DF0-84F5-41A6DF73D09E}"/>
              </a:ext>
            </a:extLst>
          </p:cNvPr>
          <p:cNvSpPr/>
          <p:nvPr/>
        </p:nvSpPr>
        <p:spPr>
          <a:xfrm>
            <a:off x="0" y="4122546"/>
            <a:ext cx="14630400" cy="350108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a:extLst>
              <a:ext uri="{FF2B5EF4-FFF2-40B4-BE49-F238E27FC236}">
                <a16:creationId xmlns:a16="http://schemas.microsoft.com/office/drawing/2014/main" id="{AB3E1B7F-CC0F-4798-84CF-BE751FCCD565}"/>
              </a:ext>
            </a:extLst>
          </p:cNvPr>
          <p:cNvSpPr>
            <a:spLocks noGrp="1"/>
          </p:cNvSpPr>
          <p:nvPr>
            <p:ph type="title"/>
          </p:nvPr>
        </p:nvSpPr>
        <p:spPr>
          <a:xfrm>
            <a:off x="-1" y="269980"/>
            <a:ext cx="14630399" cy="2031325"/>
          </a:xfrm>
          <a:noFill/>
        </p:spPr>
        <p:txBody>
          <a:bodyPr/>
          <a:lstStyle/>
          <a:p>
            <a:r>
              <a:rPr lang="en-US" sz="6600" dirty="0">
                <a:solidFill>
                  <a:schemeClr val="tx1">
                    <a:lumMod val="95000"/>
                    <a:lumOff val="5000"/>
                  </a:schemeClr>
                </a:solidFill>
                <a:effectLst>
                  <a:outerShdw blurRad="38100" dist="38100" dir="2700000" algn="tl">
                    <a:srgbClr val="000000">
                      <a:alpha val="43137"/>
                    </a:srgbClr>
                  </a:outerShdw>
                </a:effectLst>
              </a:rPr>
              <a:t>Share your learning </a:t>
            </a:r>
            <a:br>
              <a:rPr lang="en-US" sz="6600" dirty="0">
                <a:solidFill>
                  <a:schemeClr val="tx1">
                    <a:lumMod val="95000"/>
                    <a:lumOff val="5000"/>
                  </a:schemeClr>
                </a:solidFill>
                <a:effectLst>
                  <a:outerShdw blurRad="38100" dist="38100" dir="2700000" algn="tl">
                    <a:srgbClr val="000000">
                      <a:alpha val="43137"/>
                    </a:srgbClr>
                  </a:outerShdw>
                </a:effectLst>
              </a:rPr>
            </a:br>
            <a:r>
              <a:rPr lang="en-US" sz="6600" dirty="0">
                <a:solidFill>
                  <a:schemeClr val="tx1">
                    <a:lumMod val="95000"/>
                    <a:lumOff val="5000"/>
                  </a:schemeClr>
                </a:solidFill>
                <a:effectLst>
                  <a:outerShdw blurRad="38100" dist="38100" dir="2700000" algn="tl">
                    <a:srgbClr val="000000">
                      <a:alpha val="43137"/>
                    </a:srgbClr>
                  </a:outerShdw>
                </a:effectLst>
              </a:rPr>
              <a:t>community with us!</a:t>
            </a:r>
          </a:p>
        </p:txBody>
      </p:sp>
      <p:sp>
        <p:nvSpPr>
          <p:cNvPr id="6" name="Title 1">
            <a:extLst>
              <a:ext uri="{FF2B5EF4-FFF2-40B4-BE49-F238E27FC236}">
                <a16:creationId xmlns:a16="http://schemas.microsoft.com/office/drawing/2014/main" id="{C305C576-F03E-49E7-B0F1-3799FD710325}"/>
              </a:ext>
            </a:extLst>
          </p:cNvPr>
          <p:cNvSpPr txBox="1">
            <a:spLocks/>
          </p:cNvSpPr>
          <p:nvPr/>
        </p:nvSpPr>
        <p:spPr>
          <a:xfrm>
            <a:off x="0" y="2402187"/>
            <a:ext cx="14630400" cy="1015663"/>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74A7CE"/>
                </a:solidFill>
                <a:effectLst>
                  <a:outerShdw blurRad="38100" dist="38100" dir="2700000" algn="tl">
                    <a:srgbClr val="000000">
                      <a:alpha val="43137"/>
                    </a:srgbClr>
                  </a:outerShdw>
                </a:effectLst>
                <a:uLnTx/>
                <a:uFillTx/>
                <a:latin typeface="Arial"/>
                <a:ea typeface="+mj-ea"/>
                <a:cs typeface="Arial"/>
              </a:rPr>
              <a:t>#MyOhioClassroom</a:t>
            </a:r>
          </a:p>
        </p:txBody>
      </p:sp>
      <p:sp>
        <p:nvSpPr>
          <p:cNvPr id="7" name="Title 1">
            <a:extLst>
              <a:ext uri="{FF2B5EF4-FFF2-40B4-BE49-F238E27FC236}">
                <a16:creationId xmlns:a16="http://schemas.microsoft.com/office/drawing/2014/main" id="{ECA66C49-5B7B-455B-88D4-9B28D33D03AB}"/>
              </a:ext>
            </a:extLst>
          </p:cNvPr>
          <p:cNvSpPr txBox="1">
            <a:spLocks/>
          </p:cNvSpPr>
          <p:nvPr/>
        </p:nvSpPr>
        <p:spPr>
          <a:xfrm>
            <a:off x="-2" y="4965809"/>
            <a:ext cx="14630400" cy="1015663"/>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j-ea"/>
                <a:cs typeface="Arial"/>
              </a:rPr>
              <a:t>Celebrate educators!</a:t>
            </a:r>
          </a:p>
        </p:txBody>
      </p:sp>
      <p:sp>
        <p:nvSpPr>
          <p:cNvPr id="8" name="Title 1">
            <a:extLst>
              <a:ext uri="{FF2B5EF4-FFF2-40B4-BE49-F238E27FC236}">
                <a16:creationId xmlns:a16="http://schemas.microsoft.com/office/drawing/2014/main" id="{6B1F3B27-B9CE-4F88-9CB8-BD4661B77C53}"/>
              </a:ext>
            </a:extLst>
          </p:cNvPr>
          <p:cNvSpPr txBox="1">
            <a:spLocks/>
          </p:cNvSpPr>
          <p:nvPr/>
        </p:nvSpPr>
        <p:spPr>
          <a:xfrm>
            <a:off x="0" y="5998018"/>
            <a:ext cx="14630398" cy="923330"/>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700017"/>
                </a:solidFill>
                <a:effectLst>
                  <a:outerShdw blurRad="38100" dist="38100" dir="2700000" algn="tl">
                    <a:srgbClr val="000000">
                      <a:alpha val="43137"/>
                    </a:srgbClr>
                  </a:outerShdw>
                </a:effectLst>
                <a:uLnTx/>
                <a:uFillTx/>
                <a:latin typeface="Arial"/>
                <a:ea typeface="+mj-ea"/>
                <a:cs typeface="Arial"/>
              </a:rPr>
              <a:t>#OhioLovesTeachers</a:t>
            </a:r>
          </a:p>
        </p:txBody>
      </p:sp>
      <p:cxnSp>
        <p:nvCxnSpPr>
          <p:cNvPr id="9" name="Straight Connector 8">
            <a:extLst>
              <a:ext uri="{FF2B5EF4-FFF2-40B4-BE49-F238E27FC236}">
                <a16:creationId xmlns:a16="http://schemas.microsoft.com/office/drawing/2014/main" id="{43E9B150-FC38-4E87-869B-CE0D231BF62D}"/>
              </a:ext>
            </a:extLst>
          </p:cNvPr>
          <p:cNvCxnSpPr>
            <a:cxnSpLocks/>
          </p:cNvCxnSpPr>
          <p:nvPr/>
        </p:nvCxnSpPr>
        <p:spPr>
          <a:xfrm>
            <a:off x="0" y="4141471"/>
            <a:ext cx="14630400" cy="0"/>
          </a:xfrm>
          <a:prstGeom prst="line">
            <a:avLst/>
          </a:prstGeom>
          <a:ln w="111125">
            <a:solidFill>
              <a:srgbClr val="BA8F1B"/>
            </a:solidFill>
          </a:ln>
        </p:spPr>
        <p:style>
          <a:lnRef idx="2">
            <a:schemeClr val="accent6"/>
          </a:lnRef>
          <a:fillRef idx="0">
            <a:schemeClr val="accent6"/>
          </a:fillRef>
          <a:effectRef idx="1">
            <a:schemeClr val="accent6"/>
          </a:effectRef>
          <a:fontRef idx="minor">
            <a:schemeClr val="tx1"/>
          </a:fontRef>
        </p:style>
      </p:cxnSp>
      <p:pic>
        <p:nvPicPr>
          <p:cNvPr id="10" name="Picture 9">
            <a:extLst>
              <a:ext uri="{FF2B5EF4-FFF2-40B4-BE49-F238E27FC236}">
                <a16:creationId xmlns:a16="http://schemas.microsoft.com/office/drawing/2014/main" id="{9F49E8A3-A631-4FEC-92BC-EBA33D3317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9270" y="3613347"/>
            <a:ext cx="1546973" cy="125768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A0C50C3-06B0-4B5D-B3AF-0F7F3A69C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4158" y="3512632"/>
            <a:ext cx="1459885" cy="14598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08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AF84E-BEF4-4B92-8304-4F06D756E184}"/>
              </a:ext>
            </a:extLst>
          </p:cNvPr>
          <p:cNvSpPr>
            <a:spLocks noGrp="1"/>
          </p:cNvSpPr>
          <p:nvPr>
            <p:ph type="title"/>
          </p:nvPr>
        </p:nvSpPr>
        <p:spPr>
          <a:xfrm>
            <a:off x="1141171" y="840223"/>
            <a:ext cx="6449393" cy="1426464"/>
          </a:xfrm>
        </p:spPr>
        <p:txBody>
          <a:bodyPr anchor="ctr">
            <a:normAutofit/>
          </a:bodyPr>
          <a:lstStyle/>
          <a:p>
            <a:r>
              <a:rPr lang="en-US" dirty="0">
                <a:solidFill>
                  <a:schemeClr val="bg1"/>
                </a:solidFill>
              </a:rPr>
              <a:t>Background</a:t>
            </a:r>
          </a:p>
        </p:txBody>
      </p:sp>
      <p:sp>
        <p:nvSpPr>
          <p:cNvPr id="3" name="Content Placeholder 2">
            <a:extLst>
              <a:ext uri="{FF2B5EF4-FFF2-40B4-BE49-F238E27FC236}">
                <a16:creationId xmlns:a16="http://schemas.microsoft.com/office/drawing/2014/main" id="{8E352204-AA2F-412D-BD95-0DB674185950}"/>
              </a:ext>
            </a:extLst>
          </p:cNvPr>
          <p:cNvSpPr>
            <a:spLocks noGrp="1"/>
          </p:cNvSpPr>
          <p:nvPr>
            <p:ph idx="1"/>
          </p:nvPr>
        </p:nvSpPr>
        <p:spPr>
          <a:xfrm>
            <a:off x="1141171" y="2479852"/>
            <a:ext cx="6449393" cy="4546016"/>
          </a:xfrm>
        </p:spPr>
        <p:txBody>
          <a:bodyPr>
            <a:normAutofit/>
          </a:bodyPr>
          <a:lstStyle/>
          <a:p>
            <a:pPr marL="271780" indent="-271780">
              <a:lnSpc>
                <a:spcPct val="90000"/>
              </a:lnSpc>
              <a:buNone/>
            </a:pPr>
            <a:r>
              <a:rPr lang="en-US" sz="1800" dirty="0">
                <a:solidFill>
                  <a:schemeClr val="bg1"/>
                </a:solidFill>
              </a:rPr>
              <a:t>  </a:t>
            </a:r>
            <a:r>
              <a:rPr lang="en-US" sz="1800" i="1" dirty="0">
                <a:solidFill>
                  <a:schemeClr val="bg1"/>
                </a:solidFill>
              </a:rPr>
              <a:t>  </a:t>
            </a:r>
            <a:r>
              <a:rPr lang="en-US" sz="1800" dirty="0"/>
              <a:t>The Ohio Department of Education’s Office of Graduate Success is on a mission to optimize business partnerships and opportunities for underserved students by establishing state level partnerships to enable local action.  </a:t>
            </a:r>
          </a:p>
          <a:p>
            <a:pPr marL="271780" indent="-271780">
              <a:lnSpc>
                <a:spcPct val="90000"/>
              </a:lnSpc>
              <a:buNone/>
            </a:pPr>
            <a:r>
              <a:rPr lang="en-US" sz="1800" dirty="0"/>
              <a:t>    </a:t>
            </a:r>
          </a:p>
          <a:p>
            <a:pPr marL="271780" indent="-271780">
              <a:lnSpc>
                <a:spcPct val="90000"/>
              </a:lnSpc>
              <a:buNone/>
            </a:pPr>
            <a:r>
              <a:rPr lang="en-US" sz="1800" dirty="0"/>
              <a:t>    </a:t>
            </a:r>
            <a:r>
              <a:rPr lang="en-US" sz="1800" b="0" dirty="0">
                <a:effectLst/>
                <a:latin typeface="Arial" panose="020B0604020202020204" pitchFamily="34" charset="0"/>
                <a:cs typeface="Arial" panose="020B0604020202020204" pitchFamily="34" charset="0"/>
              </a:rPr>
              <a:t>Each Child, Our Future is Ohio’s shared plan for ensuring that each student is challenged, prepared and empowered for his or her future by way of an excellent prekindergarten through grade 12 (preK-12) education.</a:t>
            </a:r>
          </a:p>
          <a:p>
            <a:pPr marL="271780" indent="-271780">
              <a:lnSpc>
                <a:spcPct val="90000"/>
              </a:lnSpc>
              <a:buNone/>
            </a:pPr>
            <a:endParaRPr lang="en-US" sz="1800" dirty="0">
              <a:latin typeface="Arial" panose="020B0604020202020204" pitchFamily="34" charset="0"/>
              <a:cs typeface="Arial" panose="020B0604020202020204" pitchFamily="34" charset="0"/>
            </a:endParaRPr>
          </a:p>
          <a:p>
            <a:pPr marL="271780" indent="-271780">
              <a:lnSpc>
                <a:spcPct val="90000"/>
              </a:lnSpc>
              <a:buNone/>
            </a:pPr>
            <a:r>
              <a:rPr lang="en-US" sz="1800" dirty="0">
                <a:latin typeface="Arial" panose="020B0604020202020204" pitchFamily="34" charset="0"/>
                <a:cs typeface="Arial" panose="020B0604020202020204" pitchFamily="34" charset="0"/>
              </a:rPr>
              <a:t>	51% of Ohio’s total student population is considered economically disadvantaged, an increase of 37 percent in 10 years. </a:t>
            </a:r>
          </a:p>
          <a:p>
            <a:pPr marL="271780" indent="-271780">
              <a:lnSpc>
                <a:spcPct val="90000"/>
              </a:lnSpc>
              <a:buNone/>
            </a:pPr>
            <a:endParaRPr lang="en-US" sz="1800" dirty="0">
              <a:solidFill>
                <a:schemeClr val="bg1"/>
              </a:solidFill>
            </a:endParaRPr>
          </a:p>
        </p:txBody>
      </p:sp>
      <p:pic>
        <p:nvPicPr>
          <p:cNvPr id="6" name="Picture 5">
            <a:extLst>
              <a:ext uri="{FF2B5EF4-FFF2-40B4-BE49-F238E27FC236}">
                <a16:creationId xmlns:a16="http://schemas.microsoft.com/office/drawing/2014/main" id="{6C63A1AE-0113-476D-A108-83EF14DFA5F3}"/>
              </a:ext>
            </a:extLst>
          </p:cNvPr>
          <p:cNvPicPr>
            <a:picLocks noChangeAspect="1"/>
          </p:cNvPicPr>
          <p:nvPr/>
        </p:nvPicPr>
        <p:blipFill>
          <a:blip r:embed="rId3"/>
          <a:stretch>
            <a:fillRect/>
          </a:stretch>
        </p:blipFill>
        <p:spPr>
          <a:xfrm>
            <a:off x="8316919" y="1028014"/>
            <a:ext cx="5596128" cy="2168499"/>
          </a:xfrm>
          <a:prstGeom prst="rect">
            <a:avLst/>
          </a:prstGeom>
        </p:spPr>
      </p:pic>
      <p:pic>
        <p:nvPicPr>
          <p:cNvPr id="1028" name="Picture 4">
            <a:extLst>
              <a:ext uri="{FF2B5EF4-FFF2-40B4-BE49-F238E27FC236}">
                <a16:creationId xmlns:a16="http://schemas.microsoft.com/office/drawing/2014/main" id="{2C1AE9F9-DE67-41A2-A5B4-88B6EEA9BCF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16919" y="5023503"/>
            <a:ext cx="5596128" cy="138504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5AC2D24-D709-47C8-860F-079FFA925955}"/>
              </a:ext>
            </a:extLst>
          </p:cNvPr>
          <p:cNvSpPr>
            <a:spLocks noGrp="1"/>
          </p:cNvSpPr>
          <p:nvPr>
            <p:ph type="sldNum" sz="quarter" idx="12"/>
          </p:nvPr>
        </p:nvSpPr>
        <p:spPr>
          <a:xfrm>
            <a:off x="10332720" y="7627620"/>
            <a:ext cx="3291840" cy="438150"/>
          </a:xfrm>
        </p:spPr>
        <p:txBody>
          <a:bodyPr>
            <a:normAutofit/>
          </a:bodyPr>
          <a:lstStyle/>
          <a:p>
            <a:pPr>
              <a:lnSpc>
                <a:spcPct val="90000"/>
              </a:lnSpc>
              <a:spcAft>
                <a:spcPts val="600"/>
              </a:spcAft>
            </a:pPr>
            <a:fld id="{79463015-ABDD-44E9-850F-7B4794200E02}" type="slidenum">
              <a:rPr lang="en-US" smtClean="0"/>
              <a:pPr>
                <a:lnSpc>
                  <a:spcPct val="90000"/>
                </a:lnSpc>
                <a:spcAft>
                  <a:spcPts val="600"/>
                </a:spcAft>
              </a:pPr>
              <a:t>2</a:t>
            </a:fld>
            <a:endParaRPr lang="en-US"/>
          </a:p>
        </p:txBody>
      </p:sp>
      <p:sp>
        <p:nvSpPr>
          <p:cNvPr id="5" name="TextBox 4">
            <a:extLst>
              <a:ext uri="{FF2B5EF4-FFF2-40B4-BE49-F238E27FC236}">
                <a16:creationId xmlns:a16="http://schemas.microsoft.com/office/drawing/2014/main" id="{8E655188-4032-42D3-B1C4-CB5141098A40}"/>
              </a:ext>
            </a:extLst>
          </p:cNvPr>
          <p:cNvSpPr txBox="1"/>
          <p:nvPr/>
        </p:nvSpPr>
        <p:spPr>
          <a:xfrm>
            <a:off x="2857500" y="1352550"/>
            <a:ext cx="3780202" cy="830997"/>
          </a:xfrm>
          <a:prstGeom prst="rect">
            <a:avLst/>
          </a:prstGeom>
          <a:noFill/>
        </p:spPr>
        <p:txBody>
          <a:bodyPr wrap="none" rtlCol="0">
            <a:spAutoFit/>
          </a:bodyPr>
          <a:lstStyle/>
          <a:p>
            <a:r>
              <a:rPr lang="en-US" sz="4800" b="1" dirty="0">
                <a:latin typeface="Arial" panose="020B0604020202020204" pitchFamily="34" charset="0"/>
                <a:cs typeface="Arial" panose="020B0604020202020204" pitchFamily="34" charset="0"/>
              </a:rPr>
              <a:t>Background</a:t>
            </a:r>
          </a:p>
        </p:txBody>
      </p:sp>
    </p:spTree>
    <p:extLst>
      <p:ext uri="{BB962C8B-B14F-4D97-AF65-F5344CB8AC3E}">
        <p14:creationId xmlns:p14="http://schemas.microsoft.com/office/powerpoint/2010/main" val="3653786890"/>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14CC1-4A81-4D6A-B5AB-EA4489E0E4E0}"/>
              </a:ext>
            </a:extLst>
          </p:cNvPr>
          <p:cNvSpPr>
            <a:spLocks noGrp="1"/>
          </p:cNvSpPr>
          <p:nvPr>
            <p:ph type="title"/>
          </p:nvPr>
        </p:nvSpPr>
        <p:spPr/>
        <p:txBody>
          <a:bodyPr/>
          <a:lstStyle/>
          <a:p>
            <a:r>
              <a:rPr lang="en-US" dirty="0"/>
              <a:t>Past Meetup Highlights</a:t>
            </a:r>
          </a:p>
        </p:txBody>
      </p:sp>
      <p:sp>
        <p:nvSpPr>
          <p:cNvPr id="4" name="Slide Number Placeholder 3">
            <a:extLst>
              <a:ext uri="{FF2B5EF4-FFF2-40B4-BE49-F238E27FC236}">
                <a16:creationId xmlns:a16="http://schemas.microsoft.com/office/drawing/2014/main" id="{0267F6E1-50D6-4927-89EC-32897A924BA8}"/>
              </a:ext>
            </a:extLst>
          </p:cNvPr>
          <p:cNvSpPr>
            <a:spLocks noGrp="1"/>
          </p:cNvSpPr>
          <p:nvPr>
            <p:ph type="sldNum" sz="quarter" idx="12"/>
          </p:nvPr>
        </p:nvSpPr>
        <p:spPr/>
        <p:txBody>
          <a:bodyPr/>
          <a:lstStyle/>
          <a:p>
            <a:fld id="{79463015-ABDD-44E9-850F-7B4794200E02}" type="slidenum">
              <a:rPr lang="en-US" smtClean="0"/>
              <a:pPr/>
              <a:t>3</a:t>
            </a:fld>
            <a:endParaRPr lang="en-US" dirty="0"/>
          </a:p>
        </p:txBody>
      </p:sp>
      <p:graphicFrame>
        <p:nvGraphicFramePr>
          <p:cNvPr id="5" name="Diagram 4">
            <a:extLst>
              <a:ext uri="{FF2B5EF4-FFF2-40B4-BE49-F238E27FC236}">
                <a16:creationId xmlns:a16="http://schemas.microsoft.com/office/drawing/2014/main" id="{A30A3C66-03F3-469B-8643-9BF8C8C27CB0}"/>
              </a:ext>
            </a:extLst>
          </p:cNvPr>
          <p:cNvGraphicFramePr/>
          <p:nvPr>
            <p:extLst>
              <p:ext uri="{D42A27DB-BD31-4B8C-83A1-F6EECF244321}">
                <p14:modId xmlns:p14="http://schemas.microsoft.com/office/powerpoint/2010/main" val="116567101"/>
              </p:ext>
            </p:extLst>
          </p:nvPr>
        </p:nvGraphicFramePr>
        <p:xfrm>
          <a:off x="831029" y="1503997"/>
          <a:ext cx="12618720" cy="5221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259676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White puzzle with one red piece">
            <a:extLst>
              <a:ext uri="{FF2B5EF4-FFF2-40B4-BE49-F238E27FC236}">
                <a16:creationId xmlns:a16="http://schemas.microsoft.com/office/drawing/2014/main" id="{65CF1380-9116-4E20-9485-4F74E6F68F61}"/>
              </a:ext>
            </a:extLst>
          </p:cNvPr>
          <p:cNvPicPr>
            <a:picLocks noChangeAspect="1"/>
          </p:cNvPicPr>
          <p:nvPr/>
        </p:nvPicPr>
        <p:blipFill rotWithShape="1">
          <a:blip r:embed="rId3">
            <a:alphaModFix amt="50000"/>
          </a:blip>
          <a:srcRect l="25"/>
          <a:stretch/>
        </p:blipFill>
        <p:spPr>
          <a:xfrm>
            <a:off x="20" y="10"/>
            <a:ext cx="14626720" cy="8229590"/>
          </a:xfrm>
          <a:prstGeom prst="rect">
            <a:avLst/>
          </a:prstGeom>
        </p:spPr>
      </p:pic>
      <p:sp>
        <p:nvSpPr>
          <p:cNvPr id="8" name="Title 7">
            <a:extLst>
              <a:ext uri="{FF2B5EF4-FFF2-40B4-BE49-F238E27FC236}">
                <a16:creationId xmlns:a16="http://schemas.microsoft.com/office/drawing/2014/main" id="{E3B37F8B-FD1C-4B48-9BE9-8C88248E011C}"/>
              </a:ext>
            </a:extLst>
          </p:cNvPr>
          <p:cNvSpPr>
            <a:spLocks noGrp="1"/>
          </p:cNvSpPr>
          <p:nvPr>
            <p:ph type="title"/>
          </p:nvPr>
        </p:nvSpPr>
        <p:spPr>
          <a:xfrm>
            <a:off x="1828800" y="1346835"/>
            <a:ext cx="10972800" cy="3675888"/>
          </a:xfrm>
        </p:spPr>
        <p:txBody>
          <a:bodyPr vert="horz" lIns="91440" tIns="45720" rIns="91440" bIns="45720" rtlCol="0" anchor="b">
            <a:normAutofit/>
          </a:bodyPr>
          <a:lstStyle/>
          <a:p>
            <a:pPr defTabSz="914400">
              <a:lnSpc>
                <a:spcPct val="90000"/>
              </a:lnSpc>
            </a:pPr>
            <a:r>
              <a:rPr lang="en-US" sz="7900" dirty="0">
                <a:solidFill>
                  <a:srgbClr val="FFFFFF"/>
                </a:solidFill>
                <a:latin typeface="+mj-lt"/>
                <a:cs typeface="+mj-cs"/>
              </a:rPr>
              <a:t>Exploring the why</a:t>
            </a:r>
          </a:p>
        </p:txBody>
      </p:sp>
      <p:sp>
        <p:nvSpPr>
          <p:cNvPr id="36"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9047" y="5242347"/>
            <a:ext cx="5092307" cy="21946"/>
          </a:xfrm>
          <a:custGeom>
            <a:avLst/>
            <a:gdLst>
              <a:gd name="connsiteX0" fmla="*/ 0 w 5092307"/>
              <a:gd name="connsiteY0" fmla="*/ 0 h 21946"/>
              <a:gd name="connsiteX1" fmla="*/ 483769 w 5092307"/>
              <a:gd name="connsiteY1" fmla="*/ 0 h 21946"/>
              <a:gd name="connsiteX2" fmla="*/ 1222154 w 5092307"/>
              <a:gd name="connsiteY2" fmla="*/ 0 h 21946"/>
              <a:gd name="connsiteX3" fmla="*/ 1756846 w 5092307"/>
              <a:gd name="connsiteY3" fmla="*/ 0 h 21946"/>
              <a:gd name="connsiteX4" fmla="*/ 2291538 w 5092307"/>
              <a:gd name="connsiteY4" fmla="*/ 0 h 21946"/>
              <a:gd name="connsiteX5" fmla="*/ 2979000 w 5092307"/>
              <a:gd name="connsiteY5" fmla="*/ 0 h 21946"/>
              <a:gd name="connsiteX6" fmla="*/ 3666461 w 5092307"/>
              <a:gd name="connsiteY6" fmla="*/ 0 h 21946"/>
              <a:gd name="connsiteX7" fmla="*/ 4252076 w 5092307"/>
              <a:gd name="connsiteY7" fmla="*/ 0 h 21946"/>
              <a:gd name="connsiteX8" fmla="*/ 5092307 w 5092307"/>
              <a:gd name="connsiteY8" fmla="*/ 0 h 21946"/>
              <a:gd name="connsiteX9" fmla="*/ 5092307 w 5092307"/>
              <a:gd name="connsiteY9" fmla="*/ 21946 h 21946"/>
              <a:gd name="connsiteX10" fmla="*/ 4455769 w 5092307"/>
              <a:gd name="connsiteY10" fmla="*/ 21946 h 21946"/>
              <a:gd name="connsiteX11" fmla="*/ 3717384 w 5092307"/>
              <a:gd name="connsiteY11" fmla="*/ 21946 h 21946"/>
              <a:gd name="connsiteX12" fmla="*/ 3233615 w 5092307"/>
              <a:gd name="connsiteY12" fmla="*/ 21946 h 21946"/>
              <a:gd name="connsiteX13" fmla="*/ 2546154 w 5092307"/>
              <a:gd name="connsiteY13" fmla="*/ 21946 h 21946"/>
              <a:gd name="connsiteX14" fmla="*/ 1960538 w 5092307"/>
              <a:gd name="connsiteY14" fmla="*/ 21946 h 21946"/>
              <a:gd name="connsiteX15" fmla="*/ 1374923 w 5092307"/>
              <a:gd name="connsiteY15" fmla="*/ 21946 h 21946"/>
              <a:gd name="connsiteX16" fmla="*/ 738385 w 5092307"/>
              <a:gd name="connsiteY16" fmla="*/ 21946 h 21946"/>
              <a:gd name="connsiteX17" fmla="*/ 0 w 5092307"/>
              <a:gd name="connsiteY17" fmla="*/ 21946 h 21946"/>
              <a:gd name="connsiteX18" fmla="*/ 0 w 5092307"/>
              <a:gd name="connsiteY18" fmla="*/ 0 h 21946"/>
              <a:gd name="connsiteX0" fmla="*/ 0 w 5092307"/>
              <a:gd name="connsiteY0" fmla="*/ 0 h 21946"/>
              <a:gd name="connsiteX1" fmla="*/ 534692 w 5092307"/>
              <a:gd name="connsiteY1" fmla="*/ 0 h 21946"/>
              <a:gd name="connsiteX2" fmla="*/ 1018461 w 5092307"/>
              <a:gd name="connsiteY2" fmla="*/ 0 h 21946"/>
              <a:gd name="connsiteX3" fmla="*/ 1553154 w 5092307"/>
              <a:gd name="connsiteY3" fmla="*/ 0 h 21946"/>
              <a:gd name="connsiteX4" fmla="*/ 2189692 w 5092307"/>
              <a:gd name="connsiteY4" fmla="*/ 0 h 21946"/>
              <a:gd name="connsiteX5" fmla="*/ 2877153 w 5092307"/>
              <a:gd name="connsiteY5" fmla="*/ 0 h 21946"/>
              <a:gd name="connsiteX6" fmla="*/ 3615538 w 5092307"/>
              <a:gd name="connsiteY6" fmla="*/ 0 h 21946"/>
              <a:gd name="connsiteX7" fmla="*/ 4353922 w 5092307"/>
              <a:gd name="connsiteY7" fmla="*/ 0 h 21946"/>
              <a:gd name="connsiteX8" fmla="*/ 5092307 w 5092307"/>
              <a:gd name="connsiteY8" fmla="*/ 0 h 21946"/>
              <a:gd name="connsiteX9" fmla="*/ 5092307 w 5092307"/>
              <a:gd name="connsiteY9" fmla="*/ 21946 h 21946"/>
              <a:gd name="connsiteX10" fmla="*/ 4557615 w 5092307"/>
              <a:gd name="connsiteY10" fmla="*/ 21946 h 21946"/>
              <a:gd name="connsiteX11" fmla="*/ 3819230 w 5092307"/>
              <a:gd name="connsiteY11" fmla="*/ 21946 h 21946"/>
              <a:gd name="connsiteX12" fmla="*/ 3335461 w 5092307"/>
              <a:gd name="connsiteY12" fmla="*/ 21946 h 21946"/>
              <a:gd name="connsiteX13" fmla="*/ 2648000 w 5092307"/>
              <a:gd name="connsiteY13" fmla="*/ 21946 h 21946"/>
              <a:gd name="connsiteX14" fmla="*/ 2062384 w 5092307"/>
              <a:gd name="connsiteY14" fmla="*/ 21946 h 21946"/>
              <a:gd name="connsiteX15" fmla="*/ 1476769 w 5092307"/>
              <a:gd name="connsiteY15" fmla="*/ 21946 h 21946"/>
              <a:gd name="connsiteX16" fmla="*/ 738385 w 5092307"/>
              <a:gd name="connsiteY16" fmla="*/ 21946 h 21946"/>
              <a:gd name="connsiteX17" fmla="*/ 0 w 5092307"/>
              <a:gd name="connsiteY17" fmla="*/ 21946 h 21946"/>
              <a:gd name="connsiteX18" fmla="*/ 0 w 5092307"/>
              <a:gd name="connsiteY18" fmla="*/ 0 h 2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92307" h="21946" fill="none" extrusionOk="0">
                <a:moveTo>
                  <a:pt x="0" y="0"/>
                </a:moveTo>
                <a:cubicBezTo>
                  <a:pt x="120910" y="-10710"/>
                  <a:pt x="306112" y="-18087"/>
                  <a:pt x="483769" y="0"/>
                </a:cubicBezTo>
                <a:cubicBezTo>
                  <a:pt x="624770" y="-46941"/>
                  <a:pt x="950713" y="-48613"/>
                  <a:pt x="1222154" y="0"/>
                </a:cubicBezTo>
                <a:cubicBezTo>
                  <a:pt x="1494875" y="29204"/>
                  <a:pt x="1601657" y="-771"/>
                  <a:pt x="1756846" y="0"/>
                </a:cubicBezTo>
                <a:cubicBezTo>
                  <a:pt x="1919807" y="-26586"/>
                  <a:pt x="2093529" y="25757"/>
                  <a:pt x="2291538" y="0"/>
                </a:cubicBezTo>
                <a:cubicBezTo>
                  <a:pt x="2507291" y="-11701"/>
                  <a:pt x="2702744" y="2932"/>
                  <a:pt x="2979000" y="0"/>
                </a:cubicBezTo>
                <a:cubicBezTo>
                  <a:pt x="3237887" y="2901"/>
                  <a:pt x="3340475" y="-28135"/>
                  <a:pt x="3666461" y="0"/>
                </a:cubicBezTo>
                <a:cubicBezTo>
                  <a:pt x="3991279" y="31099"/>
                  <a:pt x="3963558" y="9082"/>
                  <a:pt x="4252076" y="0"/>
                </a:cubicBezTo>
                <a:cubicBezTo>
                  <a:pt x="4535811" y="8978"/>
                  <a:pt x="4852240" y="19634"/>
                  <a:pt x="5092307" y="0"/>
                </a:cubicBezTo>
                <a:cubicBezTo>
                  <a:pt x="5093367" y="4842"/>
                  <a:pt x="5092628" y="17079"/>
                  <a:pt x="5092307" y="21946"/>
                </a:cubicBezTo>
                <a:cubicBezTo>
                  <a:pt x="4952990" y="48696"/>
                  <a:pt x="4790776" y="40791"/>
                  <a:pt x="4455769" y="21946"/>
                </a:cubicBezTo>
                <a:cubicBezTo>
                  <a:pt x="4163671" y="48037"/>
                  <a:pt x="3940362" y="-21397"/>
                  <a:pt x="3717384" y="21946"/>
                </a:cubicBezTo>
                <a:cubicBezTo>
                  <a:pt x="3488013" y="58201"/>
                  <a:pt x="3358456" y="38098"/>
                  <a:pt x="3233615" y="21946"/>
                </a:cubicBezTo>
                <a:cubicBezTo>
                  <a:pt x="3081661" y="-38956"/>
                  <a:pt x="2857253" y="49695"/>
                  <a:pt x="2546154" y="21946"/>
                </a:cubicBezTo>
                <a:cubicBezTo>
                  <a:pt x="2227532" y="13881"/>
                  <a:pt x="2165914" y="26345"/>
                  <a:pt x="1960538" y="21946"/>
                </a:cubicBezTo>
                <a:cubicBezTo>
                  <a:pt x="1766168" y="1212"/>
                  <a:pt x="1546179" y="-5853"/>
                  <a:pt x="1374923" y="21946"/>
                </a:cubicBezTo>
                <a:cubicBezTo>
                  <a:pt x="1256691" y="26173"/>
                  <a:pt x="916960" y="56581"/>
                  <a:pt x="738385" y="21946"/>
                </a:cubicBezTo>
                <a:cubicBezTo>
                  <a:pt x="558959" y="2319"/>
                  <a:pt x="160014" y="-10352"/>
                  <a:pt x="0" y="21946"/>
                </a:cubicBezTo>
                <a:cubicBezTo>
                  <a:pt x="936" y="10877"/>
                  <a:pt x="1205" y="6714"/>
                  <a:pt x="0" y="0"/>
                </a:cubicBezTo>
                <a:close/>
              </a:path>
              <a:path w="5092307" h="21946" stroke="0" extrusionOk="0">
                <a:moveTo>
                  <a:pt x="0" y="0"/>
                </a:moveTo>
                <a:cubicBezTo>
                  <a:pt x="140045" y="40552"/>
                  <a:pt x="271044" y="6134"/>
                  <a:pt x="534692" y="0"/>
                </a:cubicBezTo>
                <a:cubicBezTo>
                  <a:pt x="775974" y="6814"/>
                  <a:pt x="860713" y="-21798"/>
                  <a:pt x="1018461" y="0"/>
                </a:cubicBezTo>
                <a:cubicBezTo>
                  <a:pt x="1180729" y="49500"/>
                  <a:pt x="1316126" y="37120"/>
                  <a:pt x="1553154" y="0"/>
                </a:cubicBezTo>
                <a:cubicBezTo>
                  <a:pt x="1749972" y="-5647"/>
                  <a:pt x="2068450" y="-27684"/>
                  <a:pt x="2189692" y="0"/>
                </a:cubicBezTo>
                <a:cubicBezTo>
                  <a:pt x="2348444" y="52781"/>
                  <a:pt x="2565918" y="-25249"/>
                  <a:pt x="2877153" y="0"/>
                </a:cubicBezTo>
                <a:cubicBezTo>
                  <a:pt x="3199529" y="39213"/>
                  <a:pt x="3425531" y="22587"/>
                  <a:pt x="3615538" y="0"/>
                </a:cubicBezTo>
                <a:cubicBezTo>
                  <a:pt x="3853311" y="-56628"/>
                  <a:pt x="4227658" y="-37270"/>
                  <a:pt x="4353922" y="0"/>
                </a:cubicBezTo>
                <a:cubicBezTo>
                  <a:pt x="4486908" y="44358"/>
                  <a:pt x="4854815" y="44546"/>
                  <a:pt x="5092307" y="0"/>
                </a:cubicBezTo>
                <a:cubicBezTo>
                  <a:pt x="5091934" y="3614"/>
                  <a:pt x="5092366" y="11689"/>
                  <a:pt x="5092307" y="21946"/>
                </a:cubicBezTo>
                <a:cubicBezTo>
                  <a:pt x="4878554" y="27730"/>
                  <a:pt x="4688865" y="18474"/>
                  <a:pt x="4557615" y="21946"/>
                </a:cubicBezTo>
                <a:cubicBezTo>
                  <a:pt x="4385097" y="43371"/>
                  <a:pt x="4094737" y="86131"/>
                  <a:pt x="3819230" y="21946"/>
                </a:cubicBezTo>
                <a:cubicBezTo>
                  <a:pt x="3558436" y="-11147"/>
                  <a:pt x="3505968" y="19217"/>
                  <a:pt x="3335461" y="21946"/>
                </a:cubicBezTo>
                <a:cubicBezTo>
                  <a:pt x="3161031" y="23930"/>
                  <a:pt x="2965600" y="-5909"/>
                  <a:pt x="2648000" y="21946"/>
                </a:cubicBezTo>
                <a:cubicBezTo>
                  <a:pt x="2314907" y="41561"/>
                  <a:pt x="2282136" y="1466"/>
                  <a:pt x="2062384" y="21946"/>
                </a:cubicBezTo>
                <a:cubicBezTo>
                  <a:pt x="1822890" y="7080"/>
                  <a:pt x="1634043" y="4106"/>
                  <a:pt x="1476769" y="21946"/>
                </a:cubicBezTo>
                <a:cubicBezTo>
                  <a:pt x="1249221" y="76298"/>
                  <a:pt x="963241" y="-38774"/>
                  <a:pt x="738385" y="21946"/>
                </a:cubicBezTo>
                <a:cubicBezTo>
                  <a:pt x="519037" y="62444"/>
                  <a:pt x="142460" y="9207"/>
                  <a:pt x="0" y="21946"/>
                </a:cubicBezTo>
                <a:cubicBezTo>
                  <a:pt x="232" y="15375"/>
                  <a:pt x="-62" y="7624"/>
                  <a:pt x="0" y="0"/>
                </a:cubicBezTo>
                <a:close/>
              </a:path>
              <a:path w="5092307" h="21946" fill="none" stroke="0" extrusionOk="0">
                <a:moveTo>
                  <a:pt x="0" y="0"/>
                </a:moveTo>
                <a:cubicBezTo>
                  <a:pt x="113903" y="8056"/>
                  <a:pt x="289522" y="-33593"/>
                  <a:pt x="483769" y="0"/>
                </a:cubicBezTo>
                <a:cubicBezTo>
                  <a:pt x="627284" y="7159"/>
                  <a:pt x="934921" y="-20423"/>
                  <a:pt x="1222154" y="0"/>
                </a:cubicBezTo>
                <a:cubicBezTo>
                  <a:pt x="1498288" y="27094"/>
                  <a:pt x="1577800" y="31269"/>
                  <a:pt x="1756846" y="0"/>
                </a:cubicBezTo>
                <a:cubicBezTo>
                  <a:pt x="1924612" y="-12017"/>
                  <a:pt x="2088979" y="-472"/>
                  <a:pt x="2291538" y="0"/>
                </a:cubicBezTo>
                <a:cubicBezTo>
                  <a:pt x="2538292" y="22629"/>
                  <a:pt x="2712192" y="-39355"/>
                  <a:pt x="2979000" y="0"/>
                </a:cubicBezTo>
                <a:cubicBezTo>
                  <a:pt x="3238881" y="-13144"/>
                  <a:pt x="3336179" y="-26607"/>
                  <a:pt x="3666461" y="0"/>
                </a:cubicBezTo>
                <a:cubicBezTo>
                  <a:pt x="4000998" y="34831"/>
                  <a:pt x="3957721" y="10151"/>
                  <a:pt x="4252076" y="0"/>
                </a:cubicBezTo>
                <a:cubicBezTo>
                  <a:pt x="4521963" y="-49706"/>
                  <a:pt x="4813887" y="-35034"/>
                  <a:pt x="5092307" y="0"/>
                </a:cubicBezTo>
                <a:cubicBezTo>
                  <a:pt x="5092680" y="4478"/>
                  <a:pt x="5092206" y="16742"/>
                  <a:pt x="5092307" y="21946"/>
                </a:cubicBezTo>
                <a:cubicBezTo>
                  <a:pt x="4959428" y="12562"/>
                  <a:pt x="4777016" y="22015"/>
                  <a:pt x="4455769" y="21946"/>
                </a:cubicBezTo>
                <a:cubicBezTo>
                  <a:pt x="4168927" y="36443"/>
                  <a:pt x="3921505" y="-19040"/>
                  <a:pt x="3717384" y="21946"/>
                </a:cubicBezTo>
                <a:cubicBezTo>
                  <a:pt x="3517199" y="56324"/>
                  <a:pt x="3351008" y="50206"/>
                  <a:pt x="3233615" y="21946"/>
                </a:cubicBezTo>
                <a:cubicBezTo>
                  <a:pt x="3086772" y="14949"/>
                  <a:pt x="2881908" y="55620"/>
                  <a:pt x="2546154" y="21946"/>
                </a:cubicBezTo>
                <a:cubicBezTo>
                  <a:pt x="2220418" y="12137"/>
                  <a:pt x="2169064" y="21039"/>
                  <a:pt x="1960538" y="21946"/>
                </a:cubicBezTo>
                <a:cubicBezTo>
                  <a:pt x="1741090" y="-4324"/>
                  <a:pt x="1530836" y="-18973"/>
                  <a:pt x="1374923" y="21946"/>
                </a:cubicBezTo>
                <a:cubicBezTo>
                  <a:pt x="1223501" y="3116"/>
                  <a:pt x="918362" y="39312"/>
                  <a:pt x="738385" y="21946"/>
                </a:cubicBezTo>
                <a:cubicBezTo>
                  <a:pt x="533141" y="37908"/>
                  <a:pt x="166207" y="-14566"/>
                  <a:pt x="0" y="21946"/>
                </a:cubicBezTo>
                <a:cubicBezTo>
                  <a:pt x="41" y="12241"/>
                  <a:pt x="-29" y="5997"/>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xmlns="" sd="2727557108">
                  <a:custGeom>
                    <a:avLst/>
                    <a:gdLst>
                      <a:gd name="connsiteX0" fmla="*/ 0 w 5092307"/>
                      <a:gd name="connsiteY0" fmla="*/ 0 h 21946"/>
                      <a:gd name="connsiteX1" fmla="*/ 483769 w 5092307"/>
                      <a:gd name="connsiteY1" fmla="*/ 0 h 21946"/>
                      <a:gd name="connsiteX2" fmla="*/ 1222154 w 5092307"/>
                      <a:gd name="connsiteY2" fmla="*/ 0 h 21946"/>
                      <a:gd name="connsiteX3" fmla="*/ 1756846 w 5092307"/>
                      <a:gd name="connsiteY3" fmla="*/ 0 h 21946"/>
                      <a:gd name="connsiteX4" fmla="*/ 2291538 w 5092307"/>
                      <a:gd name="connsiteY4" fmla="*/ 0 h 21946"/>
                      <a:gd name="connsiteX5" fmla="*/ 2979000 w 5092307"/>
                      <a:gd name="connsiteY5" fmla="*/ 0 h 21946"/>
                      <a:gd name="connsiteX6" fmla="*/ 3666461 w 5092307"/>
                      <a:gd name="connsiteY6" fmla="*/ 0 h 21946"/>
                      <a:gd name="connsiteX7" fmla="*/ 4252076 w 5092307"/>
                      <a:gd name="connsiteY7" fmla="*/ 0 h 21946"/>
                      <a:gd name="connsiteX8" fmla="*/ 5092307 w 5092307"/>
                      <a:gd name="connsiteY8" fmla="*/ 0 h 21946"/>
                      <a:gd name="connsiteX9" fmla="*/ 5092307 w 5092307"/>
                      <a:gd name="connsiteY9" fmla="*/ 21946 h 21946"/>
                      <a:gd name="connsiteX10" fmla="*/ 4455769 w 5092307"/>
                      <a:gd name="connsiteY10" fmla="*/ 21946 h 21946"/>
                      <a:gd name="connsiteX11" fmla="*/ 3717384 w 5092307"/>
                      <a:gd name="connsiteY11" fmla="*/ 21946 h 21946"/>
                      <a:gd name="connsiteX12" fmla="*/ 3233615 w 5092307"/>
                      <a:gd name="connsiteY12" fmla="*/ 21946 h 21946"/>
                      <a:gd name="connsiteX13" fmla="*/ 2546154 w 5092307"/>
                      <a:gd name="connsiteY13" fmla="*/ 21946 h 21946"/>
                      <a:gd name="connsiteX14" fmla="*/ 1960538 w 5092307"/>
                      <a:gd name="connsiteY14" fmla="*/ 21946 h 21946"/>
                      <a:gd name="connsiteX15" fmla="*/ 1374923 w 5092307"/>
                      <a:gd name="connsiteY15" fmla="*/ 21946 h 21946"/>
                      <a:gd name="connsiteX16" fmla="*/ 738385 w 5092307"/>
                      <a:gd name="connsiteY16" fmla="*/ 21946 h 21946"/>
                      <a:gd name="connsiteX17" fmla="*/ 0 w 5092307"/>
                      <a:gd name="connsiteY17" fmla="*/ 21946 h 21946"/>
                      <a:gd name="connsiteX18" fmla="*/ 0 w 5092307"/>
                      <a:gd name="connsiteY18" fmla="*/ 0 h 2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92307" h="21946" fill="none" extrusionOk="0">
                        <a:moveTo>
                          <a:pt x="0" y="0"/>
                        </a:moveTo>
                        <a:cubicBezTo>
                          <a:pt x="126622" y="2207"/>
                          <a:pt x="310281" y="-9618"/>
                          <a:pt x="483769" y="0"/>
                        </a:cubicBezTo>
                        <a:cubicBezTo>
                          <a:pt x="657257" y="9618"/>
                          <a:pt x="962372" y="-35609"/>
                          <a:pt x="1222154" y="0"/>
                        </a:cubicBezTo>
                        <a:cubicBezTo>
                          <a:pt x="1481937" y="35609"/>
                          <a:pt x="1599378" y="20188"/>
                          <a:pt x="1756846" y="0"/>
                        </a:cubicBezTo>
                        <a:cubicBezTo>
                          <a:pt x="1914314" y="-20188"/>
                          <a:pt x="2080092" y="-5105"/>
                          <a:pt x="2291538" y="0"/>
                        </a:cubicBezTo>
                        <a:cubicBezTo>
                          <a:pt x="2502984" y="5105"/>
                          <a:pt x="2714641" y="617"/>
                          <a:pt x="2979000" y="0"/>
                        </a:cubicBezTo>
                        <a:cubicBezTo>
                          <a:pt x="3243359" y="-617"/>
                          <a:pt x="3339677" y="-32878"/>
                          <a:pt x="3666461" y="0"/>
                        </a:cubicBezTo>
                        <a:cubicBezTo>
                          <a:pt x="3993245" y="32878"/>
                          <a:pt x="3959356" y="10646"/>
                          <a:pt x="4252076" y="0"/>
                        </a:cubicBezTo>
                        <a:cubicBezTo>
                          <a:pt x="4544797" y="-10646"/>
                          <a:pt x="4803806" y="-6208"/>
                          <a:pt x="5092307" y="0"/>
                        </a:cubicBezTo>
                        <a:cubicBezTo>
                          <a:pt x="5092586" y="4631"/>
                          <a:pt x="5092360" y="16862"/>
                          <a:pt x="5092307" y="21946"/>
                        </a:cubicBezTo>
                        <a:cubicBezTo>
                          <a:pt x="4963024" y="39542"/>
                          <a:pt x="4769693" y="24041"/>
                          <a:pt x="4455769" y="21946"/>
                        </a:cubicBezTo>
                        <a:cubicBezTo>
                          <a:pt x="4141845" y="19851"/>
                          <a:pt x="3943439" y="-13029"/>
                          <a:pt x="3717384" y="21946"/>
                        </a:cubicBezTo>
                        <a:cubicBezTo>
                          <a:pt x="3491329" y="56921"/>
                          <a:pt x="3361256" y="34282"/>
                          <a:pt x="3233615" y="21946"/>
                        </a:cubicBezTo>
                        <a:cubicBezTo>
                          <a:pt x="3105974" y="9610"/>
                          <a:pt x="2872163" y="30197"/>
                          <a:pt x="2546154" y="21946"/>
                        </a:cubicBezTo>
                        <a:cubicBezTo>
                          <a:pt x="2220145" y="13695"/>
                          <a:pt x="2168829" y="22450"/>
                          <a:pt x="1960538" y="21946"/>
                        </a:cubicBezTo>
                        <a:cubicBezTo>
                          <a:pt x="1752247" y="21442"/>
                          <a:pt x="1523678" y="13932"/>
                          <a:pt x="1374923" y="21946"/>
                        </a:cubicBezTo>
                        <a:cubicBezTo>
                          <a:pt x="1226168" y="29960"/>
                          <a:pt x="928094" y="36837"/>
                          <a:pt x="738385" y="21946"/>
                        </a:cubicBezTo>
                        <a:cubicBezTo>
                          <a:pt x="548676" y="7055"/>
                          <a:pt x="168941" y="-5592"/>
                          <a:pt x="0" y="21946"/>
                        </a:cubicBezTo>
                        <a:cubicBezTo>
                          <a:pt x="287" y="12071"/>
                          <a:pt x="-113" y="6250"/>
                          <a:pt x="0" y="0"/>
                        </a:cubicBezTo>
                        <a:close/>
                      </a:path>
                      <a:path w="5092307" h="21946" stroke="0" extrusionOk="0">
                        <a:moveTo>
                          <a:pt x="0" y="0"/>
                        </a:moveTo>
                        <a:cubicBezTo>
                          <a:pt x="123076" y="8408"/>
                          <a:pt x="290804" y="2227"/>
                          <a:pt x="534692" y="0"/>
                        </a:cubicBezTo>
                        <a:cubicBezTo>
                          <a:pt x="778580" y="-2227"/>
                          <a:pt x="855490" y="-16962"/>
                          <a:pt x="1018461" y="0"/>
                        </a:cubicBezTo>
                        <a:cubicBezTo>
                          <a:pt x="1181432" y="16962"/>
                          <a:pt x="1320664" y="19870"/>
                          <a:pt x="1553154" y="0"/>
                        </a:cubicBezTo>
                        <a:cubicBezTo>
                          <a:pt x="1785644" y="-19870"/>
                          <a:pt x="2036509" y="-20672"/>
                          <a:pt x="2189692" y="0"/>
                        </a:cubicBezTo>
                        <a:cubicBezTo>
                          <a:pt x="2342875" y="20672"/>
                          <a:pt x="2544654" y="-33332"/>
                          <a:pt x="2877153" y="0"/>
                        </a:cubicBezTo>
                        <a:cubicBezTo>
                          <a:pt x="3209652" y="33332"/>
                          <a:pt x="3394712" y="30818"/>
                          <a:pt x="3615538" y="0"/>
                        </a:cubicBezTo>
                        <a:cubicBezTo>
                          <a:pt x="3836364" y="-30818"/>
                          <a:pt x="4201667" y="-30590"/>
                          <a:pt x="4353922" y="0"/>
                        </a:cubicBezTo>
                        <a:cubicBezTo>
                          <a:pt x="4506177" y="30590"/>
                          <a:pt x="4855479" y="18332"/>
                          <a:pt x="5092307" y="0"/>
                        </a:cubicBezTo>
                        <a:cubicBezTo>
                          <a:pt x="5091574" y="4400"/>
                          <a:pt x="5092005" y="11744"/>
                          <a:pt x="5092307" y="21946"/>
                        </a:cubicBezTo>
                        <a:cubicBezTo>
                          <a:pt x="4864916" y="7468"/>
                          <a:pt x="4690539" y="13687"/>
                          <a:pt x="4557615" y="21946"/>
                        </a:cubicBezTo>
                        <a:cubicBezTo>
                          <a:pt x="4424691" y="30205"/>
                          <a:pt x="4076201" y="51864"/>
                          <a:pt x="3819230" y="21946"/>
                        </a:cubicBezTo>
                        <a:cubicBezTo>
                          <a:pt x="3562259" y="-7972"/>
                          <a:pt x="3498341" y="13372"/>
                          <a:pt x="3335461" y="21946"/>
                        </a:cubicBezTo>
                        <a:cubicBezTo>
                          <a:pt x="3172581" y="30520"/>
                          <a:pt x="2979939" y="3719"/>
                          <a:pt x="2648000" y="21946"/>
                        </a:cubicBezTo>
                        <a:cubicBezTo>
                          <a:pt x="2316061" y="40173"/>
                          <a:pt x="2286972" y="9792"/>
                          <a:pt x="2062384" y="21946"/>
                        </a:cubicBezTo>
                        <a:cubicBezTo>
                          <a:pt x="1837796" y="34100"/>
                          <a:pt x="1672241" y="1952"/>
                          <a:pt x="1476769" y="21946"/>
                        </a:cubicBezTo>
                        <a:cubicBezTo>
                          <a:pt x="1281297" y="41940"/>
                          <a:pt x="975566" y="5945"/>
                          <a:pt x="738385" y="21946"/>
                        </a:cubicBezTo>
                        <a:cubicBezTo>
                          <a:pt x="501204" y="37947"/>
                          <a:pt x="163670" y="-14697"/>
                          <a:pt x="0" y="21946"/>
                        </a:cubicBezTo>
                        <a:cubicBezTo>
                          <a:pt x="-116" y="15135"/>
                          <a:pt x="-209" y="79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7">
            <a:extLst>
              <a:ext uri="{FF2B5EF4-FFF2-40B4-BE49-F238E27FC236}">
                <a16:creationId xmlns:a16="http://schemas.microsoft.com/office/drawing/2014/main" id="{A7353E74-66FA-4BE3-86FB-D5BF205BCEA4}"/>
              </a:ext>
            </a:extLst>
          </p:cNvPr>
          <p:cNvSpPr txBox="1">
            <a:spLocks/>
          </p:cNvSpPr>
          <p:nvPr/>
        </p:nvSpPr>
        <p:spPr>
          <a:xfrm>
            <a:off x="1820734" y="4069408"/>
            <a:ext cx="10972800" cy="3675888"/>
          </a:xfrm>
          <a:prstGeom prst="rect">
            <a:avLst/>
          </a:prstGeom>
        </p:spPr>
        <p:txBody>
          <a:bodyPr vert="horz" lIns="91440" tIns="45720" rIns="91440" bIns="45720" rtlCol="0" anchor="b" anchorCtr="0">
            <a:normAutofit/>
          </a:bodyPr>
          <a:lstStyle>
            <a:lvl1pPr algn="ctr" defTabSz="548613" rtl="0" eaLnBrk="1" latinLnBrk="0" hangingPunct="1">
              <a:spcBef>
                <a:spcPct val="0"/>
              </a:spcBef>
              <a:buNone/>
              <a:defRPr sz="5000" b="1" kern="1200">
                <a:solidFill>
                  <a:srgbClr val="C00000"/>
                </a:solidFill>
                <a:latin typeface="Arial"/>
                <a:ea typeface="+mj-ea"/>
                <a:cs typeface="Arial"/>
              </a:defRPr>
            </a:lvl1pPr>
          </a:lstStyle>
          <a:p>
            <a:pPr defTabSz="914400">
              <a:lnSpc>
                <a:spcPct val="90000"/>
              </a:lnSpc>
            </a:pPr>
            <a:endParaRPr lang="en-US" sz="6100" dirty="0">
              <a:solidFill>
                <a:srgbClr val="FFFFFF"/>
              </a:solidFill>
              <a:latin typeface="+mj-lt"/>
              <a:cs typeface="Calibri"/>
            </a:endParaRPr>
          </a:p>
        </p:txBody>
      </p:sp>
    </p:spTree>
    <p:extLst>
      <p:ext uri="{BB962C8B-B14F-4D97-AF65-F5344CB8AC3E}">
        <p14:creationId xmlns:p14="http://schemas.microsoft.com/office/powerpoint/2010/main" val="27159448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EE5A4F-C39C-40D7-820E-54FEF7F97B85}"/>
              </a:ext>
            </a:extLst>
          </p:cNvPr>
          <p:cNvSpPr>
            <a:spLocks noGrp="1"/>
          </p:cNvSpPr>
          <p:nvPr>
            <p:ph type="title"/>
          </p:nvPr>
        </p:nvSpPr>
        <p:spPr>
          <a:xfrm>
            <a:off x="1068405" y="768096"/>
            <a:ext cx="4480817" cy="4279392"/>
          </a:xfrm>
        </p:spPr>
        <p:txBody>
          <a:bodyPr vert="horz" lIns="91440" tIns="45720" rIns="91440" bIns="45720" rtlCol="0" anchor="b">
            <a:normAutofit fontScale="90000"/>
          </a:bodyPr>
          <a:lstStyle/>
          <a:p>
            <a:pPr algn="l" defTabSz="914400">
              <a:lnSpc>
                <a:spcPct val="90000"/>
              </a:lnSpc>
            </a:pPr>
            <a:br>
              <a:rPr lang="en-US" sz="4600" dirty="0">
                <a:solidFill>
                  <a:schemeClr val="tx1"/>
                </a:solidFill>
                <a:latin typeface="+mj-lt"/>
                <a:cs typeface="+mj-cs"/>
              </a:rPr>
            </a:br>
            <a:r>
              <a:rPr lang="en-US" sz="4600" dirty="0">
                <a:latin typeface="+mj-lt"/>
                <a:cs typeface="+mj-cs"/>
              </a:rPr>
              <a:t>Barbara Dunlap</a:t>
            </a:r>
            <a:br>
              <a:rPr lang="en-US" sz="4600" dirty="0">
                <a:latin typeface="+mj-lt"/>
                <a:cs typeface="+mj-cs"/>
              </a:rPr>
            </a:br>
            <a:r>
              <a:rPr lang="en-US" sz="4600" dirty="0">
                <a:solidFill>
                  <a:schemeClr val="tx1"/>
                </a:solidFill>
                <a:latin typeface="+mj-lt"/>
                <a:cs typeface="+mj-cs"/>
              </a:rPr>
              <a:t>Coordinator for AEP Transmission Co-op and Internship Program</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8405" y="5291120"/>
            <a:ext cx="4169664" cy="21946"/>
          </a:xfrm>
          <a:custGeom>
            <a:avLst/>
            <a:gdLst>
              <a:gd name="connsiteX0" fmla="*/ 0 w 4169664"/>
              <a:gd name="connsiteY0" fmla="*/ 0 h 21946"/>
              <a:gd name="connsiteX1" fmla="*/ 694944 w 4169664"/>
              <a:gd name="connsiteY1" fmla="*/ 0 h 21946"/>
              <a:gd name="connsiteX2" fmla="*/ 1473281 w 4169664"/>
              <a:gd name="connsiteY2" fmla="*/ 0 h 21946"/>
              <a:gd name="connsiteX3" fmla="*/ 2084832 w 4169664"/>
              <a:gd name="connsiteY3" fmla="*/ 0 h 21946"/>
              <a:gd name="connsiteX4" fmla="*/ 2696383 w 4169664"/>
              <a:gd name="connsiteY4" fmla="*/ 0 h 21946"/>
              <a:gd name="connsiteX5" fmla="*/ 3433023 w 4169664"/>
              <a:gd name="connsiteY5" fmla="*/ 0 h 21946"/>
              <a:gd name="connsiteX6" fmla="*/ 4169664 w 4169664"/>
              <a:gd name="connsiteY6" fmla="*/ 0 h 21946"/>
              <a:gd name="connsiteX7" fmla="*/ 4169664 w 4169664"/>
              <a:gd name="connsiteY7" fmla="*/ 21946 h 21946"/>
              <a:gd name="connsiteX8" fmla="*/ 3391327 w 4169664"/>
              <a:gd name="connsiteY8" fmla="*/ 21946 h 21946"/>
              <a:gd name="connsiteX9" fmla="*/ 2654686 w 4169664"/>
              <a:gd name="connsiteY9" fmla="*/ 21946 h 21946"/>
              <a:gd name="connsiteX10" fmla="*/ 1959742 w 4169664"/>
              <a:gd name="connsiteY10" fmla="*/ 21946 h 21946"/>
              <a:gd name="connsiteX11" fmla="*/ 1223101 w 4169664"/>
              <a:gd name="connsiteY11" fmla="*/ 21946 h 21946"/>
              <a:gd name="connsiteX12" fmla="*/ 0 w 4169664"/>
              <a:gd name="connsiteY12" fmla="*/ 21946 h 21946"/>
              <a:gd name="connsiteX13" fmla="*/ 0 w 4169664"/>
              <a:gd name="connsiteY13" fmla="*/ 0 h 21946"/>
              <a:gd name="connsiteX0" fmla="*/ 0 w 4169664"/>
              <a:gd name="connsiteY0" fmla="*/ 0 h 21946"/>
              <a:gd name="connsiteX1" fmla="*/ 611551 w 4169664"/>
              <a:gd name="connsiteY1" fmla="*/ 0 h 21946"/>
              <a:gd name="connsiteX2" fmla="*/ 1389888 w 4169664"/>
              <a:gd name="connsiteY2" fmla="*/ 0 h 21946"/>
              <a:gd name="connsiteX3" fmla="*/ 1959742 w 4169664"/>
              <a:gd name="connsiteY3" fmla="*/ 0 h 21946"/>
              <a:gd name="connsiteX4" fmla="*/ 2529596 w 4169664"/>
              <a:gd name="connsiteY4" fmla="*/ 0 h 21946"/>
              <a:gd name="connsiteX5" fmla="*/ 3224540 w 4169664"/>
              <a:gd name="connsiteY5" fmla="*/ 0 h 21946"/>
              <a:gd name="connsiteX6" fmla="*/ 4169664 w 4169664"/>
              <a:gd name="connsiteY6" fmla="*/ 0 h 21946"/>
              <a:gd name="connsiteX7" fmla="*/ 4169664 w 4169664"/>
              <a:gd name="connsiteY7" fmla="*/ 21946 h 21946"/>
              <a:gd name="connsiteX8" fmla="*/ 3558113 w 4169664"/>
              <a:gd name="connsiteY8" fmla="*/ 21946 h 21946"/>
              <a:gd name="connsiteX9" fmla="*/ 2904866 w 4169664"/>
              <a:gd name="connsiteY9" fmla="*/ 21946 h 21946"/>
              <a:gd name="connsiteX10" fmla="*/ 2126529 w 4169664"/>
              <a:gd name="connsiteY10" fmla="*/ 21946 h 21946"/>
              <a:gd name="connsiteX11" fmla="*/ 1473281 w 4169664"/>
              <a:gd name="connsiteY11" fmla="*/ 21946 h 21946"/>
              <a:gd name="connsiteX12" fmla="*/ 820034 w 4169664"/>
              <a:gd name="connsiteY12" fmla="*/ 21946 h 21946"/>
              <a:gd name="connsiteX13" fmla="*/ 0 w 4169664"/>
              <a:gd name="connsiteY13" fmla="*/ 21946 h 21946"/>
              <a:gd name="connsiteX14" fmla="*/ 0 w 4169664"/>
              <a:gd name="connsiteY14" fmla="*/ 0 h 2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69664" h="21946" fill="none" extrusionOk="0">
                <a:moveTo>
                  <a:pt x="0" y="0"/>
                </a:moveTo>
                <a:cubicBezTo>
                  <a:pt x="327027" y="17156"/>
                  <a:pt x="421597" y="15101"/>
                  <a:pt x="694944" y="0"/>
                </a:cubicBezTo>
                <a:cubicBezTo>
                  <a:pt x="954504" y="-14695"/>
                  <a:pt x="1204885" y="-30820"/>
                  <a:pt x="1473281" y="0"/>
                </a:cubicBezTo>
                <a:cubicBezTo>
                  <a:pt x="1767191" y="26786"/>
                  <a:pt x="1796765" y="12724"/>
                  <a:pt x="2084832" y="0"/>
                </a:cubicBezTo>
                <a:cubicBezTo>
                  <a:pt x="2374794" y="-1792"/>
                  <a:pt x="2421585" y="20639"/>
                  <a:pt x="2696383" y="0"/>
                </a:cubicBezTo>
                <a:cubicBezTo>
                  <a:pt x="2978606" y="-39786"/>
                  <a:pt x="3100517" y="-1958"/>
                  <a:pt x="3433023" y="0"/>
                </a:cubicBezTo>
                <a:cubicBezTo>
                  <a:pt x="3710758" y="-24512"/>
                  <a:pt x="3973864" y="60576"/>
                  <a:pt x="4169664" y="0"/>
                </a:cubicBezTo>
                <a:cubicBezTo>
                  <a:pt x="4170313" y="10049"/>
                  <a:pt x="4169883" y="17503"/>
                  <a:pt x="4169664" y="21946"/>
                </a:cubicBezTo>
                <a:cubicBezTo>
                  <a:pt x="4017030" y="71255"/>
                  <a:pt x="3534685" y="-4202"/>
                  <a:pt x="3391327" y="21946"/>
                </a:cubicBezTo>
                <a:cubicBezTo>
                  <a:pt x="3210869" y="28618"/>
                  <a:pt x="2816337" y="68258"/>
                  <a:pt x="2654686" y="21946"/>
                </a:cubicBezTo>
                <a:cubicBezTo>
                  <a:pt x="2461829" y="20110"/>
                  <a:pt x="2182226" y="40279"/>
                  <a:pt x="1959742" y="21946"/>
                </a:cubicBezTo>
                <a:cubicBezTo>
                  <a:pt x="1726867" y="4031"/>
                  <a:pt x="1383451" y="15210"/>
                  <a:pt x="1223101" y="21946"/>
                </a:cubicBezTo>
                <a:cubicBezTo>
                  <a:pt x="1061217" y="-41467"/>
                  <a:pt x="576850" y="54748"/>
                  <a:pt x="0" y="21946"/>
                </a:cubicBezTo>
                <a:cubicBezTo>
                  <a:pt x="-156" y="11586"/>
                  <a:pt x="-1417" y="7823"/>
                  <a:pt x="0" y="0"/>
                </a:cubicBezTo>
                <a:close/>
              </a:path>
              <a:path w="4169664" h="21946" stroke="0" extrusionOk="0">
                <a:moveTo>
                  <a:pt x="0" y="0"/>
                </a:moveTo>
                <a:cubicBezTo>
                  <a:pt x="167102" y="-60186"/>
                  <a:pt x="436106" y="-35276"/>
                  <a:pt x="611551" y="0"/>
                </a:cubicBezTo>
                <a:cubicBezTo>
                  <a:pt x="815540" y="46042"/>
                  <a:pt x="1079958" y="-44325"/>
                  <a:pt x="1389888" y="0"/>
                </a:cubicBezTo>
                <a:cubicBezTo>
                  <a:pt x="1706351" y="18175"/>
                  <a:pt x="1754976" y="2031"/>
                  <a:pt x="1959742" y="0"/>
                </a:cubicBezTo>
                <a:cubicBezTo>
                  <a:pt x="2166061" y="-18545"/>
                  <a:pt x="2371259" y="-9343"/>
                  <a:pt x="2529596" y="0"/>
                </a:cubicBezTo>
                <a:cubicBezTo>
                  <a:pt x="2694407" y="24062"/>
                  <a:pt x="3011853" y="20166"/>
                  <a:pt x="3224540" y="0"/>
                </a:cubicBezTo>
                <a:cubicBezTo>
                  <a:pt x="3481411" y="-48883"/>
                  <a:pt x="3852799" y="56101"/>
                  <a:pt x="4169664" y="0"/>
                </a:cubicBezTo>
                <a:cubicBezTo>
                  <a:pt x="4169412" y="5016"/>
                  <a:pt x="4170513" y="12400"/>
                  <a:pt x="4169664" y="21946"/>
                </a:cubicBezTo>
                <a:cubicBezTo>
                  <a:pt x="3973945" y="-37241"/>
                  <a:pt x="3727509" y="37492"/>
                  <a:pt x="3558113" y="21946"/>
                </a:cubicBezTo>
                <a:cubicBezTo>
                  <a:pt x="3367510" y="-20877"/>
                  <a:pt x="3133672" y="54517"/>
                  <a:pt x="2904866" y="21946"/>
                </a:cubicBezTo>
                <a:cubicBezTo>
                  <a:pt x="2652134" y="9689"/>
                  <a:pt x="2468598" y="36323"/>
                  <a:pt x="2126529" y="21946"/>
                </a:cubicBezTo>
                <a:cubicBezTo>
                  <a:pt x="1773719" y="18037"/>
                  <a:pt x="1606906" y="27650"/>
                  <a:pt x="1473281" y="21946"/>
                </a:cubicBezTo>
                <a:cubicBezTo>
                  <a:pt x="1309858" y="12721"/>
                  <a:pt x="1143199" y="-42169"/>
                  <a:pt x="820034" y="21946"/>
                </a:cubicBezTo>
                <a:cubicBezTo>
                  <a:pt x="492720" y="73556"/>
                  <a:pt x="157827" y="55632"/>
                  <a:pt x="0" y="21946"/>
                </a:cubicBezTo>
                <a:cubicBezTo>
                  <a:pt x="-1299" y="18217"/>
                  <a:pt x="582" y="7934"/>
                  <a:pt x="0" y="0"/>
                </a:cubicBezTo>
                <a:close/>
              </a:path>
              <a:path w="4169664" h="21946" fill="none" stroke="0" extrusionOk="0">
                <a:moveTo>
                  <a:pt x="0" y="0"/>
                </a:moveTo>
                <a:cubicBezTo>
                  <a:pt x="347543" y="20759"/>
                  <a:pt x="417898" y="34097"/>
                  <a:pt x="694944" y="0"/>
                </a:cubicBezTo>
                <a:cubicBezTo>
                  <a:pt x="993406" y="-57164"/>
                  <a:pt x="1130269" y="-27873"/>
                  <a:pt x="1473281" y="0"/>
                </a:cubicBezTo>
                <a:cubicBezTo>
                  <a:pt x="1765116" y="16839"/>
                  <a:pt x="1792768" y="19509"/>
                  <a:pt x="2084832" y="0"/>
                </a:cubicBezTo>
                <a:cubicBezTo>
                  <a:pt x="2373784" y="-9011"/>
                  <a:pt x="2410601" y="29635"/>
                  <a:pt x="2696383" y="0"/>
                </a:cubicBezTo>
                <a:cubicBezTo>
                  <a:pt x="2970377" y="-27110"/>
                  <a:pt x="3116820" y="10253"/>
                  <a:pt x="3433023" y="0"/>
                </a:cubicBezTo>
                <a:cubicBezTo>
                  <a:pt x="3759971" y="-7916"/>
                  <a:pt x="3959964" y="20732"/>
                  <a:pt x="4169664" y="0"/>
                </a:cubicBezTo>
                <a:cubicBezTo>
                  <a:pt x="4169422" y="9830"/>
                  <a:pt x="4168298" y="17886"/>
                  <a:pt x="4169664" y="21946"/>
                </a:cubicBezTo>
                <a:cubicBezTo>
                  <a:pt x="4025352" y="65332"/>
                  <a:pt x="3629422" y="-5588"/>
                  <a:pt x="3391327" y="21946"/>
                </a:cubicBezTo>
                <a:cubicBezTo>
                  <a:pt x="3227978" y="30311"/>
                  <a:pt x="2790214" y="42759"/>
                  <a:pt x="2654686" y="21946"/>
                </a:cubicBezTo>
                <a:cubicBezTo>
                  <a:pt x="2506707" y="20435"/>
                  <a:pt x="2166829" y="45815"/>
                  <a:pt x="1959742" y="21946"/>
                </a:cubicBezTo>
                <a:cubicBezTo>
                  <a:pt x="1750493" y="-6235"/>
                  <a:pt x="1355547" y="28809"/>
                  <a:pt x="1223101" y="21946"/>
                </a:cubicBezTo>
                <a:cubicBezTo>
                  <a:pt x="1058013" y="-27362"/>
                  <a:pt x="453518" y="30820"/>
                  <a:pt x="0" y="21946"/>
                </a:cubicBezTo>
                <a:cubicBezTo>
                  <a:pt x="-95" y="11141"/>
                  <a:pt x="-1598" y="724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custGeom>
                    <a:avLst/>
                    <a:gdLst>
                      <a:gd name="connsiteX0" fmla="*/ 0 w 4169664"/>
                      <a:gd name="connsiteY0" fmla="*/ 0 h 21946"/>
                      <a:gd name="connsiteX1" fmla="*/ 694944 w 4169664"/>
                      <a:gd name="connsiteY1" fmla="*/ 0 h 21946"/>
                      <a:gd name="connsiteX2" fmla="*/ 1473281 w 4169664"/>
                      <a:gd name="connsiteY2" fmla="*/ 0 h 21946"/>
                      <a:gd name="connsiteX3" fmla="*/ 2084832 w 4169664"/>
                      <a:gd name="connsiteY3" fmla="*/ 0 h 21946"/>
                      <a:gd name="connsiteX4" fmla="*/ 2696383 w 4169664"/>
                      <a:gd name="connsiteY4" fmla="*/ 0 h 21946"/>
                      <a:gd name="connsiteX5" fmla="*/ 3433023 w 4169664"/>
                      <a:gd name="connsiteY5" fmla="*/ 0 h 21946"/>
                      <a:gd name="connsiteX6" fmla="*/ 4169664 w 4169664"/>
                      <a:gd name="connsiteY6" fmla="*/ 0 h 21946"/>
                      <a:gd name="connsiteX7" fmla="*/ 4169664 w 4169664"/>
                      <a:gd name="connsiteY7" fmla="*/ 21946 h 21946"/>
                      <a:gd name="connsiteX8" fmla="*/ 3391327 w 4169664"/>
                      <a:gd name="connsiteY8" fmla="*/ 21946 h 21946"/>
                      <a:gd name="connsiteX9" fmla="*/ 2654686 w 4169664"/>
                      <a:gd name="connsiteY9" fmla="*/ 21946 h 21946"/>
                      <a:gd name="connsiteX10" fmla="*/ 1959742 w 4169664"/>
                      <a:gd name="connsiteY10" fmla="*/ 21946 h 21946"/>
                      <a:gd name="connsiteX11" fmla="*/ 1223101 w 4169664"/>
                      <a:gd name="connsiteY11" fmla="*/ 21946 h 21946"/>
                      <a:gd name="connsiteX12" fmla="*/ 0 w 4169664"/>
                      <a:gd name="connsiteY12" fmla="*/ 21946 h 21946"/>
                      <a:gd name="connsiteX13" fmla="*/ 0 w 4169664"/>
                      <a:gd name="connsiteY13" fmla="*/ 0 h 2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69664" h="21946" fill="none" extrusionOk="0">
                        <a:moveTo>
                          <a:pt x="0" y="0"/>
                        </a:moveTo>
                        <a:cubicBezTo>
                          <a:pt x="339081" y="33322"/>
                          <a:pt x="420647" y="21609"/>
                          <a:pt x="694944" y="0"/>
                        </a:cubicBezTo>
                        <a:cubicBezTo>
                          <a:pt x="969241" y="-21609"/>
                          <a:pt x="1180055" y="-24321"/>
                          <a:pt x="1473281" y="0"/>
                        </a:cubicBezTo>
                        <a:cubicBezTo>
                          <a:pt x="1766507" y="24321"/>
                          <a:pt x="1796116" y="13114"/>
                          <a:pt x="2084832" y="0"/>
                        </a:cubicBezTo>
                        <a:cubicBezTo>
                          <a:pt x="2373548" y="-13114"/>
                          <a:pt x="2413942" y="29356"/>
                          <a:pt x="2696383" y="0"/>
                        </a:cubicBezTo>
                        <a:cubicBezTo>
                          <a:pt x="2978824" y="-29356"/>
                          <a:pt x="3118658" y="6767"/>
                          <a:pt x="3433023" y="0"/>
                        </a:cubicBezTo>
                        <a:cubicBezTo>
                          <a:pt x="3747388" y="-6767"/>
                          <a:pt x="3991753" y="34038"/>
                          <a:pt x="4169664" y="0"/>
                        </a:cubicBezTo>
                        <a:cubicBezTo>
                          <a:pt x="4170206" y="9051"/>
                          <a:pt x="4169188" y="17369"/>
                          <a:pt x="4169664" y="21946"/>
                        </a:cubicBezTo>
                        <a:cubicBezTo>
                          <a:pt x="3988313" y="44320"/>
                          <a:pt x="3581828" y="-3110"/>
                          <a:pt x="3391327" y="21946"/>
                        </a:cubicBezTo>
                        <a:cubicBezTo>
                          <a:pt x="3200826" y="47002"/>
                          <a:pt x="2815087" y="42788"/>
                          <a:pt x="2654686" y="21946"/>
                        </a:cubicBezTo>
                        <a:cubicBezTo>
                          <a:pt x="2494285" y="1104"/>
                          <a:pt x="2170161" y="39259"/>
                          <a:pt x="1959742" y="21946"/>
                        </a:cubicBezTo>
                        <a:cubicBezTo>
                          <a:pt x="1749323" y="4633"/>
                          <a:pt x="1372803" y="22092"/>
                          <a:pt x="1223101" y="21946"/>
                        </a:cubicBezTo>
                        <a:cubicBezTo>
                          <a:pt x="1073399" y="21800"/>
                          <a:pt x="522747" y="79676"/>
                          <a:pt x="0" y="21946"/>
                        </a:cubicBezTo>
                        <a:cubicBezTo>
                          <a:pt x="-160" y="11058"/>
                          <a:pt x="-1077" y="7820"/>
                          <a:pt x="0" y="0"/>
                        </a:cubicBezTo>
                        <a:close/>
                      </a:path>
                      <a:path w="4169664" h="21946" stroke="0" extrusionOk="0">
                        <a:moveTo>
                          <a:pt x="0" y="0"/>
                        </a:moveTo>
                        <a:cubicBezTo>
                          <a:pt x="166200" y="-27625"/>
                          <a:pt x="425856" y="-30093"/>
                          <a:pt x="611551" y="0"/>
                        </a:cubicBezTo>
                        <a:cubicBezTo>
                          <a:pt x="797246" y="30093"/>
                          <a:pt x="1072994" y="-17054"/>
                          <a:pt x="1389888" y="0"/>
                        </a:cubicBezTo>
                        <a:cubicBezTo>
                          <a:pt x="1706782" y="17054"/>
                          <a:pt x="1754458" y="3344"/>
                          <a:pt x="1959742" y="0"/>
                        </a:cubicBezTo>
                        <a:cubicBezTo>
                          <a:pt x="2165026" y="-3344"/>
                          <a:pt x="2365478" y="-9580"/>
                          <a:pt x="2529596" y="0"/>
                        </a:cubicBezTo>
                        <a:cubicBezTo>
                          <a:pt x="2693714" y="9580"/>
                          <a:pt x="2957733" y="32618"/>
                          <a:pt x="3224540" y="0"/>
                        </a:cubicBezTo>
                        <a:cubicBezTo>
                          <a:pt x="3491347" y="-32618"/>
                          <a:pt x="3872692" y="41261"/>
                          <a:pt x="4169664" y="0"/>
                        </a:cubicBezTo>
                        <a:cubicBezTo>
                          <a:pt x="4169553" y="6078"/>
                          <a:pt x="4169935" y="12216"/>
                          <a:pt x="4169664" y="21946"/>
                        </a:cubicBezTo>
                        <a:cubicBezTo>
                          <a:pt x="3965016" y="-712"/>
                          <a:pt x="3738696" y="36627"/>
                          <a:pt x="3558113" y="21946"/>
                        </a:cubicBezTo>
                        <a:cubicBezTo>
                          <a:pt x="3377530" y="7265"/>
                          <a:pt x="3151416" y="53811"/>
                          <a:pt x="2904866" y="21946"/>
                        </a:cubicBezTo>
                        <a:cubicBezTo>
                          <a:pt x="2658316" y="-9919"/>
                          <a:pt x="2478158" y="31350"/>
                          <a:pt x="2126529" y="21946"/>
                        </a:cubicBezTo>
                        <a:cubicBezTo>
                          <a:pt x="1774900" y="12542"/>
                          <a:pt x="1614996" y="37381"/>
                          <a:pt x="1473281" y="21946"/>
                        </a:cubicBezTo>
                        <a:cubicBezTo>
                          <a:pt x="1331566" y="6511"/>
                          <a:pt x="1143949" y="-9533"/>
                          <a:pt x="820034" y="21946"/>
                        </a:cubicBezTo>
                        <a:cubicBezTo>
                          <a:pt x="496119" y="53425"/>
                          <a:pt x="198996" y="51722"/>
                          <a:pt x="0" y="21946"/>
                        </a:cubicBezTo>
                        <a:cubicBezTo>
                          <a:pt x="-615" y="16860"/>
                          <a:pt x="1003" y="822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692C3EEB-C16D-4E9C-9FCD-AF76E58ED81A}"/>
              </a:ext>
            </a:extLst>
          </p:cNvPr>
          <p:cNvPicPr>
            <a:picLocks noGrp="1" noChangeAspect="1"/>
          </p:cNvPicPr>
          <p:nvPr>
            <p:ph idx="1"/>
          </p:nvPr>
        </p:nvPicPr>
        <p:blipFill rotWithShape="1">
          <a:blip r:embed="rId3"/>
          <a:srcRect r="-4" b="9260"/>
          <a:stretch/>
        </p:blipFill>
        <p:spPr>
          <a:xfrm>
            <a:off x="6374042" y="10"/>
            <a:ext cx="8254530" cy="82295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F1B5E784-35C7-4AA0-9687-501B99B59103}"/>
              </a:ext>
            </a:extLst>
          </p:cNvPr>
          <p:cNvSpPr>
            <a:spLocks noGrp="1"/>
          </p:cNvSpPr>
          <p:nvPr>
            <p:ph type="sldNum" sz="quarter" idx="12"/>
          </p:nvPr>
        </p:nvSpPr>
        <p:spPr>
          <a:xfrm>
            <a:off x="12710160" y="7627620"/>
            <a:ext cx="914400" cy="438150"/>
          </a:xfrm>
        </p:spPr>
        <p:txBody>
          <a:bodyPr vert="horz" lIns="91440" tIns="45720" rIns="91440" bIns="45720" rtlCol="0" anchor="ctr">
            <a:normAutofit/>
          </a:bodyPr>
          <a:lstStyle/>
          <a:p>
            <a:pPr algn="r" defTabSz="914400">
              <a:spcAft>
                <a:spcPts val="600"/>
              </a:spcAft>
              <a:defRPr/>
            </a:pPr>
            <a:fld id="{79463015-ABDD-44E9-850F-7B4794200E02}" type="slidenum">
              <a:rPr lang="en-US" sz="1200">
                <a:solidFill>
                  <a:srgbClr val="FFFFFF"/>
                </a:solidFill>
                <a:latin typeface="Calibri" panose="020F0502020204030204"/>
                <a:cs typeface="+mn-cs"/>
              </a:rPr>
              <a:pPr algn="r" defTabSz="914400">
                <a:spcAft>
                  <a:spcPts val="600"/>
                </a:spcAft>
                <a:defRPr/>
              </a:pPr>
              <a:t>5</a:t>
            </a:fld>
            <a:endParaRPr lang="en-US" sz="1200">
              <a:solidFill>
                <a:srgbClr val="FFFFFF"/>
              </a:solidFill>
              <a:latin typeface="Calibri" panose="020F0502020204030204"/>
              <a:cs typeface="+mn-cs"/>
            </a:endParaRPr>
          </a:p>
        </p:txBody>
      </p:sp>
    </p:spTree>
    <p:extLst>
      <p:ext uri="{BB962C8B-B14F-4D97-AF65-F5344CB8AC3E}">
        <p14:creationId xmlns:p14="http://schemas.microsoft.com/office/powerpoint/2010/main" val="572726932"/>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960" y="1268661"/>
            <a:ext cx="9332160" cy="1371840"/>
          </a:xfrm>
        </p:spPr>
        <p:txBody>
          <a:bodyPr/>
          <a:lstStyle/>
          <a:p>
            <a:pPr algn="ctr"/>
            <a:r>
              <a:rPr lang="en-US" i="1" dirty="0">
                <a:solidFill>
                  <a:srgbClr val="FF0000"/>
                </a:solidFill>
                <a:latin typeface="Merriweather"/>
                <a:ea typeface="Merriweather"/>
                <a:cs typeface="Merriweather"/>
                <a:sym typeface="Merriweather"/>
              </a:rPr>
              <a:t>High School Internship Cost Benefit</a:t>
            </a:r>
            <a:br>
              <a:rPr lang="en-US" i="1" dirty="0">
                <a:solidFill>
                  <a:srgbClr val="FF0000"/>
                </a:solidFill>
                <a:latin typeface="Merriweather"/>
                <a:ea typeface="Merriweather"/>
                <a:cs typeface="Merriweather"/>
                <a:sym typeface="Merriweather"/>
              </a:rPr>
            </a:br>
            <a:endParaRPr lang="en-US" dirty="0"/>
          </a:p>
        </p:txBody>
      </p:sp>
      <p:sp>
        <p:nvSpPr>
          <p:cNvPr id="3" name="Text Placeholder 2"/>
          <p:cNvSpPr>
            <a:spLocks noGrp="1"/>
          </p:cNvSpPr>
          <p:nvPr>
            <p:ph type="body" idx="1"/>
          </p:nvPr>
        </p:nvSpPr>
        <p:spPr>
          <a:xfrm>
            <a:off x="4702960" y="1954581"/>
            <a:ext cx="4529760" cy="5535360"/>
          </a:xfrm>
        </p:spPr>
        <p:txBody>
          <a:bodyPr/>
          <a:lstStyle/>
          <a:p>
            <a:pPr marL="457200"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 study by the National Association of Colleges and Employers found that almost 40% of employers reported a higher five-year retention rate among employees they hired from their paid internship programs</a:t>
            </a:r>
          </a:p>
          <a:p>
            <a:pPr marL="457200"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Employers save $15,000 in training, hiring, and turnover costs for each employee they hire from their intern pool </a:t>
            </a:r>
          </a:p>
          <a:p>
            <a:pPr marL="0" indent="0" algn="ctr">
              <a:buNone/>
            </a:pPr>
            <a:r>
              <a:rPr lang="en-US" sz="1280" dirty="0">
                <a:latin typeface="Times New Roman" panose="02020603050405020304" pitchFamily="18" charset="0"/>
                <a:cs typeface="Times New Roman" panose="02020603050405020304" pitchFamily="18" charset="0"/>
              </a:rPr>
              <a:t>(</a:t>
            </a:r>
            <a:r>
              <a:rPr lang="en-US" sz="1280" i="1" dirty="0">
                <a:latin typeface="Times New Roman" panose="02020603050405020304" pitchFamily="18" charset="0"/>
                <a:cs typeface="Times New Roman" panose="02020603050405020304" pitchFamily="18" charset="0"/>
              </a:rPr>
              <a:t>Source: Management Review</a:t>
            </a:r>
            <a:r>
              <a:rPr lang="en-US" sz="1280" dirty="0">
                <a:latin typeface="Times New Roman" panose="02020603050405020304" pitchFamily="18" charset="0"/>
                <a:cs typeface="Times New Roman" panose="02020603050405020304" pitchFamily="18" charset="0"/>
              </a:rPr>
              <a:t>)</a:t>
            </a:r>
          </a:p>
          <a:p>
            <a:endParaRPr lang="en-US" dirty="0"/>
          </a:p>
        </p:txBody>
      </p:sp>
      <p:sp>
        <p:nvSpPr>
          <p:cNvPr id="4" name="Text Placeholder 3"/>
          <p:cNvSpPr>
            <a:spLocks noGrp="1"/>
          </p:cNvSpPr>
          <p:nvPr>
            <p:ph type="body" idx="2"/>
          </p:nvPr>
        </p:nvSpPr>
        <p:spPr>
          <a:xfrm>
            <a:off x="9488146" y="1954581"/>
            <a:ext cx="4529760" cy="5535360"/>
          </a:xfrm>
        </p:spPr>
        <p:txBody>
          <a:bodyPr/>
          <a:lstStyle/>
          <a:p>
            <a:pPr marL="457200"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10-week full-time intern costs employers around $3,000 </a:t>
            </a:r>
            <a:r>
              <a:rPr lang="en-US" sz="1280" dirty="0">
                <a:latin typeface="Times New Roman" panose="02020603050405020304" pitchFamily="18" charset="0"/>
                <a:cs typeface="Times New Roman" panose="02020603050405020304" pitchFamily="18" charset="0"/>
              </a:rPr>
              <a:t>(Source: </a:t>
            </a:r>
            <a:r>
              <a:rPr lang="en-US" sz="1280"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https://www.findspark.com/why-employers-benefit-from-paying-interns/</a:t>
            </a:r>
            <a:r>
              <a:rPr lang="en-US" sz="1280" dirty="0">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U.S. Department of Labor, states the cost of a bad hire can equal up to 30% of the individual's first-year potential earnings. In other words, </a:t>
            </a:r>
            <a:r>
              <a:rPr lang="en-US" sz="2400" i="1" dirty="0">
                <a:latin typeface="Times New Roman" panose="02020603050405020304" pitchFamily="18" charset="0"/>
                <a:cs typeface="Times New Roman" panose="02020603050405020304" pitchFamily="18" charset="0"/>
              </a:rPr>
              <a:t>ONE bad hire</a:t>
            </a:r>
            <a:r>
              <a:rPr lang="en-US" sz="2400" dirty="0">
                <a:latin typeface="Times New Roman" panose="02020603050405020304" pitchFamily="18" charset="0"/>
                <a:cs typeface="Times New Roman" panose="02020603050405020304" pitchFamily="18" charset="0"/>
              </a:rPr>
              <a:t> with an annual income of $50,000 can </a:t>
            </a:r>
            <a:r>
              <a:rPr lang="en-US" sz="2400" i="1" dirty="0">
                <a:latin typeface="Times New Roman" panose="02020603050405020304" pitchFamily="18" charset="0"/>
                <a:cs typeface="Times New Roman" panose="02020603050405020304" pitchFamily="18" charset="0"/>
              </a:rPr>
              <a:t>cost an employer up to $15,000</a:t>
            </a:r>
            <a:r>
              <a:rPr lang="en-US" sz="2400" dirty="0">
                <a:latin typeface="Times New Roman" panose="02020603050405020304" pitchFamily="18" charset="0"/>
                <a:cs typeface="Times New Roman" panose="02020603050405020304" pitchFamily="18" charset="0"/>
              </a:rPr>
              <a:t> </a:t>
            </a:r>
            <a:r>
              <a:rPr lang="en-US" sz="1280" dirty="0">
                <a:latin typeface="Times New Roman" panose="02020603050405020304" pitchFamily="18" charset="0"/>
                <a:cs typeface="Times New Roman" panose="02020603050405020304" pitchFamily="18" charset="0"/>
              </a:rPr>
              <a:t>(Source: https://www.selectonellc.com/blog/internships-are-the-secret-to-cutting-costs)</a:t>
            </a:r>
          </a:p>
          <a:p>
            <a:endParaRPr lang="en-US" sz="2400" dirty="0"/>
          </a:p>
        </p:txBody>
      </p:sp>
      <p:sp>
        <p:nvSpPr>
          <p:cNvPr id="5" name="Slide Number Placeholder 4"/>
          <p:cNvSpPr>
            <a:spLocks noGrp="1"/>
          </p:cNvSpPr>
          <p:nvPr>
            <p:ph type="sldNum" idx="12"/>
          </p:nvPr>
        </p:nvSpPr>
        <p:spPr/>
        <p:txBody>
          <a:bodyPr/>
          <a:lstStyle/>
          <a:p>
            <a:fld id="{00000000-1234-1234-1234-123412341234}" type="slidenum">
              <a:rPr lang="en" smtClean="0"/>
              <a:pPr/>
              <a:t>6</a:t>
            </a:fld>
            <a:endParaRPr lang="en"/>
          </a:p>
        </p:txBody>
      </p:sp>
      <p:pic>
        <p:nvPicPr>
          <p:cNvPr id="6" name="Picture 5"/>
          <p:cNvPicPr>
            <a:picLocks noChangeAspect="1"/>
          </p:cNvPicPr>
          <p:nvPr/>
        </p:nvPicPr>
        <p:blipFill>
          <a:blip r:embed="rId4"/>
          <a:stretch>
            <a:fillRect/>
          </a:stretch>
        </p:blipFill>
        <p:spPr>
          <a:xfrm>
            <a:off x="309545" y="493830"/>
            <a:ext cx="3984376" cy="4019226"/>
          </a:xfrm>
          <a:prstGeom prst="rect">
            <a:avLst/>
          </a:prstGeom>
        </p:spPr>
      </p:pic>
    </p:spTree>
    <p:extLst>
      <p:ext uri="{BB962C8B-B14F-4D97-AF65-F5344CB8AC3E}">
        <p14:creationId xmlns:p14="http://schemas.microsoft.com/office/powerpoint/2010/main" val="16602172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221743" y="104594"/>
            <a:ext cx="9836862" cy="3031680"/>
          </a:xfrm>
        </p:spPr>
        <p:txBody>
          <a:bodyPr/>
          <a:lstStyle/>
          <a:p>
            <a:r>
              <a:rPr lang="en-US" dirty="0">
                <a:solidFill>
                  <a:srgbClr val="FF0000"/>
                </a:solidFill>
              </a:rPr>
              <a:t>High School Internship Cost Benefit</a:t>
            </a:r>
            <a:br>
              <a:rPr lang="en-US" dirty="0">
                <a:solidFill>
                  <a:srgbClr val="FF0000"/>
                </a:solidFill>
              </a:rPr>
            </a:br>
            <a:endParaRPr lang="en-US" dirty="0"/>
          </a:p>
        </p:txBody>
      </p:sp>
      <p:sp>
        <p:nvSpPr>
          <p:cNvPr id="3" name="Slide Number Placeholder 2"/>
          <p:cNvSpPr>
            <a:spLocks noGrp="1"/>
          </p:cNvSpPr>
          <p:nvPr>
            <p:ph type="sldNum" idx="12"/>
          </p:nvPr>
        </p:nvSpPr>
        <p:spPr/>
        <p:txBody>
          <a:bodyPr/>
          <a:lstStyle/>
          <a:p>
            <a:fld id="{00000000-1234-1234-1234-123412341234}" type="slidenum">
              <a:rPr lang="en" smtClean="0"/>
              <a:pPr/>
              <a:t>7</a:t>
            </a:fld>
            <a:endParaRPr lang="en"/>
          </a:p>
        </p:txBody>
      </p:sp>
      <p:sp>
        <p:nvSpPr>
          <p:cNvPr id="4" name="Text Placeholder 2"/>
          <p:cNvSpPr txBox="1">
            <a:spLocks/>
          </p:cNvSpPr>
          <p:nvPr/>
        </p:nvSpPr>
        <p:spPr>
          <a:xfrm>
            <a:off x="6744258" y="1099186"/>
            <a:ext cx="7576882" cy="696537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accent4"/>
              </a:buClr>
              <a:buSzPts val="2400"/>
              <a:buFont typeface="Merriweather"/>
              <a:buChar char="⪢"/>
              <a:defRPr sz="2400" b="0" i="1" u="none" strike="noStrike" cap="none">
                <a:solidFill>
                  <a:schemeClr val="dk1"/>
                </a:solidFill>
                <a:latin typeface="Merriweather"/>
                <a:ea typeface="Merriweather"/>
                <a:cs typeface="Merriweather"/>
                <a:sym typeface="Merriweather"/>
              </a:defRPr>
            </a:lvl1pPr>
            <a:lvl2pPr marL="914400" marR="0" lvl="1" indent="-381000" algn="l" rtl="0">
              <a:lnSpc>
                <a:spcPct val="115000"/>
              </a:lnSpc>
              <a:spcBef>
                <a:spcPts val="1000"/>
              </a:spcBef>
              <a:spcAft>
                <a:spcPts val="0"/>
              </a:spcAft>
              <a:buClr>
                <a:schemeClr val="accent4"/>
              </a:buClr>
              <a:buSzPts val="2400"/>
              <a:buFont typeface="Merriweather"/>
              <a:buChar char="○"/>
              <a:defRPr sz="2400" b="0" i="1" u="none" strike="noStrike" cap="none">
                <a:solidFill>
                  <a:schemeClr val="dk1"/>
                </a:solidFill>
                <a:latin typeface="Merriweather"/>
                <a:ea typeface="Merriweather"/>
                <a:cs typeface="Merriweather"/>
                <a:sym typeface="Merriweather"/>
              </a:defRPr>
            </a:lvl2pPr>
            <a:lvl3pPr marL="1371600" marR="0" lvl="2" indent="-381000" algn="l" rtl="0">
              <a:lnSpc>
                <a:spcPct val="115000"/>
              </a:lnSpc>
              <a:spcBef>
                <a:spcPts val="1000"/>
              </a:spcBef>
              <a:spcAft>
                <a:spcPts val="0"/>
              </a:spcAft>
              <a:buClr>
                <a:schemeClr val="accent4"/>
              </a:buClr>
              <a:buSzPts val="2400"/>
              <a:buFont typeface="Merriweather"/>
              <a:buChar char="■"/>
              <a:defRPr sz="2400" b="0" i="1" u="none" strike="noStrike" cap="none">
                <a:solidFill>
                  <a:schemeClr val="dk1"/>
                </a:solidFill>
                <a:latin typeface="Merriweather"/>
                <a:ea typeface="Merriweather"/>
                <a:cs typeface="Merriweather"/>
                <a:sym typeface="Merriweather"/>
              </a:defRPr>
            </a:lvl3pPr>
            <a:lvl4pPr marL="1828800" marR="0" lvl="3" indent="-381000" algn="l" rtl="0">
              <a:lnSpc>
                <a:spcPct val="115000"/>
              </a:lnSpc>
              <a:spcBef>
                <a:spcPts val="1000"/>
              </a:spcBef>
              <a:spcAft>
                <a:spcPts val="0"/>
              </a:spcAft>
              <a:buClr>
                <a:schemeClr val="dk1"/>
              </a:buClr>
              <a:buSzPts val="2400"/>
              <a:buFont typeface="Merriweather"/>
              <a:buChar char="●"/>
              <a:defRPr sz="2400" b="0" i="1" u="none" strike="noStrike" cap="none">
                <a:solidFill>
                  <a:schemeClr val="dk1"/>
                </a:solidFill>
                <a:latin typeface="Merriweather"/>
                <a:ea typeface="Merriweather"/>
                <a:cs typeface="Merriweather"/>
                <a:sym typeface="Merriweather"/>
              </a:defRPr>
            </a:lvl4pPr>
            <a:lvl5pPr marL="2286000" marR="0" lvl="4" indent="-381000" algn="l" rtl="0">
              <a:lnSpc>
                <a:spcPct val="115000"/>
              </a:lnSpc>
              <a:spcBef>
                <a:spcPts val="1000"/>
              </a:spcBef>
              <a:spcAft>
                <a:spcPts val="0"/>
              </a:spcAft>
              <a:buClr>
                <a:schemeClr val="dk1"/>
              </a:buClr>
              <a:buSzPts val="2400"/>
              <a:buFont typeface="Merriweather"/>
              <a:buChar char="○"/>
              <a:defRPr sz="2400" b="0" i="1" u="none" strike="noStrike" cap="none">
                <a:solidFill>
                  <a:schemeClr val="dk1"/>
                </a:solidFill>
                <a:latin typeface="Merriweather"/>
                <a:ea typeface="Merriweather"/>
                <a:cs typeface="Merriweather"/>
                <a:sym typeface="Merriweather"/>
              </a:defRPr>
            </a:lvl5pPr>
            <a:lvl6pPr marL="2743200" marR="0" lvl="5" indent="-381000" algn="l" rtl="0">
              <a:lnSpc>
                <a:spcPct val="115000"/>
              </a:lnSpc>
              <a:spcBef>
                <a:spcPts val="1000"/>
              </a:spcBef>
              <a:spcAft>
                <a:spcPts val="0"/>
              </a:spcAft>
              <a:buClr>
                <a:schemeClr val="dk1"/>
              </a:buClr>
              <a:buSzPts val="2400"/>
              <a:buFont typeface="Merriweather"/>
              <a:buChar char="■"/>
              <a:defRPr sz="2400" b="0" i="1" u="none" strike="noStrike" cap="none">
                <a:solidFill>
                  <a:schemeClr val="dk1"/>
                </a:solidFill>
                <a:latin typeface="Merriweather"/>
                <a:ea typeface="Merriweather"/>
                <a:cs typeface="Merriweather"/>
                <a:sym typeface="Merriweather"/>
              </a:defRPr>
            </a:lvl6pPr>
            <a:lvl7pPr marL="3200400" marR="0" lvl="6" indent="-381000" algn="l" rtl="0">
              <a:lnSpc>
                <a:spcPct val="115000"/>
              </a:lnSpc>
              <a:spcBef>
                <a:spcPts val="1000"/>
              </a:spcBef>
              <a:spcAft>
                <a:spcPts val="0"/>
              </a:spcAft>
              <a:buClr>
                <a:schemeClr val="dk1"/>
              </a:buClr>
              <a:buSzPts val="2400"/>
              <a:buFont typeface="Merriweather"/>
              <a:buChar char="●"/>
              <a:defRPr sz="2400" b="0" i="1" u="none" strike="noStrike" cap="none">
                <a:solidFill>
                  <a:schemeClr val="dk1"/>
                </a:solidFill>
                <a:latin typeface="Merriweather"/>
                <a:ea typeface="Merriweather"/>
                <a:cs typeface="Merriweather"/>
                <a:sym typeface="Merriweather"/>
              </a:defRPr>
            </a:lvl7pPr>
            <a:lvl8pPr marL="3657600" marR="0" lvl="7" indent="-381000" algn="l" rtl="0">
              <a:lnSpc>
                <a:spcPct val="115000"/>
              </a:lnSpc>
              <a:spcBef>
                <a:spcPts val="1000"/>
              </a:spcBef>
              <a:spcAft>
                <a:spcPts val="0"/>
              </a:spcAft>
              <a:buClr>
                <a:schemeClr val="dk1"/>
              </a:buClr>
              <a:buSzPts val="2400"/>
              <a:buFont typeface="Merriweather"/>
              <a:buChar char="○"/>
              <a:defRPr sz="2400" b="0" i="1" u="none" strike="noStrike" cap="none">
                <a:solidFill>
                  <a:schemeClr val="dk1"/>
                </a:solidFill>
                <a:latin typeface="Merriweather"/>
                <a:ea typeface="Merriweather"/>
                <a:cs typeface="Merriweather"/>
                <a:sym typeface="Merriweather"/>
              </a:defRPr>
            </a:lvl8pPr>
            <a:lvl9pPr marL="4114800" marR="0" lvl="8" indent="-381000" algn="l" rtl="0">
              <a:lnSpc>
                <a:spcPct val="115000"/>
              </a:lnSpc>
              <a:spcBef>
                <a:spcPts val="1000"/>
              </a:spcBef>
              <a:spcAft>
                <a:spcPts val="1000"/>
              </a:spcAft>
              <a:buClr>
                <a:schemeClr val="dk1"/>
              </a:buClr>
              <a:buSzPts val="2400"/>
              <a:buFont typeface="Merriweather"/>
              <a:buChar char="■"/>
              <a:defRPr sz="2400" b="0" i="1" u="none" strike="noStrike" cap="none">
                <a:solidFill>
                  <a:schemeClr val="dk1"/>
                </a:solidFill>
                <a:latin typeface="Merriweather"/>
                <a:ea typeface="Merriweather"/>
                <a:cs typeface="Merriweather"/>
                <a:sym typeface="Merriweather"/>
              </a:defRPr>
            </a:lvl9pPr>
          </a:lstStyle>
          <a:p>
            <a:r>
              <a:rPr lang="en-US" sz="3200" i="0" u="sng" dirty="0">
                <a:solidFill>
                  <a:srgbClr val="9900CC"/>
                </a:solidFill>
                <a:latin typeface="Times New Roman" panose="02020603050405020304" pitchFamily="18" charset="0"/>
                <a:cs typeface="Times New Roman" panose="02020603050405020304" pitchFamily="18" charset="0"/>
              </a:rPr>
              <a:t>SHRM Survey</a:t>
            </a:r>
          </a:p>
          <a:p>
            <a:pPr indent="-457200">
              <a:buFont typeface="Arial" panose="020B0604020202020204" pitchFamily="34" charset="0"/>
              <a:buChar char="•"/>
            </a:pPr>
            <a:r>
              <a:rPr lang="en-US" sz="2720" i="0" dirty="0">
                <a:solidFill>
                  <a:schemeClr val="tx1"/>
                </a:solidFill>
                <a:latin typeface="Times New Roman" panose="02020603050405020304" pitchFamily="18" charset="0"/>
                <a:cs typeface="Times New Roman" panose="02020603050405020304" pitchFamily="18" charset="0"/>
              </a:rPr>
              <a:t>Exempt positions are at $6,943 Cost Per Hire</a:t>
            </a:r>
          </a:p>
          <a:p>
            <a:pPr indent="-457200">
              <a:buFont typeface="Arial" panose="020B0604020202020204" pitchFamily="34" charset="0"/>
              <a:buChar char="•"/>
            </a:pPr>
            <a:r>
              <a:rPr lang="en-US" sz="2720" i="0" dirty="0">
                <a:solidFill>
                  <a:schemeClr val="tx1"/>
                </a:solidFill>
                <a:latin typeface="Times New Roman" panose="02020603050405020304" pitchFamily="18" charset="0"/>
                <a:cs typeface="Times New Roman" panose="02020603050405020304" pitchFamily="18" charset="0"/>
              </a:rPr>
              <a:t>Non-exempt positions are reported at $2,546 per hire. </a:t>
            </a:r>
          </a:p>
          <a:p>
            <a:pPr indent="-457200">
              <a:buFont typeface="Arial" panose="020B0604020202020204" pitchFamily="34" charset="0"/>
              <a:buChar char="•"/>
            </a:pPr>
            <a:r>
              <a:rPr lang="en-US" sz="2720" i="0" dirty="0">
                <a:solidFill>
                  <a:schemeClr val="tx1"/>
                </a:solidFill>
                <a:latin typeface="Times New Roman" panose="02020603050405020304" pitchFamily="18" charset="0"/>
                <a:cs typeface="Times New Roman" panose="02020603050405020304" pitchFamily="18" charset="0"/>
              </a:rPr>
              <a:t>And cost per hire for high skills range from $9,777 to $19,219. </a:t>
            </a:r>
          </a:p>
          <a:p>
            <a:pPr indent="-457200">
              <a:buFont typeface="Arial" panose="020B0604020202020204" pitchFamily="34" charset="0"/>
              <a:buChar char="•"/>
            </a:pPr>
            <a:r>
              <a:rPr lang="en-US" sz="2720" i="0" dirty="0">
                <a:solidFill>
                  <a:schemeClr val="tx1"/>
                </a:solidFill>
                <a:latin typeface="Times New Roman" panose="02020603050405020304" pitchFamily="18" charset="0"/>
                <a:cs typeface="Times New Roman" panose="02020603050405020304" pitchFamily="18" charset="0"/>
              </a:rPr>
              <a:t>Companies typically spend $10,000 - $50,000 in tangible costs alone to replace and retrain when a single employee leaves the company</a:t>
            </a:r>
          </a:p>
          <a:p>
            <a:pPr indent="-457200">
              <a:buFont typeface="Arial" panose="020B0604020202020204" pitchFamily="34" charset="0"/>
              <a:buChar char="•"/>
            </a:pPr>
            <a:r>
              <a:rPr lang="en-US" sz="2720" i="0" dirty="0">
                <a:solidFill>
                  <a:schemeClr val="tx1"/>
                </a:solidFill>
                <a:latin typeface="Times New Roman" panose="02020603050405020304" pitchFamily="18" charset="0"/>
                <a:cs typeface="Times New Roman" panose="02020603050405020304" pitchFamily="18" charset="0"/>
              </a:rPr>
              <a:t>81% of employers find new hires with relevant internship experience are better prepared for the workforce than those without internship experience </a:t>
            </a:r>
          </a:p>
          <a:p>
            <a:pPr marL="0" indent="0">
              <a:buNone/>
            </a:pPr>
            <a:r>
              <a:rPr lang="en-US" sz="1280" i="0" dirty="0">
                <a:solidFill>
                  <a:schemeClr val="bg2"/>
                </a:solidFill>
                <a:latin typeface="Times New Roman" panose="02020603050405020304" pitchFamily="18" charset="0"/>
                <a:cs typeface="Times New Roman" panose="02020603050405020304" pitchFamily="18" charset="0"/>
              </a:rPr>
              <a:t>(Source: </a:t>
            </a:r>
            <a:r>
              <a:rPr lang="en-US" sz="1280" i="0" dirty="0">
                <a:solidFill>
                  <a:schemeClr val="bg2"/>
                </a:solidFill>
                <a:latin typeface="Times New Roman" panose="02020603050405020304" pitchFamily="18" charset="0"/>
                <a:cs typeface="Times New Roman" panose="02020603050405020304" pitchFamily="18" charset="0"/>
                <a:hlinkClick r:id="rId3"/>
              </a:rPr>
              <a:t>https://www.selectonellc.com/blog/internships-are-the-secret-to-cutting-costs</a:t>
            </a:r>
            <a:r>
              <a:rPr lang="en-US" sz="1280" i="0" dirty="0">
                <a:solidFill>
                  <a:schemeClr val="bg2"/>
                </a:solidFill>
                <a:latin typeface="Times New Roman" panose="02020603050405020304" pitchFamily="18" charset="0"/>
                <a:cs typeface="Times New Roman" panose="02020603050405020304" pitchFamily="18" charset="0"/>
              </a:rPr>
              <a:t>)</a:t>
            </a:r>
          </a:p>
          <a:p>
            <a:pPr indent="-457200">
              <a:buFont typeface="Arial" panose="020B0604020202020204" pitchFamily="34" charset="0"/>
              <a:buChar char="•"/>
            </a:pPr>
            <a:endParaRPr lang="en-US" sz="2240" i="0" dirty="0">
              <a:solidFill>
                <a:schemeClr val="bg2"/>
              </a:solidFill>
              <a:latin typeface="Times New Roman" panose="02020603050405020304" pitchFamily="18" charset="0"/>
              <a:cs typeface="Times New Roman" panose="02020603050405020304" pitchFamily="18" charset="0"/>
            </a:endParaRPr>
          </a:p>
          <a:p>
            <a:endParaRPr lang="en-US" sz="2240" i="0" dirty="0"/>
          </a:p>
        </p:txBody>
      </p:sp>
      <p:sp>
        <p:nvSpPr>
          <p:cNvPr id="5" name="Text Placeholder 3"/>
          <p:cNvSpPr txBox="1">
            <a:spLocks/>
          </p:cNvSpPr>
          <p:nvPr/>
        </p:nvSpPr>
        <p:spPr>
          <a:xfrm>
            <a:off x="9690354" y="1419325"/>
            <a:ext cx="4529760" cy="553536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400" dirty="0"/>
          </a:p>
        </p:txBody>
      </p:sp>
    </p:spTree>
    <p:extLst>
      <p:ext uri="{BB962C8B-B14F-4D97-AF65-F5344CB8AC3E}">
        <p14:creationId xmlns:p14="http://schemas.microsoft.com/office/powerpoint/2010/main" val="3953943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7" name="Rectangle 6"/>
          <p:cNvSpPr/>
          <p:nvPr/>
        </p:nvSpPr>
        <p:spPr>
          <a:xfrm>
            <a:off x="7275532" y="121772"/>
            <a:ext cx="3405848" cy="510909"/>
          </a:xfrm>
          <a:prstGeom prst="rect">
            <a:avLst/>
          </a:prstGeom>
        </p:spPr>
        <p:txBody>
          <a:bodyPr wrap="square">
            <a:spAutoFit/>
          </a:bodyPr>
          <a:lstStyle/>
          <a:p>
            <a:pPr algn="ctr"/>
            <a:r>
              <a:rPr lang="en-US" sz="2720" i="1" dirty="0">
                <a:solidFill>
                  <a:srgbClr val="F763E9"/>
                </a:solidFill>
              </a:rPr>
              <a:t>Meet Dulce!!</a:t>
            </a:r>
          </a:p>
        </p:txBody>
      </p:sp>
      <p:sp>
        <p:nvSpPr>
          <p:cNvPr id="9" name="Content Placeholder 5"/>
          <p:cNvSpPr txBox="1">
            <a:spLocks/>
          </p:cNvSpPr>
          <p:nvPr/>
        </p:nvSpPr>
        <p:spPr>
          <a:xfrm>
            <a:off x="6739076" y="404925"/>
            <a:ext cx="6964744" cy="7066794"/>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560" dirty="0"/>
          </a:p>
          <a:p>
            <a:pPr marL="457200" indent="-457200">
              <a:buFont typeface="Arial" panose="020B0604020202020204" pitchFamily="34" charset="0"/>
              <a:buChar char="•"/>
            </a:pPr>
            <a:r>
              <a:rPr lang="en-US" sz="1920" dirty="0">
                <a:latin typeface="Adobe Devanagari" panose="02040503050201020203" pitchFamily="18" charset="0"/>
                <a:cs typeface="Adobe Devanagari" panose="02040503050201020203" pitchFamily="18" charset="0"/>
              </a:rPr>
              <a:t>Dulce was one of four HS students to intern in first rotation</a:t>
            </a:r>
          </a:p>
          <a:p>
            <a:pPr marL="457200" indent="-457200">
              <a:buFont typeface="Arial" panose="020B0604020202020204" pitchFamily="34" charset="0"/>
              <a:buChar char="•"/>
            </a:pPr>
            <a:r>
              <a:rPr lang="en-US" sz="1920" dirty="0">
                <a:latin typeface="Adobe Devanagari" panose="02040503050201020203" pitchFamily="18" charset="0"/>
                <a:cs typeface="Adobe Devanagari" panose="02040503050201020203" pitchFamily="18" charset="0"/>
              </a:rPr>
              <a:t>Graduated from Columbus City Schools </a:t>
            </a:r>
          </a:p>
          <a:p>
            <a:pPr marL="457200" indent="-457200">
              <a:buFont typeface="Arial" panose="020B0604020202020204" pitchFamily="34" charset="0"/>
              <a:buChar char="•"/>
            </a:pPr>
            <a:r>
              <a:rPr lang="en-US" sz="1920" dirty="0">
                <a:latin typeface="Adobe Devanagari" panose="02040503050201020203" pitchFamily="18" charset="0"/>
                <a:cs typeface="Adobe Devanagari" panose="02040503050201020203" pitchFamily="18" charset="0"/>
              </a:rPr>
              <a:t>First in her family to attend college </a:t>
            </a:r>
          </a:p>
          <a:p>
            <a:pPr marL="457200" indent="-457200">
              <a:buFont typeface="Arial" panose="020B0604020202020204" pitchFamily="34" charset="0"/>
              <a:buChar char="•"/>
            </a:pPr>
            <a:r>
              <a:rPr lang="en-US" sz="1920" dirty="0">
                <a:latin typeface="Adobe Devanagari" panose="02040503050201020203" pitchFamily="18" charset="0"/>
                <a:cs typeface="Adobe Devanagari" panose="02040503050201020203" pitchFamily="18" charset="0"/>
              </a:rPr>
              <a:t>Current major Electro-mechanical engineering technology at Columbus State Community College</a:t>
            </a:r>
          </a:p>
          <a:p>
            <a:pPr marL="457200" indent="-457200">
              <a:buFont typeface="Arial" panose="020B0604020202020204" pitchFamily="34" charset="0"/>
              <a:buChar char="•"/>
            </a:pPr>
            <a:r>
              <a:rPr lang="en-US" sz="1920" dirty="0">
                <a:latin typeface="Adobe Devanagari" panose="02040503050201020203" pitchFamily="18" charset="0"/>
                <a:cs typeface="Adobe Devanagari" panose="02040503050201020203" pitchFamily="18" charset="0"/>
              </a:rPr>
              <a:t>Enrolled in TFS Power Tech Program</a:t>
            </a:r>
          </a:p>
          <a:p>
            <a:pPr marL="457200" indent="-457200">
              <a:buFont typeface="Arial" panose="020B0604020202020204" pitchFamily="34" charset="0"/>
              <a:buChar char="•"/>
            </a:pPr>
            <a:r>
              <a:rPr lang="en-US" sz="1920" dirty="0">
                <a:latin typeface="Adobe Devanagari" panose="02040503050201020203" pitchFamily="18" charset="0"/>
                <a:cs typeface="Adobe Devanagari" panose="02040503050201020203" pitchFamily="18" charset="0"/>
              </a:rPr>
              <a:t>Currently taking a summer classes  at CSCC</a:t>
            </a:r>
          </a:p>
          <a:p>
            <a:pPr marL="457200" indent="-457200">
              <a:buFont typeface="Arial" panose="020B0604020202020204" pitchFamily="34" charset="0"/>
              <a:buChar char="•"/>
            </a:pPr>
            <a:r>
              <a:rPr lang="en-US" sz="1920" dirty="0">
                <a:latin typeface="Adobe Devanagari" panose="02040503050201020203" pitchFamily="18" charset="0"/>
                <a:cs typeface="Adobe Devanagari" panose="02040503050201020203" pitchFamily="18" charset="0"/>
              </a:rPr>
              <a:t>Planning to graduate at the end of summer of 2021 .</a:t>
            </a:r>
          </a:p>
          <a:p>
            <a:pPr marL="457200" indent="-457200">
              <a:buFont typeface="Arial" panose="020B0604020202020204" pitchFamily="34" charset="0"/>
              <a:buChar char="•"/>
            </a:pPr>
            <a:r>
              <a:rPr lang="en-US" sz="1920" dirty="0">
                <a:latin typeface="Adobe Devanagari" panose="02040503050201020203" pitchFamily="18" charset="0"/>
                <a:cs typeface="Adobe Devanagari" panose="02040503050201020203" pitchFamily="18" charset="0"/>
              </a:rPr>
              <a:t>Plans for the Future – Become FTE AEP and take advantage of  Miami of Ohio in partnership with Columbus State where they have the live classes from Miami University at Columbus State in the evenings</a:t>
            </a:r>
          </a:p>
          <a:p>
            <a:pPr marL="457200" indent="-457200">
              <a:buFont typeface="Arial" panose="020B0604020202020204" pitchFamily="34" charset="0"/>
              <a:buChar char="•"/>
            </a:pPr>
            <a:r>
              <a:rPr lang="en-US" sz="1920" dirty="0">
                <a:latin typeface="Adobe Devanagari" panose="02040503050201020203" pitchFamily="18" charset="0"/>
                <a:cs typeface="Adobe Devanagari" panose="02040503050201020203" pitchFamily="18" charset="0"/>
              </a:rPr>
              <a:t> Major at Miami will remain the same Electro-mechanical engineering technology</a:t>
            </a:r>
          </a:p>
          <a:p>
            <a:endParaRPr lang="en-US" sz="1920" dirty="0">
              <a:latin typeface="Adobe Devanagari" panose="02040503050201020203" pitchFamily="18" charset="0"/>
              <a:cs typeface="Adobe Devanagari" panose="02040503050201020203" pitchFamily="18" charset="0"/>
            </a:endParaRPr>
          </a:p>
        </p:txBody>
      </p:sp>
      <p:pic>
        <p:nvPicPr>
          <p:cNvPr id="10"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1315" y="316900"/>
            <a:ext cx="1939533" cy="2826098"/>
          </a:xfrm>
          <a:prstGeom prst="rect">
            <a:avLst/>
          </a:prstGeom>
        </p:spPr>
      </p:pic>
      <p:pic>
        <p:nvPicPr>
          <p:cNvPr id="11" name="Picture 2" descr="C61217F3-F83A-4384-8786-6F2348A18C87-L0-00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6" t="28006" r="-505" b="30181"/>
          <a:stretch/>
        </p:blipFill>
        <p:spPr bwMode="auto">
          <a:xfrm>
            <a:off x="3789618" y="3383220"/>
            <a:ext cx="2815344" cy="188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DBD8FEFF-9956-4CA9-A337-8670132FE560-L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76840" y="5267916"/>
            <a:ext cx="1831037" cy="279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03894" y="5267916"/>
            <a:ext cx="2838832" cy="1822590"/>
          </a:xfrm>
          <a:prstGeom prst="rect">
            <a:avLst/>
          </a:prstGeom>
        </p:spPr>
      </p:pic>
      <p:pic>
        <p:nvPicPr>
          <p:cNvPr id="14" name="Picture 4" descr="460FAD1C-DE8F-4F3E-AC63-736B1B40B7C1-L0-00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2780" b="22065"/>
          <a:stretch/>
        </p:blipFill>
        <p:spPr bwMode="auto">
          <a:xfrm>
            <a:off x="7247575" y="5172520"/>
            <a:ext cx="2322206" cy="173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8"/>
          <a:stretch>
            <a:fillRect/>
          </a:stretch>
        </p:blipFill>
        <p:spPr>
          <a:xfrm>
            <a:off x="5281737" y="5353895"/>
            <a:ext cx="1616910" cy="2415368"/>
          </a:xfrm>
          <a:prstGeom prst="rect">
            <a:avLst/>
          </a:prstGeom>
        </p:spPr>
      </p:pic>
    </p:spTree>
    <p:extLst>
      <p:ext uri="{BB962C8B-B14F-4D97-AF65-F5344CB8AC3E}">
        <p14:creationId xmlns:p14="http://schemas.microsoft.com/office/powerpoint/2010/main" val="1664769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p:txBody>
          <a:bodyPr/>
          <a:lstStyle/>
          <a:p>
            <a:fld id="{79463015-ABDD-44E9-850F-7B4794200E02}" type="slidenum">
              <a:rPr lang="en-US" smtClean="0"/>
              <a:pPr/>
              <a:t>9</a:t>
            </a:fld>
            <a:endParaRPr lang="en-US" dirty="0"/>
          </a:p>
        </p:txBody>
      </p:sp>
      <p:sp>
        <p:nvSpPr>
          <p:cNvPr id="3" name="Title 1">
            <a:extLst>
              <a:ext uri="{FF2B5EF4-FFF2-40B4-BE49-F238E27FC236}">
                <a16:creationId xmlns:a16="http://schemas.microsoft.com/office/drawing/2014/main" id="{4811CF65-D8E7-4A3F-97FD-FD3A04ADC4A1}"/>
              </a:ext>
            </a:extLst>
          </p:cNvPr>
          <p:cNvSpPr>
            <a:spLocks noGrp="1"/>
          </p:cNvSpPr>
          <p:nvPr>
            <p:ph type="title"/>
          </p:nvPr>
        </p:nvSpPr>
        <p:spPr>
          <a:xfrm>
            <a:off x="3934680" y="2697599"/>
            <a:ext cx="7392722" cy="1485022"/>
          </a:xfrm>
        </p:spPr>
        <p:txBody>
          <a:bodyPr/>
          <a:lstStyle/>
          <a:p>
            <a:r>
              <a:rPr lang="en-US" sz="9650" dirty="0" err="1">
                <a:hlinkClick r:id="rId2"/>
              </a:rPr>
              <a:t>Jamboard</a:t>
            </a:r>
            <a:endParaRPr lang="en-US" sz="9650" dirty="0" err="1"/>
          </a:p>
        </p:txBody>
      </p:sp>
    </p:spTree>
    <p:extLst>
      <p:ext uri="{BB962C8B-B14F-4D97-AF65-F5344CB8AC3E}">
        <p14:creationId xmlns:p14="http://schemas.microsoft.com/office/powerpoint/2010/main" val="192624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8885C22B544184687623DD4695EBCC5" ma:contentTypeVersion="11" ma:contentTypeDescription="Create a new document." ma:contentTypeScope="" ma:versionID="5797c749cde7bb2f97c3e7f728f6bb09">
  <xsd:schema xmlns:xsd="http://www.w3.org/2001/XMLSchema" xmlns:xs="http://www.w3.org/2001/XMLSchema" xmlns:p="http://schemas.microsoft.com/office/2006/metadata/properties" xmlns:ns2="4d732513-293e-4dce-b762-8588f43b2e5c" xmlns:ns3="e555b6a2-ad6a-40a5-9a71-80b78a277679" targetNamespace="http://schemas.microsoft.com/office/2006/metadata/properties" ma:root="true" ma:fieldsID="21edb6b6489c1b782da14d05341b6b40" ns2:_="" ns3:_="">
    <xsd:import namespace="4d732513-293e-4dce-b762-8588f43b2e5c"/>
    <xsd:import namespace="e555b6a2-ad6a-40a5-9a71-80b78a27767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732513-293e-4dce-b762-8588f43b2e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55b6a2-ad6a-40a5-9a71-80b78a27767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555b6a2-ad6a-40a5-9a71-80b78a277679">
      <UserInfo>
        <DisplayName>Palsgrove, Cassandra</DisplayName>
        <AccountId>14</AccountId>
        <AccountType/>
      </UserInfo>
      <UserInfo>
        <DisplayName>Mickens, Kayla</DisplayName>
        <AccountId>12</AccountId>
        <AccountType/>
      </UserInfo>
    </SharedWithUsers>
  </documentManagement>
</p:properties>
</file>

<file path=customXml/itemProps1.xml><?xml version="1.0" encoding="utf-8"?>
<ds:datastoreItem xmlns:ds="http://schemas.openxmlformats.org/officeDocument/2006/customXml" ds:itemID="{CDA3F994-C1A5-4A2C-A0AA-2F4969F2918E}">
  <ds:schemaRefs>
    <ds:schemaRef ds:uri="http://schemas.microsoft.com/sharepoint/v3/contenttype/forms"/>
  </ds:schemaRefs>
</ds:datastoreItem>
</file>

<file path=customXml/itemProps2.xml><?xml version="1.0" encoding="utf-8"?>
<ds:datastoreItem xmlns:ds="http://schemas.openxmlformats.org/officeDocument/2006/customXml" ds:itemID="{A0030CBE-7470-4C57-86B9-7BA5A2507B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732513-293e-4dce-b762-8588f43b2e5c"/>
    <ds:schemaRef ds:uri="e555b6a2-ad6a-40a5-9a71-80b78a2776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8043EC-57AC-4487-AF84-376DD96986A5}">
  <ds:schemaRefs>
    <ds:schemaRef ds:uri="e555b6a2-ad6a-40a5-9a71-80b78a277679"/>
    <ds:schemaRef ds:uri="http://schemas.openxmlformats.org/package/2006/metadata/core-properties"/>
    <ds:schemaRef ds:uri="http://purl.org/dc/elements/1.1/"/>
    <ds:schemaRef ds:uri="http://www.w3.org/XML/1998/namespace"/>
    <ds:schemaRef ds:uri="http://purl.org/dc/dcmitype/"/>
    <ds:schemaRef ds:uri="http://schemas.microsoft.com/office/infopath/2007/PartnerControls"/>
    <ds:schemaRef ds:uri="http://schemas.microsoft.com/office/2006/documentManagement/types"/>
    <ds:schemaRef ds:uri="http://purl.org/dc/terms/"/>
    <ds:schemaRef ds:uri="http://schemas.microsoft.com/office/2006/metadata/properties"/>
    <ds:schemaRef ds:uri="4d732513-293e-4dce-b762-8588f43b2e5c"/>
  </ds:schemaRefs>
</ds:datastoreItem>
</file>

<file path=docProps/app.xml><?xml version="1.0" encoding="utf-8"?>
<Properties xmlns="http://schemas.openxmlformats.org/officeDocument/2006/extended-properties" xmlns:vt="http://schemas.openxmlformats.org/officeDocument/2006/docPropsVTypes">
  <Template/>
  <TotalTime>0</TotalTime>
  <Words>1089</Words>
  <Application>Microsoft Office PowerPoint</Application>
  <PresentationFormat>Custom</PresentationFormat>
  <Paragraphs>81</Paragraphs>
  <Slides>14</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Adobe Devanagari</vt:lpstr>
      <vt:lpstr>Arial</vt:lpstr>
      <vt:lpstr>Calibri</vt:lpstr>
      <vt:lpstr>Kalam</vt:lpstr>
      <vt:lpstr>Merriweather</vt:lpstr>
      <vt:lpstr>Times New Roman</vt:lpstr>
      <vt:lpstr>Office Theme</vt:lpstr>
      <vt:lpstr>Partnerships for Equal Opportunities</vt:lpstr>
      <vt:lpstr>Background</vt:lpstr>
      <vt:lpstr>Past Meetup Highlights</vt:lpstr>
      <vt:lpstr>Exploring the why</vt:lpstr>
      <vt:lpstr> Barbara Dunlap Coordinator for AEP Transmission Co-op and Internship Program</vt:lpstr>
      <vt:lpstr>High School Internship Cost Benefit </vt:lpstr>
      <vt:lpstr>PowerPoint Presentation</vt:lpstr>
      <vt:lpstr>PowerPoint Presentation</vt:lpstr>
      <vt:lpstr>Jamboard</vt:lpstr>
      <vt:lpstr>Business Advisory Councils</vt:lpstr>
      <vt:lpstr>Tapping Into Community Resources</vt:lpstr>
      <vt:lpstr>Q&amp;A</vt:lpstr>
      <vt:lpstr>PowerPoint Presentation</vt:lpstr>
      <vt:lpstr>Share your learning  community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
  <cp:lastModifiedBy/>
  <cp:revision>696</cp:revision>
  <dcterms:created xsi:type="dcterms:W3CDTF">2015-07-08T14:36:51Z</dcterms:created>
  <dcterms:modified xsi:type="dcterms:W3CDTF">2022-02-16T15:16:57Z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0x010100D8885C22B544184687623DD4695EBCC5</vt:lpwstr>
  </property>
</Properties>
</file>