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5" r:id="rId4"/>
    <p:sldMasterId id="2147483745" r:id="rId5"/>
    <p:sldMasterId id="2147483758" r:id="rId6"/>
  </p:sldMasterIdLst>
  <p:notesMasterIdLst>
    <p:notesMasterId r:id="rId27"/>
  </p:notesMasterIdLst>
  <p:handoutMasterIdLst>
    <p:handoutMasterId r:id="rId28"/>
  </p:handoutMasterIdLst>
  <p:sldIdLst>
    <p:sldId id="343" r:id="rId7"/>
    <p:sldId id="309" r:id="rId8"/>
    <p:sldId id="349" r:id="rId9"/>
    <p:sldId id="352" r:id="rId10"/>
    <p:sldId id="351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46" r:id="rId22"/>
    <p:sldId id="347" r:id="rId23"/>
    <p:sldId id="366" r:id="rId24"/>
    <p:sldId id="348" r:id="rId25"/>
    <p:sldId id="3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C526AC-9D06-4967-A3CF-7C9871B69DEB}">
          <p14:sldIdLst>
            <p14:sldId id="343"/>
            <p14:sldId id="309"/>
            <p14:sldId id="349"/>
            <p14:sldId id="352"/>
            <p14:sldId id="351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46"/>
            <p14:sldId id="347"/>
            <p14:sldId id="366"/>
            <p14:sldId id="348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263"/>
    <a:srgbClr val="FF9300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3B7390-A369-CBB6-8270-2F0A160A06EE}" v="2" dt="2020-03-26T11:39:02.321"/>
    <p1510:client id="{885B53CF-2D69-1217-54AB-6D804939A85E}" v="58" dt="2020-03-26T12:36:30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76950" autoAdjust="0"/>
  </p:normalViewPr>
  <p:slideViewPr>
    <p:cSldViewPr snapToGrid="0">
      <p:cViewPr varScale="1">
        <p:scale>
          <a:sx n="56" d="100"/>
          <a:sy n="56" d="100"/>
        </p:scale>
        <p:origin x="13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32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E95FC5-CD6B-4A50-9262-DC414E16C3EA}">
      <dgm:prSet/>
      <dgm:spPr/>
      <dgm:t>
        <a:bodyPr lIns="288000"/>
        <a:lstStyle/>
        <a:p>
          <a:r>
            <a:rPr lang="en-US" dirty="0" smtClean="0"/>
            <a:t>Latest Updates on Legislation/Fall Reopening Guidance</a:t>
          </a:r>
          <a:endParaRPr lang="en-US" dirty="0"/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endParaRPr lang="en-US" dirty="0"/>
        </a:p>
      </dgm:t>
    </dgm:pt>
    <dgm:pt modelId="{22625139-F93A-4F3F-A7AA-4923A01AEDF3}">
      <dgm:prSet/>
      <dgm:spPr>
        <a:solidFill>
          <a:srgbClr val="C00000"/>
        </a:solidFill>
      </dgm:spPr>
      <dgm:t>
        <a:bodyPr lIns="288000"/>
        <a:lstStyle/>
        <a:p>
          <a:r>
            <a:rPr lang="en-US" dirty="0" smtClean="0"/>
            <a:t>Self-Care Strategies/Resources</a:t>
          </a:r>
          <a:endParaRPr lang="en-US" dirty="0"/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endParaRPr lang="en-US" dirty="0"/>
        </a:p>
      </dgm:t>
    </dgm:pt>
    <dgm:pt modelId="{D9069041-70AE-2244-BF05-22A2F627141F}">
      <dgm:prSet/>
      <dgm:spPr>
        <a:solidFill>
          <a:srgbClr val="163263"/>
        </a:solidFill>
      </dgm:spPr>
      <dgm:t>
        <a:bodyPr lIns="288000"/>
        <a:lstStyle/>
        <a:p>
          <a:r>
            <a:rPr lang="en-US" dirty="0" smtClean="0"/>
            <a:t>Tools &amp; Resources for Fall Considerations</a:t>
          </a:r>
          <a:endParaRPr lang="en-US" dirty="0"/>
        </a:p>
      </dgm:t>
    </dgm:pt>
    <dgm:pt modelId="{C068320B-71B3-4642-9225-F3B421764109}" type="parTrans" cxnId="{404263FC-D79B-5D40-B963-97D4A46B6D3F}">
      <dgm:prSet/>
      <dgm:spPr/>
      <dgm:t>
        <a:bodyPr/>
        <a:lstStyle/>
        <a:p>
          <a:endParaRPr lang="en-US"/>
        </a:p>
      </dgm:t>
    </dgm:pt>
    <dgm:pt modelId="{B99E1A53-8ACA-4A49-996B-98FD77A4A857}" type="sibTrans" cxnId="{404263FC-D79B-5D40-B963-97D4A46B6D3F}">
      <dgm:prSet/>
      <dgm:spPr/>
      <dgm:t>
        <a:bodyPr/>
        <a:lstStyle/>
        <a:p>
          <a:endParaRPr lang="en-US"/>
        </a:p>
      </dgm:t>
    </dgm:pt>
    <dgm:pt modelId="{DE6F680C-3C73-44E3-8269-FBB84CBB97DC}" type="pres">
      <dgm:prSet presAssocID="{D0F07F19-1F50-4B42-A7A0-278DF9D25B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58F87A-BFB2-445B-BD54-1CADA2AA3224}" type="pres">
      <dgm:prSet presAssocID="{2EE95FC5-CD6B-4A50-9262-DC414E16C3E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D42C9-09B5-4063-8E76-57C0C25049D4}" type="pres">
      <dgm:prSet presAssocID="{C99EBBB1-E916-471C-83C9-ABE85B42AC26}" presName="spacer" presStyleCnt="0"/>
      <dgm:spPr/>
    </dgm:pt>
    <dgm:pt modelId="{472929C9-1076-4943-B0C6-E7CA3598766F}" type="pres">
      <dgm:prSet presAssocID="{D9069041-70AE-2244-BF05-22A2F627141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707D3-6E49-564C-A941-6DB32F0C0336}" type="pres">
      <dgm:prSet presAssocID="{B99E1A53-8ACA-4A49-996B-98FD77A4A857}" presName="spacer" presStyleCnt="0"/>
      <dgm:spPr/>
    </dgm:pt>
    <dgm:pt modelId="{73015265-C550-4384-8C81-440C10757E15}" type="pres">
      <dgm:prSet presAssocID="{22625139-F93A-4F3F-A7AA-4923A01AEDF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FF2E83-99EF-4D6D-9095-4A8C46251D78}" type="presOf" srcId="{D0F07F19-1F50-4B42-A7A0-278DF9D25BB1}" destId="{DE6F680C-3C73-44E3-8269-FBB84CBB97DC}" srcOrd="0" destOrd="0" presId="urn:microsoft.com/office/officeart/2005/8/layout/vList2"/>
    <dgm:cxn modelId="{01E379E1-A3C3-1F43-8B74-3F28C846AB8E}" type="presOf" srcId="{D9069041-70AE-2244-BF05-22A2F627141F}" destId="{472929C9-1076-4943-B0C6-E7CA3598766F}" srcOrd="0" destOrd="0" presId="urn:microsoft.com/office/officeart/2005/8/layout/vList2"/>
    <dgm:cxn modelId="{36DFD429-0AB3-4FBC-BF10-3F5EDBD42B77}" type="presOf" srcId="{2EE95FC5-CD6B-4A50-9262-DC414E16C3EA}" destId="{8858F87A-BFB2-445B-BD54-1CADA2AA3224}" srcOrd="0" destOrd="0" presId="urn:microsoft.com/office/officeart/2005/8/layout/vList2"/>
    <dgm:cxn modelId="{E4F186FD-7431-48E5-BB82-0AEA3C48E233}" type="presOf" srcId="{22625139-F93A-4F3F-A7AA-4923A01AEDF3}" destId="{73015265-C550-4384-8C81-440C10757E15}" srcOrd="0" destOrd="0" presId="urn:microsoft.com/office/officeart/2005/8/layout/vList2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4263FC-D79B-5D40-B963-97D4A46B6D3F}" srcId="{D0F07F19-1F50-4B42-A7A0-278DF9D25BB1}" destId="{D9069041-70AE-2244-BF05-22A2F627141F}" srcOrd="1" destOrd="0" parTransId="{C068320B-71B3-4642-9225-F3B421764109}" sibTransId="{B99E1A53-8ACA-4A49-996B-98FD77A4A857}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43FA31DA-1F31-419A-B6EF-501A7898ECE3}" type="presParOf" srcId="{DE6F680C-3C73-44E3-8269-FBB84CBB97DC}" destId="{8858F87A-BFB2-445B-BD54-1CADA2AA3224}" srcOrd="0" destOrd="0" presId="urn:microsoft.com/office/officeart/2005/8/layout/vList2"/>
    <dgm:cxn modelId="{4B4669F7-500D-4583-9964-F5367EBBD860}" type="presParOf" srcId="{DE6F680C-3C73-44E3-8269-FBB84CBB97DC}" destId="{B0CD42C9-09B5-4063-8E76-57C0C25049D4}" srcOrd="1" destOrd="0" presId="urn:microsoft.com/office/officeart/2005/8/layout/vList2"/>
    <dgm:cxn modelId="{612B2A89-F975-4246-AE93-55B30DB48047}" type="presParOf" srcId="{DE6F680C-3C73-44E3-8269-FBB84CBB97DC}" destId="{472929C9-1076-4943-B0C6-E7CA3598766F}" srcOrd="2" destOrd="0" presId="urn:microsoft.com/office/officeart/2005/8/layout/vList2"/>
    <dgm:cxn modelId="{E3FB1DA8-312F-BB47-98B9-90FA014DD457}" type="presParOf" srcId="{DE6F680C-3C73-44E3-8269-FBB84CBB97DC}" destId="{CB9707D3-6E49-564C-A941-6DB32F0C0336}" srcOrd="3" destOrd="0" presId="urn:microsoft.com/office/officeart/2005/8/layout/vList2"/>
    <dgm:cxn modelId="{E2327E44-E474-4C11-B908-A9B1A8C1FB9E}" type="presParOf" srcId="{DE6F680C-3C73-44E3-8269-FBB84CBB97DC}" destId="{73015265-C550-4384-8C81-440C10757E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8F87A-BFB2-445B-BD54-1CADA2AA3224}">
      <dsp:nvSpPr>
        <dsp:cNvPr id="0" name=""/>
        <dsp:cNvSpPr/>
      </dsp:nvSpPr>
      <dsp:spPr>
        <a:xfrm>
          <a:off x="0" y="690958"/>
          <a:ext cx="11029615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00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Latest Updates on Legislation/Fall Reopening Guidance</a:t>
          </a:r>
          <a:endParaRPr lang="en-US" sz="3700" kern="1200" dirty="0"/>
        </a:p>
      </dsp:txBody>
      <dsp:txXfrm>
        <a:off x="42265" y="733223"/>
        <a:ext cx="10945085" cy="781270"/>
      </dsp:txXfrm>
    </dsp:sp>
    <dsp:sp modelId="{472929C9-1076-4943-B0C6-E7CA3598766F}">
      <dsp:nvSpPr>
        <dsp:cNvPr id="0" name=""/>
        <dsp:cNvSpPr/>
      </dsp:nvSpPr>
      <dsp:spPr>
        <a:xfrm>
          <a:off x="0" y="1663318"/>
          <a:ext cx="11029615" cy="865800"/>
        </a:xfrm>
        <a:prstGeom prst="roundRect">
          <a:avLst/>
        </a:prstGeom>
        <a:solidFill>
          <a:srgbClr val="163263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00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Tools &amp; Resources for Fall Considerations</a:t>
          </a:r>
          <a:endParaRPr lang="en-US" sz="3700" kern="1200" dirty="0"/>
        </a:p>
      </dsp:txBody>
      <dsp:txXfrm>
        <a:off x="42265" y="1705583"/>
        <a:ext cx="10945085" cy="781270"/>
      </dsp:txXfrm>
    </dsp:sp>
    <dsp:sp modelId="{73015265-C550-4384-8C81-440C10757E15}">
      <dsp:nvSpPr>
        <dsp:cNvPr id="0" name=""/>
        <dsp:cNvSpPr/>
      </dsp:nvSpPr>
      <dsp:spPr>
        <a:xfrm>
          <a:off x="0" y="2635679"/>
          <a:ext cx="11029615" cy="865800"/>
        </a:xfrm>
        <a:prstGeom prst="roundRect">
          <a:avLst/>
        </a:prstGeom>
        <a:solidFill>
          <a:srgbClr val="C0000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800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Self-Care Strategies/Resources</a:t>
          </a:r>
          <a:endParaRPr lang="en-US" sz="3700" kern="1200" dirty="0"/>
        </a:p>
      </dsp:txBody>
      <dsp:txXfrm>
        <a:off x="42265" y="2677944"/>
        <a:ext cx="10945085" cy="781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6/22/2020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6/22/2020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welcome and protocols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9396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7F1E3-6F9A-48DD-A747-56233525B2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78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7F1E3-6F9A-48DD-A747-56233525B2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953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7F1E3-6F9A-48DD-A747-56233525B2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46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1190" y="3085764"/>
            <a:ext cx="11164275" cy="3015491"/>
          </a:xfrm>
          <a:prstGeom prst="rect">
            <a:avLst/>
          </a:prstGeom>
          <a:solidFill>
            <a:srgbClr val="1632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24FDE617-5350-408F-A617-B3F9A7840F80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1E7BAC0B-1241-4506-AF3C-A78B3AECA043}" type="datetime1">
              <a:rPr lang="en-US" noProof="0" smtClean="0"/>
              <a:t>6/22/2020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A80A89BC-2CDE-40FA-B7A7-15706D5ABABE}" type="datetime1">
              <a:rPr lang="en-US" noProof="0" smtClean="0"/>
              <a:t>6/22/2020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C00000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rgbClr val="163263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39B65363-93A6-4FAB-A455-4FC1121F219C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9181" y="3868391"/>
            <a:ext cx="11296732" cy="2191098"/>
          </a:xfrm>
          <a:prstGeom prst="rect">
            <a:avLst/>
          </a:prstGeom>
          <a:solidFill>
            <a:srgbClr val="163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26196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59DFA17B-B881-4F6F-91B7-3FDB96F2A8E1}" type="datetime1">
              <a:rPr lang="en-US" noProof="0" smtClean="0"/>
              <a:t>6/22/2020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ntricateBackground_v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80" y="-61126"/>
            <a:ext cx="12563861" cy="7055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9445" y="1145423"/>
            <a:ext cx="7470417" cy="2979753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5000" b="1" i="0">
                <a:latin typeface="+mj-l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1741" y="4316080"/>
            <a:ext cx="6385856" cy="514613"/>
          </a:xfrm>
        </p:spPr>
        <p:txBody>
          <a:bodyPr/>
          <a:lstStyle>
            <a:lvl1pPr marL="0" indent="0" algn="ctr">
              <a:lnSpc>
                <a:spcPct val="85000"/>
              </a:lnSpc>
              <a:buNone/>
              <a:defRPr b="0" i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DA89-E21F-4DB2-A8F5-54C27386957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507-17F8-4185-9176-7A793B5E9DB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SCofCentOhio_Horz_5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3" y="5845347"/>
            <a:ext cx="5870197" cy="87612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91618" y="4830763"/>
            <a:ext cx="6385983" cy="5889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Date/Other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49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C6EC-1846-8B4D-B336-8334D0CD306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C1F-1888-8A4E-BC77-1BD55D9B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2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C6EC-1846-8B4D-B336-8334D0CD306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C1F-1888-8A4E-BC77-1BD55D9B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6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C6EC-1846-8B4D-B336-8334D0CD306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C1F-1888-8A4E-BC77-1BD55D9B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5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C6EC-1846-8B4D-B336-8334D0CD306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C1F-1888-8A4E-BC77-1BD55D9B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7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C6EC-1846-8B4D-B336-8334D0CD306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C1F-1888-8A4E-BC77-1BD55D9B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1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03446670-9D96-449C-A1ED-944AFA2329FE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1632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C6EC-1846-8B4D-B336-8334D0CD306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C1F-1888-8A4E-BC77-1BD55D9B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67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C6EC-1846-8B4D-B336-8334D0CD306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C1F-1888-8A4E-BC77-1BD55D9B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82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C6EC-1846-8B4D-B336-8334D0CD306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C1F-1888-8A4E-BC77-1BD55D9B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96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C6EC-1846-8B4D-B336-8334D0CD306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C1F-1888-8A4E-BC77-1BD55D9B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8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C6EC-1846-8B4D-B336-8334D0CD306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C1F-1888-8A4E-BC77-1BD55D9B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38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C6EC-1846-8B4D-B336-8334D0CD306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8C1F-1888-8A4E-BC77-1BD55D9B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ntricateBackground_v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480" y="-61126"/>
            <a:ext cx="12563861" cy="7055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9445" y="1145423"/>
            <a:ext cx="7470417" cy="2979753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5000" b="1" i="0">
                <a:latin typeface="+mj-l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91741" y="4316080"/>
            <a:ext cx="6385856" cy="514613"/>
          </a:xfrm>
        </p:spPr>
        <p:txBody>
          <a:bodyPr/>
          <a:lstStyle>
            <a:lvl1pPr marL="0" indent="0" algn="ctr">
              <a:lnSpc>
                <a:spcPct val="85000"/>
              </a:lnSpc>
              <a:buNone/>
              <a:defRPr b="0" i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DA89-E21F-4DB2-A8F5-54C27386957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507-17F8-4185-9176-7A793B5E9DB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SCofCentOhio_Horz_5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3" y="5845347"/>
            <a:ext cx="5870197" cy="87612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91618" y="4830763"/>
            <a:ext cx="6385983" cy="58896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Date/Other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05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DA89-E21F-4DB2-A8F5-54C27386957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507-17F8-4185-9176-7A793B5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82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DA89-E21F-4DB2-A8F5-54C27386957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507-17F8-4185-9176-7A793B5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2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DA89-E21F-4DB2-A8F5-54C27386957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507-17F8-4185-9176-7A793B5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2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192" y="4810893"/>
            <a:ext cx="11029615" cy="125882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71283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21033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EE2D26A-B374-4708-9506-95336E10D279}" type="datetime1">
              <a:rPr lang="en-US" noProof="0" smtClean="0"/>
              <a:t>6/22/2020</a:t>
            </a:fld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DA89-E21F-4DB2-A8F5-54C27386957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507-17F8-4185-9176-7A793B5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7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DA89-E21F-4DB2-A8F5-54C27386957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507-17F8-4185-9176-7A793B5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3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DA89-E21F-4DB2-A8F5-54C27386957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507-17F8-4185-9176-7A793B5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12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DA89-E21F-4DB2-A8F5-54C27386957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507-17F8-4185-9176-7A793B5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7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DA89-E21F-4DB2-A8F5-54C27386957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507-17F8-4185-9176-7A793B5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709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DA89-E21F-4DB2-A8F5-54C27386957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507-17F8-4185-9176-7A793B5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3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DA89-E21F-4DB2-A8F5-54C27386957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62507-17F8-4185-9176-7A793B5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0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474F625E-F417-4821-9B31-1EF8C96F5F24}" type="datetime1">
              <a:rPr lang="en-US" noProof="0" smtClean="0"/>
              <a:t>6/22/2020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5AC6A8D5-69D5-4F3A-9008-746205BE77F8}" type="datetime1">
              <a:rPr lang="en-US" noProof="0" smtClean="0"/>
              <a:t>6/22/2020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BF088804-6188-4116-A996-8738CD54C15F}" type="datetime1">
              <a:rPr lang="en-US" noProof="0" smtClean="0"/>
              <a:t>6/22/2020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F43CEDFB-0C2F-4C60-BCD5-971F59D48B13}" type="datetime1">
              <a:rPr lang="en-US" noProof="0" smtClean="0"/>
              <a:t>6/22/2020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6" y="4806000"/>
            <a:ext cx="11298200" cy="1274702"/>
          </a:xfrm>
          <a:prstGeom prst="rect">
            <a:avLst/>
          </a:prstGeom>
          <a:solidFill>
            <a:srgbClr val="1632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8B58A86C-C911-4DBF-9722-F1D8F06EFCBE}" type="datetime1">
              <a:rPr lang="en-US" noProof="0" smtClean="0"/>
              <a:t>6/22/2020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4E61B3FA-76A7-401C-9DCE-1514734B63DA}" type="datetime1">
              <a:rPr lang="en-US" noProof="0" smtClean="0"/>
              <a:t>6/22/2020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07A1D2-BD86-4964-867E-8418840FF6D9}" type="datetime1">
              <a:rPr lang="en-US" smtClean="0"/>
              <a:t>6/22/2020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1632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 t="31897" r="13448" b="33374"/>
          <a:stretch/>
        </p:blipFill>
        <p:spPr>
          <a:xfrm>
            <a:off x="581192" y="6048059"/>
            <a:ext cx="2790497" cy="74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40" r:id="rId9"/>
    <p:sldLayoutId id="2147483741" r:id="rId10"/>
    <p:sldLayoutId id="2147483742" r:id="rId11"/>
    <p:sldLayoutId id="2147483739" r:id="rId12"/>
    <p:sldLayoutId id="2147483744" r:id="rId13"/>
    <p:sldLayoutId id="2147483757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5C6EC-1846-8B4D-B336-8334D0CD306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08C1F-1888-8A4E-BC77-1BD55D9B9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C13PPbackground.jpg"/>
          <p:cNvPicPr>
            <a:picLocks noChangeAspect="1"/>
          </p:cNvPicPr>
          <p:nvPr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53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2DA89-E21F-4DB2-A8F5-54C27386957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62507-17F8-4185-9176-7A793B5E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6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learningplan.com/WebReg/ActivityProfile.asp?D=12941&amp;I=351877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framingeducation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68" y="745763"/>
            <a:ext cx="10348210" cy="5312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07" y="5894270"/>
            <a:ext cx="4051242" cy="8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54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Ohio Department of Education </a:t>
            </a:r>
            <a:r>
              <a:rPr lang="en-US" dirty="0" smtClean="0"/>
              <a:t>Draft Guidance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Prioritize </a:t>
            </a:r>
            <a:r>
              <a:rPr lang="en-US" dirty="0"/>
              <a:t>the needs of the most vulnerable students including students with disabilities, low income students, English learners, homeless, foster care and justice involved youth, etc.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Create </a:t>
            </a:r>
            <a:r>
              <a:rPr lang="en-US" dirty="0"/>
              <a:t>two-way communication with families and caregivers to assess students’ and families’ needs and communicate expectations and supports</a:t>
            </a:r>
          </a:p>
        </p:txBody>
      </p:sp>
    </p:spTree>
    <p:extLst>
      <p:ext uri="{BB962C8B-B14F-4D97-AF65-F5344CB8AC3E}">
        <p14:creationId xmlns:p14="http://schemas.microsoft.com/office/powerpoint/2010/main" val="14721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Bill 164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&amp; principal evaluations</a:t>
            </a:r>
          </a:p>
          <a:p>
            <a:pPr lvl="1"/>
            <a:r>
              <a:rPr lang="en-US" dirty="0" smtClean="0"/>
              <a:t>Prohibits value-added or other growth data from being used in 20-21 evaluations</a:t>
            </a:r>
          </a:p>
          <a:p>
            <a:endParaRPr lang="en-US" dirty="0" smtClean="0"/>
          </a:p>
          <a:p>
            <a:r>
              <a:rPr lang="en-US" dirty="0" smtClean="0"/>
              <a:t>High school diplomas &amp; end-of-course exams</a:t>
            </a:r>
          </a:p>
          <a:p>
            <a:pPr lvl="1"/>
            <a:r>
              <a:rPr lang="en-US" dirty="0" smtClean="0"/>
              <a:t>For 19-20, may use a student’s final course grade in lieu of cancelled end-of-course exam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47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Bill 164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Grade Reading Guarantee</a:t>
            </a:r>
          </a:p>
          <a:p>
            <a:pPr lvl="1"/>
            <a:r>
              <a:rPr lang="en-US" dirty="0" smtClean="0"/>
              <a:t>For 20-21, prohibits retaining student in third grade that doesn’t attain passing score on fall exam, assuming principal and teacher agree</a:t>
            </a:r>
          </a:p>
          <a:p>
            <a:pPr lvl="1"/>
            <a:r>
              <a:rPr lang="en-US" dirty="0" smtClean="0"/>
              <a:t>Teachers assigned to provide intensive reading remediation for the 20-21 school year are exempt from having a reading endorsement or other mandated criteria</a:t>
            </a:r>
          </a:p>
        </p:txBody>
      </p:sp>
    </p:spTree>
    <p:extLst>
      <p:ext uri="{BB962C8B-B14F-4D97-AF65-F5344CB8AC3E}">
        <p14:creationId xmlns:p14="http://schemas.microsoft.com/office/powerpoint/2010/main" val="349759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House Bill 164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Improvement Plans</a:t>
            </a:r>
          </a:p>
          <a:p>
            <a:pPr lvl="1"/>
            <a:r>
              <a:rPr lang="en-US" dirty="0" smtClean="0"/>
              <a:t>Schools and districts do not have to establish reading improvement plans for the 20-21 school year based on 19-20 results</a:t>
            </a:r>
          </a:p>
          <a:p>
            <a:pPr lvl="1"/>
            <a:endParaRPr lang="en-US" dirty="0"/>
          </a:p>
          <a:p>
            <a:r>
              <a:rPr lang="en-US" dirty="0" smtClean="0"/>
              <a:t>Serving Students with Special Needs</a:t>
            </a:r>
          </a:p>
          <a:p>
            <a:pPr lvl="1"/>
            <a:r>
              <a:rPr lang="en-US" dirty="0" smtClean="0"/>
              <a:t>Permits </a:t>
            </a:r>
            <a:r>
              <a:rPr lang="en-US" dirty="0" err="1" smtClean="0"/>
              <a:t>nonclassroom</a:t>
            </a:r>
            <a:r>
              <a:rPr lang="en-US" dirty="0" smtClean="0"/>
              <a:t> personnel to provide services electronically or via telehealth for 20-21 school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2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Bill 164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Remote Learning</a:t>
            </a:r>
          </a:p>
          <a:p>
            <a:pPr lvl="1"/>
            <a:r>
              <a:rPr lang="en-US" dirty="0" smtClean="0"/>
              <a:t>Permits schools to adopt remote or blended learning models and plans for the 20-21 school year</a:t>
            </a:r>
          </a:p>
          <a:p>
            <a:pPr lvl="1"/>
            <a:endParaRPr lang="en-US" dirty="0"/>
          </a:p>
          <a:p>
            <a:r>
              <a:rPr lang="en-US" dirty="0" smtClean="0"/>
              <a:t>Teacher assignment flexibility</a:t>
            </a:r>
          </a:p>
          <a:p>
            <a:pPr lvl="1"/>
            <a:r>
              <a:rPr lang="en-US" dirty="0" smtClean="0"/>
              <a:t>School districts may employ or reassign licensed teachers to a subject area or grade level for which they are not licensed in 20-21, with restrictions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91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District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Cleveland Schools</a:t>
            </a:r>
          </a:p>
          <a:p>
            <a:pPr lvl="1"/>
            <a:r>
              <a:rPr lang="en-US" dirty="0" smtClean="0"/>
              <a:t>Mastery Learning Initiative</a:t>
            </a:r>
          </a:p>
          <a:p>
            <a:r>
              <a:rPr lang="en-US" dirty="0" smtClean="0"/>
              <a:t>Columbus Schools</a:t>
            </a:r>
          </a:p>
          <a:p>
            <a:pPr lvl="1"/>
            <a:r>
              <a:rPr lang="en-US" dirty="0" smtClean="0"/>
              <a:t>Online K-12 Academy &amp; Blended Learning options</a:t>
            </a:r>
          </a:p>
          <a:p>
            <a:r>
              <a:rPr lang="en-US" dirty="0" smtClean="0"/>
              <a:t>Districts have been submitting intent to provide blended learning declaration forms to ODE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3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ODE Planning guides for Schools and districts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1194" y="2018582"/>
            <a:ext cx="5393100" cy="3842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Final draft  is not available yet. This </a:t>
            </a:r>
            <a:r>
              <a:rPr lang="en-US" sz="3200" dirty="0"/>
              <a:t>tool is intended to spur local-level, partnership-based discussions and decision-making in areas critical to the start of the 2020-2021 school year. </a:t>
            </a:r>
          </a:p>
        </p:txBody>
      </p:sp>
      <p:pic>
        <p:nvPicPr>
          <p:cNvPr id="1026" name="Picture 2" descr="Reset and Restar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41" y="2373961"/>
            <a:ext cx="4433977" cy="271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67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ESCCO Supports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80559" y="2001328"/>
            <a:ext cx="8914804" cy="44225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Considerations for Reopening Document</a:t>
            </a:r>
          </a:p>
          <a:p>
            <a:r>
              <a:rPr lang="en-US" sz="2800" dirty="0" smtClean="0"/>
              <a:t>Shared Communication Plans </a:t>
            </a:r>
          </a:p>
          <a:p>
            <a:r>
              <a:rPr lang="en-US" sz="2800" dirty="0" smtClean="0"/>
              <a:t>Local Guidance &amp; Resources</a:t>
            </a:r>
          </a:p>
          <a:p>
            <a:r>
              <a:rPr lang="en-US" sz="2800" dirty="0" smtClean="0"/>
              <a:t>State of Ohio Guidance</a:t>
            </a:r>
          </a:p>
          <a:p>
            <a:r>
              <a:rPr lang="en-US" sz="2800" dirty="0" smtClean="0"/>
              <a:t>Federal Guidance</a:t>
            </a:r>
          </a:p>
          <a:p>
            <a:r>
              <a:rPr lang="en-US" sz="2800" dirty="0" smtClean="0"/>
              <a:t>Resources for Families</a:t>
            </a:r>
          </a:p>
          <a:p>
            <a:r>
              <a:rPr lang="en-US" sz="2800" dirty="0" smtClean="0"/>
              <a:t>Remote Learning Alliance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5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Professional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16787"/>
          </a:xfrm>
        </p:spPr>
        <p:txBody>
          <a:bodyPr>
            <a:normAutofit lnSpcReduction="10000"/>
          </a:bodyPr>
          <a:lstStyle/>
          <a:p>
            <a:r>
              <a:rPr lang="en-US" sz="2000" b="1" u="sng" dirty="0"/>
              <a:t>PD Opportunity for ELA and Math Curriculum and Instruction</a:t>
            </a:r>
            <a:endParaRPr lang="en-US" sz="2000" dirty="0"/>
          </a:p>
          <a:p>
            <a:r>
              <a:rPr lang="en-US" sz="2000" u="sng" dirty="0">
                <a:hlinkClick r:id="rId2" tooltip="https://www.mylearningplan.com/WebReg/ActivityProfile.asp?D=12941&amp;I=3518773"/>
              </a:rPr>
              <a:t>ELA and Mathematics Student Readiness/Gap Analysis Toolkit  </a:t>
            </a:r>
            <a:endParaRPr lang="en-US" sz="2000" dirty="0"/>
          </a:p>
          <a:p>
            <a:r>
              <a:rPr lang="en-US" sz="2000" b="1" dirty="0"/>
              <a:t>June 19 at 9:30-10:30 a.m.</a:t>
            </a:r>
            <a:r>
              <a:rPr lang="en-US" sz="2000" dirty="0"/>
              <a:t> </a:t>
            </a:r>
          </a:p>
          <a:p>
            <a:r>
              <a:rPr lang="en-US" sz="2000" dirty="0"/>
              <a:t>Join ELA and Math Consultants from the ODE Office of Learning and Instructional Strategies will lead us in a more in-depth exploration of these resources and share how teachers can use them to prepare for the next school year.  Register in My Learning Plan. 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  <a:r>
              <a:rPr lang="en-US" sz="2000" u="sng" dirty="0">
                <a:hlinkClick r:id="rId2"/>
              </a:rPr>
              <a:t>Registration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u="sng" dirty="0"/>
              <a:t>*You must register in order to receive the Zoom Event link the morning of the session. 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58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1192" y="5055079"/>
            <a:ext cx="11159464" cy="896731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OESCA Reopening Considerations Website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OESCA is developing</a:t>
            </a:r>
            <a:r>
              <a:rPr lang="en-US" sz="2800" dirty="0"/>
              <a:t> a decision-making framework and supporting documents that will act as guidance and support tools to districts in </a:t>
            </a:r>
            <a:r>
              <a:rPr lang="en-US" sz="2800" dirty="0" smtClean="0"/>
              <a:t>reframing </a:t>
            </a:r>
            <a:r>
              <a:rPr lang="en-US" sz="2800" dirty="0"/>
              <a:t>education for the 20-21 school year and beyond.   The tasks, purposes, guiding questions, and facilitated supports are meant to serve as a companion to, and be aligned with both the Reset and Restart Guides as well as Ohio's Strategic Plan. </a:t>
            </a:r>
            <a:r>
              <a:rPr lang="en-US" sz="2800" dirty="0" smtClean="0"/>
              <a:t> Plans to be live in July.</a:t>
            </a:r>
            <a:endParaRPr lang="en-US" sz="280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 </a:t>
            </a:r>
            <a:r>
              <a:rPr lang="en-US" sz="3200" dirty="0" smtClean="0">
                <a:hlinkClick r:id="rId2"/>
              </a:rPr>
              <a:t>www.reframingeducation.org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436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4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z="1200" smtClean="0">
                <a:solidFill>
                  <a:srgbClr val="0070C0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anchor="b">
            <a:normAutofit/>
          </a:bodyPr>
          <a:lstStyle/>
          <a:p>
            <a:r>
              <a:rPr lang="en-US" dirty="0"/>
              <a:t>Today’s AGENDA</a:t>
            </a: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525564"/>
              </p:ext>
            </p:extLst>
          </p:nvPr>
        </p:nvGraphicFramePr>
        <p:xfrm>
          <a:off x="581192" y="1984076"/>
          <a:ext cx="11029615" cy="419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Questions you would like to ask other districts?</a:t>
            </a:r>
          </a:p>
          <a:p>
            <a:r>
              <a:rPr lang="en-US" sz="4000" dirty="0" smtClean="0"/>
              <a:t>Resources that you would like to share?</a:t>
            </a:r>
          </a:p>
          <a:p>
            <a:r>
              <a:rPr lang="en-US" sz="4000" dirty="0" smtClean="0"/>
              <a:t>Other items?</a:t>
            </a:r>
          </a:p>
        </p:txBody>
      </p:sp>
    </p:spTree>
    <p:extLst>
      <p:ext uri="{BB962C8B-B14F-4D97-AF65-F5344CB8AC3E}">
        <p14:creationId xmlns:p14="http://schemas.microsoft.com/office/powerpoint/2010/main" val="162323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9446" y="1145423"/>
            <a:ext cx="5846978" cy="2995256"/>
          </a:xfrm>
        </p:spPr>
        <p:txBody>
          <a:bodyPr/>
          <a:lstStyle/>
          <a:p>
            <a:r>
              <a:rPr lang="en-US" sz="6600" dirty="0" smtClean="0"/>
              <a:t>Legislative Update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92714" y="4830763"/>
            <a:ext cx="4789487" cy="1265237"/>
          </a:xfrm>
        </p:spPr>
        <p:txBody>
          <a:bodyPr>
            <a:normAutofit/>
          </a:bodyPr>
          <a:lstStyle/>
          <a:p>
            <a:r>
              <a:rPr lang="en-US" dirty="0" smtClean="0"/>
              <a:t>June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800" dirty="0"/>
              <a:t>Federal/National</a:t>
            </a:r>
          </a:p>
          <a:p>
            <a:r>
              <a:rPr lang="en-US" sz="4800" dirty="0"/>
              <a:t>State</a:t>
            </a:r>
          </a:p>
          <a:p>
            <a:r>
              <a:rPr lang="en-US" sz="4800" dirty="0"/>
              <a:t>Local</a:t>
            </a:r>
          </a:p>
        </p:txBody>
      </p:sp>
    </p:spTree>
    <p:extLst>
      <p:ext uri="{BB962C8B-B14F-4D97-AF65-F5344CB8AC3E}">
        <p14:creationId xmlns:p14="http://schemas.microsoft.com/office/powerpoint/2010/main" val="301318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Federal COVID-19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Coronavirus Preparedness and Response Supplemental Appropriations Act</a:t>
            </a:r>
          </a:p>
          <a:p>
            <a:r>
              <a:rPr lang="en-US" dirty="0" smtClean="0"/>
              <a:t>Families </a:t>
            </a:r>
            <a:r>
              <a:rPr lang="en-US" dirty="0"/>
              <a:t>First Coronavirus Response </a:t>
            </a:r>
            <a:r>
              <a:rPr lang="en-US" dirty="0" smtClean="0"/>
              <a:t>Act</a:t>
            </a:r>
          </a:p>
          <a:p>
            <a:r>
              <a:rPr lang="en-US" dirty="0"/>
              <a:t>Coronavirus Aid, Relief, and Economic Security </a:t>
            </a:r>
            <a:r>
              <a:rPr lang="en-US" dirty="0" smtClean="0"/>
              <a:t>Act</a:t>
            </a:r>
          </a:p>
          <a:p>
            <a:pPr lvl="1"/>
            <a:r>
              <a:rPr lang="en-US" dirty="0" smtClean="0"/>
              <a:t>$13.5B for schools</a:t>
            </a:r>
          </a:p>
          <a:p>
            <a:pPr lvl="1"/>
            <a:r>
              <a:rPr lang="en-US" dirty="0" smtClean="0"/>
              <a:t>$3B governor stabilization fund</a:t>
            </a:r>
          </a:p>
          <a:p>
            <a:r>
              <a:rPr lang="en-US" dirty="0" smtClean="0"/>
              <a:t>Fourth bill relate to COVID-19?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$355M cut from education in FY20</a:t>
            </a:r>
          </a:p>
          <a:p>
            <a:pPr lvl="1"/>
            <a:r>
              <a:rPr lang="en-US" dirty="0" smtClean="0"/>
              <a:t>Overall budget cut of $775M</a:t>
            </a:r>
          </a:p>
          <a:p>
            <a:r>
              <a:rPr lang="en-US" dirty="0" smtClean="0"/>
              <a:t>FY21 budget hole at $2.4B</a:t>
            </a:r>
          </a:p>
          <a:p>
            <a:r>
              <a:rPr lang="en-US" dirty="0" smtClean="0"/>
              <a:t>FY22-23 biennial budget will likely see more cuts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191000"/>
            <a:ext cx="3581400" cy="24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 Schools 2020-2021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Schools likely to have much authority over operations for upcoming year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1" y="2881479"/>
            <a:ext cx="5835861" cy="328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Ohio Department of Education Draft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Ensure local flexibility within state-defined </a:t>
            </a:r>
            <a:r>
              <a:rPr lang="en-US" dirty="0" smtClean="0"/>
              <a:t>parameters</a:t>
            </a:r>
          </a:p>
          <a:p>
            <a:endParaRPr lang="en-US" dirty="0" smtClean="0"/>
          </a:p>
          <a:p>
            <a:r>
              <a:rPr lang="en-US" dirty="0" smtClean="0"/>
              <a:t>Protect </a:t>
            </a:r>
            <a:r>
              <a:rPr lang="en-US" dirty="0"/>
              <a:t>the health and safety of students, staff and visitors by supporting state and local efforts at controlling the spread of coronavirus</a:t>
            </a:r>
          </a:p>
          <a:p>
            <a:endParaRPr lang="en-US" dirty="0"/>
          </a:p>
          <a:p>
            <a:r>
              <a:rPr lang="en-US" dirty="0" smtClean="0"/>
              <a:t>Assess </a:t>
            </a:r>
            <a:r>
              <a:rPr lang="en-US" dirty="0"/>
              <a:t>students to determine where they are starting from (in the context of state standards) and determine the best path forward for each student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Ohio Department of Education </a:t>
            </a:r>
            <a:r>
              <a:rPr lang="en-US" dirty="0" smtClean="0"/>
              <a:t>Draft Guidance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Support </a:t>
            </a:r>
            <a:r>
              <a:rPr lang="en-US" dirty="0"/>
              <a:t>literacy, content literacy and numeracy by providing intervention opportunities, and support students in their continuing pursuit of their passions and/or career potential (music, art, other electives, industry credentials, etc.)</a:t>
            </a:r>
          </a:p>
          <a:p>
            <a:endParaRPr lang="en-US" dirty="0"/>
          </a:p>
          <a:p>
            <a:r>
              <a:rPr lang="en-US" dirty="0" smtClean="0"/>
              <a:t>Ensure </a:t>
            </a:r>
            <a:r>
              <a:rPr lang="en-US" dirty="0"/>
              <a:t>educator support and training to support children and families</a:t>
            </a:r>
          </a:p>
          <a:p>
            <a:endParaRPr lang="en-US" dirty="0"/>
          </a:p>
          <a:p>
            <a:r>
              <a:rPr lang="en-US" dirty="0" smtClean="0"/>
              <a:t>Support </a:t>
            </a:r>
            <a:r>
              <a:rPr lang="en-US" dirty="0"/>
              <a:t>social, emotional and physical health of students and staff</a:t>
            </a:r>
          </a:p>
        </p:txBody>
      </p:sp>
    </p:spTree>
    <p:extLst>
      <p:ext uri="{BB962C8B-B14F-4D97-AF65-F5344CB8AC3E}">
        <p14:creationId xmlns:p14="http://schemas.microsoft.com/office/powerpoint/2010/main" val="27439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D5D5D5"/>
      </a:lt2>
      <a:accent1>
        <a:srgbClr val="75D5FF"/>
      </a:accent1>
      <a:accent2>
        <a:srgbClr val="D5D241"/>
      </a:accent2>
      <a:accent3>
        <a:srgbClr val="D74FA9"/>
      </a:accent3>
      <a:accent4>
        <a:srgbClr val="FFC000"/>
      </a:accent4>
      <a:accent5>
        <a:srgbClr val="4472C4"/>
      </a:accent5>
      <a:accent6>
        <a:srgbClr val="70AD47"/>
      </a:accent6>
      <a:hlink>
        <a:srgbClr val="75D5FF"/>
      </a:hlink>
      <a:folHlink>
        <a:srgbClr val="D74FA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dministrative Planning 0807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D4E0F-D5B9-4E85-A9F9-55FB534FCA9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Widescreen</PresentationFormat>
  <Paragraphs>108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Franklin Gothic Book</vt:lpstr>
      <vt:lpstr>Franklin Gothic Medium</vt:lpstr>
      <vt:lpstr>Gill Sans MT</vt:lpstr>
      <vt:lpstr>Helvetica Light</vt:lpstr>
      <vt:lpstr>Wingdings</vt:lpstr>
      <vt:lpstr>Wingdings 2</vt:lpstr>
      <vt:lpstr>DividendVTI</vt:lpstr>
      <vt:lpstr>Office Theme</vt:lpstr>
      <vt:lpstr>Administrative Planning 080715</vt:lpstr>
      <vt:lpstr>PowerPoint Presentation</vt:lpstr>
      <vt:lpstr>Today’s AGENDA</vt:lpstr>
      <vt:lpstr>Legislative Update</vt:lpstr>
      <vt:lpstr>Topics</vt:lpstr>
      <vt:lpstr>Federal COVID-19 Response</vt:lpstr>
      <vt:lpstr>Ohio Budget</vt:lpstr>
      <vt:lpstr>Ohio Schools 2020-2021</vt:lpstr>
      <vt:lpstr>Ohio Department of Education Draft Guidance</vt:lpstr>
      <vt:lpstr>Ohio Department of Education Draft Guidance (cont.)</vt:lpstr>
      <vt:lpstr>Ohio Department of Education Draft Guidance (cont.)</vt:lpstr>
      <vt:lpstr>House Bill 164</vt:lpstr>
      <vt:lpstr>House Bill 164</vt:lpstr>
      <vt:lpstr>House Bill 164</vt:lpstr>
      <vt:lpstr>House Bill 164</vt:lpstr>
      <vt:lpstr>School District Plans</vt:lpstr>
      <vt:lpstr>ODE Planning guides for Schools and districts</vt:lpstr>
      <vt:lpstr>ESCCO Supports</vt:lpstr>
      <vt:lpstr>Upcoming Professional Development</vt:lpstr>
      <vt:lpstr>OESCA Reopening Considerations Website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Seniors During School Closure</dc:title>
  <dc:creator/>
  <cp:lastModifiedBy/>
  <cp:revision>16</cp:revision>
  <dcterms:created xsi:type="dcterms:W3CDTF">2020-03-23T00:16:22Z</dcterms:created>
  <dcterms:modified xsi:type="dcterms:W3CDTF">2020-06-22T14:14:07Z</dcterms:modified>
</cp:coreProperties>
</file>