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90"/>
  </p:notesMasterIdLst>
  <p:handoutMasterIdLst>
    <p:handoutMasterId r:id="rId91"/>
  </p:handoutMasterIdLst>
  <p:sldIdLst>
    <p:sldId id="265" r:id="rId6"/>
    <p:sldId id="369" r:id="rId7"/>
    <p:sldId id="389" r:id="rId8"/>
    <p:sldId id="359" r:id="rId9"/>
    <p:sldId id="358" r:id="rId10"/>
    <p:sldId id="360" r:id="rId11"/>
    <p:sldId id="368" r:id="rId12"/>
    <p:sldId id="406" r:id="rId13"/>
    <p:sldId id="361" r:id="rId14"/>
    <p:sldId id="362" r:id="rId15"/>
    <p:sldId id="363" r:id="rId16"/>
    <p:sldId id="378" r:id="rId17"/>
    <p:sldId id="379" r:id="rId18"/>
    <p:sldId id="380" r:id="rId19"/>
    <p:sldId id="402" r:id="rId20"/>
    <p:sldId id="409" r:id="rId21"/>
    <p:sldId id="404" r:id="rId22"/>
    <p:sldId id="405" r:id="rId23"/>
    <p:sldId id="408" r:id="rId24"/>
    <p:sldId id="367" r:id="rId25"/>
    <p:sldId id="391" r:id="rId26"/>
    <p:sldId id="387" r:id="rId27"/>
    <p:sldId id="375" r:id="rId28"/>
    <p:sldId id="365" r:id="rId29"/>
    <p:sldId id="381" r:id="rId30"/>
    <p:sldId id="392" r:id="rId31"/>
    <p:sldId id="393" r:id="rId32"/>
    <p:sldId id="407" r:id="rId33"/>
    <p:sldId id="448" r:id="rId34"/>
    <p:sldId id="399" r:id="rId35"/>
    <p:sldId id="398" r:id="rId36"/>
    <p:sldId id="400" r:id="rId37"/>
    <p:sldId id="401" r:id="rId38"/>
    <p:sldId id="403" r:id="rId39"/>
    <p:sldId id="397" r:id="rId40"/>
    <p:sldId id="366" r:id="rId41"/>
    <p:sldId id="410" r:id="rId42"/>
    <p:sldId id="372" r:id="rId43"/>
    <p:sldId id="355" r:id="rId44"/>
    <p:sldId id="357" r:id="rId45"/>
    <p:sldId id="330" r:id="rId46"/>
    <p:sldId id="267" r:id="rId47"/>
    <p:sldId id="268" r:id="rId48"/>
    <p:sldId id="269" r:id="rId49"/>
    <p:sldId id="356" r:id="rId50"/>
    <p:sldId id="291" r:id="rId51"/>
    <p:sldId id="374" r:id="rId52"/>
    <p:sldId id="331" r:id="rId53"/>
    <p:sldId id="347" r:id="rId54"/>
    <p:sldId id="411" r:id="rId55"/>
    <p:sldId id="412" r:id="rId56"/>
    <p:sldId id="413" r:id="rId57"/>
    <p:sldId id="414" r:id="rId58"/>
    <p:sldId id="444" r:id="rId59"/>
    <p:sldId id="445" r:id="rId60"/>
    <p:sldId id="446" r:id="rId61"/>
    <p:sldId id="447" r:id="rId62"/>
    <p:sldId id="417" r:id="rId63"/>
    <p:sldId id="416" r:id="rId64"/>
    <p:sldId id="418" r:id="rId65"/>
    <p:sldId id="419" r:id="rId66"/>
    <p:sldId id="420" r:id="rId67"/>
    <p:sldId id="421" r:id="rId68"/>
    <p:sldId id="422" r:id="rId69"/>
    <p:sldId id="423" r:id="rId70"/>
    <p:sldId id="426" r:id="rId71"/>
    <p:sldId id="432" r:id="rId72"/>
    <p:sldId id="425" r:id="rId73"/>
    <p:sldId id="427" r:id="rId74"/>
    <p:sldId id="433" r:id="rId75"/>
    <p:sldId id="435" r:id="rId76"/>
    <p:sldId id="436" r:id="rId77"/>
    <p:sldId id="434" r:id="rId78"/>
    <p:sldId id="437" r:id="rId79"/>
    <p:sldId id="439" r:id="rId80"/>
    <p:sldId id="438" r:id="rId81"/>
    <p:sldId id="440" r:id="rId82"/>
    <p:sldId id="441" r:id="rId83"/>
    <p:sldId id="442" r:id="rId84"/>
    <p:sldId id="443" r:id="rId85"/>
    <p:sldId id="294" r:id="rId86"/>
    <p:sldId id="333" r:id="rId87"/>
    <p:sldId id="338" r:id="rId88"/>
    <p:sldId id="295" r:id="rId8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CC9900"/>
    <a:srgbClr val="C0C0C0"/>
    <a:srgbClr val="00347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B5208F58-84B8-4579-BCD3-1DF042BFC3B4}" type="datetimeFigureOut">
              <a:rPr lang="en-US"/>
              <a:pPr>
                <a:defRPr/>
              </a:pPr>
              <a:t>9/26/2016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F8F84C4F-76B0-4ACC-925C-645399366C83}" type="slidenum">
              <a:rPr lang="en-US"/>
              <a:pPr>
                <a:defRPr/>
              </a:pPr>
              <a:t>‹#›</a:t>
            </a:fld>
            <a:endParaRPr lang="en-US"/>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727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38A4CAC5-1D67-4A62-9ACB-DFF5968853EA}"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B90A74FD-F737-4063-A1A8-2B37DF4F2B21}" type="slidenum">
              <a:rPr lang="en-US" smtClean="0"/>
              <a:pPr/>
              <a:t>1</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58959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61C8893-F70F-4E93-8703-7EF885DBF946}" type="slidenum">
              <a:rPr lang="en-US" smtClean="0"/>
              <a:pPr/>
              <a:t>41</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18036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6269A9E-D515-4EC7-94A9-88BF7F1D0217}" type="slidenum">
              <a:rPr lang="en-US" smtClean="0"/>
              <a:pPr/>
              <a:t>42</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1356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791EDAC-442D-4B61-9F1C-6A76FBAA3F4B}" type="slidenum">
              <a:rPr lang="en-US" smtClean="0"/>
              <a:pPr/>
              <a:t>43</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41203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E84DFBE7-2E89-4C7D-8C42-2A971BBC4AF2}" type="slidenum">
              <a:rPr lang="en-US" smtClean="0"/>
              <a:pPr/>
              <a:t>44</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6392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2A57524-E951-4E3D-B050-5C273CD837BA}" type="slidenum">
              <a:rPr lang="en-US" smtClean="0"/>
              <a:pPr/>
              <a:t>45</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89764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2351570-1960-4E36-A41A-371C5CE2BDB4}" type="slidenum">
              <a:rPr lang="en-US" smtClean="0"/>
              <a:pPr/>
              <a:t>46</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02372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5390500-AED1-485F-8280-023B5D5E535A}" type="slidenum">
              <a:rPr lang="en-US" smtClean="0"/>
              <a:pPr/>
              <a:t>48</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22499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50</a:t>
            </a:fld>
            <a:endParaRPr lang="en-US"/>
          </a:p>
        </p:txBody>
      </p:sp>
    </p:spTree>
    <p:extLst>
      <p:ext uri="{BB962C8B-B14F-4D97-AF65-F5344CB8AC3E}">
        <p14:creationId xmlns:p14="http://schemas.microsoft.com/office/powerpoint/2010/main" val="4010572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51</a:t>
            </a:fld>
            <a:endParaRPr lang="en-US"/>
          </a:p>
        </p:txBody>
      </p:sp>
    </p:spTree>
    <p:extLst>
      <p:ext uri="{BB962C8B-B14F-4D97-AF65-F5344CB8AC3E}">
        <p14:creationId xmlns:p14="http://schemas.microsoft.com/office/powerpoint/2010/main" val="38916400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52</a:t>
            </a:fld>
            <a:endParaRPr lang="en-US"/>
          </a:p>
        </p:txBody>
      </p:sp>
    </p:spTree>
    <p:extLst>
      <p:ext uri="{BB962C8B-B14F-4D97-AF65-F5344CB8AC3E}">
        <p14:creationId xmlns:p14="http://schemas.microsoft.com/office/powerpoint/2010/main" val="2235725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8</a:t>
            </a:fld>
            <a:endParaRPr lang="en-US"/>
          </a:p>
        </p:txBody>
      </p:sp>
    </p:spTree>
    <p:extLst>
      <p:ext uri="{BB962C8B-B14F-4D97-AF65-F5344CB8AC3E}">
        <p14:creationId xmlns:p14="http://schemas.microsoft.com/office/powerpoint/2010/main" val="3745420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53</a:t>
            </a:fld>
            <a:endParaRPr lang="en-US"/>
          </a:p>
        </p:txBody>
      </p:sp>
    </p:spTree>
    <p:extLst>
      <p:ext uri="{BB962C8B-B14F-4D97-AF65-F5344CB8AC3E}">
        <p14:creationId xmlns:p14="http://schemas.microsoft.com/office/powerpoint/2010/main" val="19991692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54</a:t>
            </a:fld>
            <a:endParaRPr lang="en-US"/>
          </a:p>
        </p:txBody>
      </p:sp>
    </p:spTree>
    <p:extLst>
      <p:ext uri="{BB962C8B-B14F-4D97-AF65-F5344CB8AC3E}">
        <p14:creationId xmlns:p14="http://schemas.microsoft.com/office/powerpoint/2010/main" val="4252453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55</a:t>
            </a:fld>
            <a:endParaRPr lang="en-US"/>
          </a:p>
        </p:txBody>
      </p:sp>
    </p:spTree>
    <p:extLst>
      <p:ext uri="{BB962C8B-B14F-4D97-AF65-F5344CB8AC3E}">
        <p14:creationId xmlns:p14="http://schemas.microsoft.com/office/powerpoint/2010/main" val="1014047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56</a:t>
            </a:fld>
            <a:endParaRPr lang="en-US"/>
          </a:p>
        </p:txBody>
      </p:sp>
    </p:spTree>
    <p:extLst>
      <p:ext uri="{BB962C8B-B14F-4D97-AF65-F5344CB8AC3E}">
        <p14:creationId xmlns:p14="http://schemas.microsoft.com/office/powerpoint/2010/main" val="436537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57</a:t>
            </a:fld>
            <a:endParaRPr lang="en-US"/>
          </a:p>
        </p:txBody>
      </p:sp>
    </p:spTree>
    <p:extLst>
      <p:ext uri="{BB962C8B-B14F-4D97-AF65-F5344CB8AC3E}">
        <p14:creationId xmlns:p14="http://schemas.microsoft.com/office/powerpoint/2010/main" val="2179382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58</a:t>
            </a:fld>
            <a:endParaRPr lang="en-US"/>
          </a:p>
        </p:txBody>
      </p:sp>
    </p:spTree>
    <p:extLst>
      <p:ext uri="{BB962C8B-B14F-4D97-AF65-F5344CB8AC3E}">
        <p14:creationId xmlns:p14="http://schemas.microsoft.com/office/powerpoint/2010/main" val="2098470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59</a:t>
            </a:fld>
            <a:endParaRPr lang="en-US"/>
          </a:p>
        </p:txBody>
      </p:sp>
    </p:spTree>
    <p:extLst>
      <p:ext uri="{BB962C8B-B14F-4D97-AF65-F5344CB8AC3E}">
        <p14:creationId xmlns:p14="http://schemas.microsoft.com/office/powerpoint/2010/main" val="12047315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60</a:t>
            </a:fld>
            <a:endParaRPr lang="en-US"/>
          </a:p>
        </p:txBody>
      </p:sp>
    </p:spTree>
    <p:extLst>
      <p:ext uri="{BB962C8B-B14F-4D97-AF65-F5344CB8AC3E}">
        <p14:creationId xmlns:p14="http://schemas.microsoft.com/office/powerpoint/2010/main" val="1364647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61</a:t>
            </a:fld>
            <a:endParaRPr lang="en-US"/>
          </a:p>
        </p:txBody>
      </p:sp>
    </p:spTree>
    <p:extLst>
      <p:ext uri="{BB962C8B-B14F-4D97-AF65-F5344CB8AC3E}">
        <p14:creationId xmlns:p14="http://schemas.microsoft.com/office/powerpoint/2010/main" val="42233127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62</a:t>
            </a:fld>
            <a:endParaRPr lang="en-US"/>
          </a:p>
        </p:txBody>
      </p:sp>
    </p:spTree>
    <p:extLst>
      <p:ext uri="{BB962C8B-B14F-4D97-AF65-F5344CB8AC3E}">
        <p14:creationId xmlns:p14="http://schemas.microsoft.com/office/powerpoint/2010/main" val="2679751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16</a:t>
            </a:fld>
            <a:endParaRPr lang="en-US"/>
          </a:p>
        </p:txBody>
      </p:sp>
    </p:spTree>
    <p:extLst>
      <p:ext uri="{BB962C8B-B14F-4D97-AF65-F5344CB8AC3E}">
        <p14:creationId xmlns:p14="http://schemas.microsoft.com/office/powerpoint/2010/main" val="1816045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63</a:t>
            </a:fld>
            <a:endParaRPr lang="en-US"/>
          </a:p>
        </p:txBody>
      </p:sp>
    </p:spTree>
    <p:extLst>
      <p:ext uri="{BB962C8B-B14F-4D97-AF65-F5344CB8AC3E}">
        <p14:creationId xmlns:p14="http://schemas.microsoft.com/office/powerpoint/2010/main" val="25444312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64</a:t>
            </a:fld>
            <a:endParaRPr lang="en-US"/>
          </a:p>
        </p:txBody>
      </p:sp>
    </p:spTree>
    <p:extLst>
      <p:ext uri="{BB962C8B-B14F-4D97-AF65-F5344CB8AC3E}">
        <p14:creationId xmlns:p14="http://schemas.microsoft.com/office/powerpoint/2010/main" val="8012505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65</a:t>
            </a:fld>
            <a:endParaRPr lang="en-US"/>
          </a:p>
        </p:txBody>
      </p:sp>
    </p:spTree>
    <p:extLst>
      <p:ext uri="{BB962C8B-B14F-4D97-AF65-F5344CB8AC3E}">
        <p14:creationId xmlns:p14="http://schemas.microsoft.com/office/powerpoint/2010/main" val="21745107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66</a:t>
            </a:fld>
            <a:endParaRPr lang="en-US"/>
          </a:p>
        </p:txBody>
      </p:sp>
    </p:spTree>
    <p:extLst>
      <p:ext uri="{BB962C8B-B14F-4D97-AF65-F5344CB8AC3E}">
        <p14:creationId xmlns:p14="http://schemas.microsoft.com/office/powerpoint/2010/main" val="33060523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67</a:t>
            </a:fld>
            <a:endParaRPr lang="en-US"/>
          </a:p>
        </p:txBody>
      </p:sp>
    </p:spTree>
    <p:extLst>
      <p:ext uri="{BB962C8B-B14F-4D97-AF65-F5344CB8AC3E}">
        <p14:creationId xmlns:p14="http://schemas.microsoft.com/office/powerpoint/2010/main" val="19718345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68</a:t>
            </a:fld>
            <a:endParaRPr lang="en-US"/>
          </a:p>
        </p:txBody>
      </p:sp>
    </p:spTree>
    <p:extLst>
      <p:ext uri="{BB962C8B-B14F-4D97-AF65-F5344CB8AC3E}">
        <p14:creationId xmlns:p14="http://schemas.microsoft.com/office/powerpoint/2010/main" val="29928622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69</a:t>
            </a:fld>
            <a:endParaRPr lang="en-US"/>
          </a:p>
        </p:txBody>
      </p:sp>
    </p:spTree>
    <p:extLst>
      <p:ext uri="{BB962C8B-B14F-4D97-AF65-F5344CB8AC3E}">
        <p14:creationId xmlns:p14="http://schemas.microsoft.com/office/powerpoint/2010/main" val="28779885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70</a:t>
            </a:fld>
            <a:endParaRPr lang="en-US"/>
          </a:p>
        </p:txBody>
      </p:sp>
    </p:spTree>
    <p:extLst>
      <p:ext uri="{BB962C8B-B14F-4D97-AF65-F5344CB8AC3E}">
        <p14:creationId xmlns:p14="http://schemas.microsoft.com/office/powerpoint/2010/main" val="28646844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71</a:t>
            </a:fld>
            <a:endParaRPr lang="en-US"/>
          </a:p>
        </p:txBody>
      </p:sp>
    </p:spTree>
    <p:extLst>
      <p:ext uri="{BB962C8B-B14F-4D97-AF65-F5344CB8AC3E}">
        <p14:creationId xmlns:p14="http://schemas.microsoft.com/office/powerpoint/2010/main" val="29738710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72</a:t>
            </a:fld>
            <a:endParaRPr lang="en-US"/>
          </a:p>
        </p:txBody>
      </p:sp>
    </p:spTree>
    <p:extLst>
      <p:ext uri="{BB962C8B-B14F-4D97-AF65-F5344CB8AC3E}">
        <p14:creationId xmlns:p14="http://schemas.microsoft.com/office/powerpoint/2010/main" val="244189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17</a:t>
            </a:fld>
            <a:endParaRPr lang="en-US"/>
          </a:p>
        </p:txBody>
      </p:sp>
    </p:spTree>
    <p:extLst>
      <p:ext uri="{BB962C8B-B14F-4D97-AF65-F5344CB8AC3E}">
        <p14:creationId xmlns:p14="http://schemas.microsoft.com/office/powerpoint/2010/main" val="22928468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73</a:t>
            </a:fld>
            <a:endParaRPr lang="en-US"/>
          </a:p>
        </p:txBody>
      </p:sp>
    </p:spTree>
    <p:extLst>
      <p:ext uri="{BB962C8B-B14F-4D97-AF65-F5344CB8AC3E}">
        <p14:creationId xmlns:p14="http://schemas.microsoft.com/office/powerpoint/2010/main" val="22820840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74</a:t>
            </a:fld>
            <a:endParaRPr lang="en-US"/>
          </a:p>
        </p:txBody>
      </p:sp>
    </p:spTree>
    <p:extLst>
      <p:ext uri="{BB962C8B-B14F-4D97-AF65-F5344CB8AC3E}">
        <p14:creationId xmlns:p14="http://schemas.microsoft.com/office/powerpoint/2010/main" val="11292325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75</a:t>
            </a:fld>
            <a:endParaRPr lang="en-US"/>
          </a:p>
        </p:txBody>
      </p:sp>
    </p:spTree>
    <p:extLst>
      <p:ext uri="{BB962C8B-B14F-4D97-AF65-F5344CB8AC3E}">
        <p14:creationId xmlns:p14="http://schemas.microsoft.com/office/powerpoint/2010/main" val="31604765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76</a:t>
            </a:fld>
            <a:endParaRPr lang="en-US"/>
          </a:p>
        </p:txBody>
      </p:sp>
    </p:spTree>
    <p:extLst>
      <p:ext uri="{BB962C8B-B14F-4D97-AF65-F5344CB8AC3E}">
        <p14:creationId xmlns:p14="http://schemas.microsoft.com/office/powerpoint/2010/main" val="7209974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77</a:t>
            </a:fld>
            <a:endParaRPr lang="en-US"/>
          </a:p>
        </p:txBody>
      </p:sp>
    </p:spTree>
    <p:extLst>
      <p:ext uri="{BB962C8B-B14F-4D97-AF65-F5344CB8AC3E}">
        <p14:creationId xmlns:p14="http://schemas.microsoft.com/office/powerpoint/2010/main" val="39444314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78</a:t>
            </a:fld>
            <a:endParaRPr lang="en-US"/>
          </a:p>
        </p:txBody>
      </p:sp>
    </p:spTree>
    <p:extLst>
      <p:ext uri="{BB962C8B-B14F-4D97-AF65-F5344CB8AC3E}">
        <p14:creationId xmlns:p14="http://schemas.microsoft.com/office/powerpoint/2010/main" val="34944566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79</a:t>
            </a:fld>
            <a:endParaRPr lang="en-US"/>
          </a:p>
        </p:txBody>
      </p:sp>
    </p:spTree>
    <p:extLst>
      <p:ext uri="{BB962C8B-B14F-4D97-AF65-F5344CB8AC3E}">
        <p14:creationId xmlns:p14="http://schemas.microsoft.com/office/powerpoint/2010/main" val="42613061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80</a:t>
            </a:fld>
            <a:endParaRPr lang="en-US"/>
          </a:p>
        </p:txBody>
      </p:sp>
    </p:spTree>
    <p:extLst>
      <p:ext uri="{BB962C8B-B14F-4D97-AF65-F5344CB8AC3E}">
        <p14:creationId xmlns:p14="http://schemas.microsoft.com/office/powerpoint/2010/main" val="38990861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B399A8BF-A297-41BF-AFFD-D31EB9A0ED71}" type="slidenum">
              <a:rPr lang="en-US" smtClean="0"/>
              <a:pPr/>
              <a:t>81</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368027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80A71CBC-A68B-45CD-931E-54808607743B}" type="slidenum">
              <a:rPr lang="en-US" smtClean="0"/>
              <a:pPr/>
              <a:t>82</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4880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18</a:t>
            </a:fld>
            <a:endParaRPr lang="en-US"/>
          </a:p>
        </p:txBody>
      </p:sp>
    </p:spTree>
    <p:extLst>
      <p:ext uri="{BB962C8B-B14F-4D97-AF65-F5344CB8AC3E}">
        <p14:creationId xmlns:p14="http://schemas.microsoft.com/office/powerpoint/2010/main" val="17469244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87BE690A-7BE3-4289-A3F4-F109635C8209}" type="slidenum">
              <a:rPr lang="en-US" smtClean="0"/>
              <a:pPr/>
              <a:t>83</a:t>
            </a:fld>
            <a:endParaRPr 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102019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3146E288-A3CE-4B9C-8AB3-92596146E990}" type="slidenum">
              <a:rPr lang="en-US" smtClean="0"/>
              <a:pPr/>
              <a:t>84</a:t>
            </a:fld>
            <a:endParaRPr 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783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19</a:t>
            </a:fld>
            <a:endParaRPr lang="en-US"/>
          </a:p>
        </p:txBody>
      </p:sp>
    </p:spTree>
    <p:extLst>
      <p:ext uri="{BB962C8B-B14F-4D97-AF65-F5344CB8AC3E}">
        <p14:creationId xmlns:p14="http://schemas.microsoft.com/office/powerpoint/2010/main" val="229412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28</a:t>
            </a:fld>
            <a:endParaRPr lang="en-US"/>
          </a:p>
        </p:txBody>
      </p:sp>
    </p:spTree>
    <p:extLst>
      <p:ext uri="{BB962C8B-B14F-4D97-AF65-F5344CB8AC3E}">
        <p14:creationId xmlns:p14="http://schemas.microsoft.com/office/powerpoint/2010/main" val="185144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29</a:t>
            </a:fld>
            <a:endParaRPr lang="en-US"/>
          </a:p>
        </p:txBody>
      </p:sp>
    </p:spTree>
    <p:extLst>
      <p:ext uri="{BB962C8B-B14F-4D97-AF65-F5344CB8AC3E}">
        <p14:creationId xmlns:p14="http://schemas.microsoft.com/office/powerpoint/2010/main" val="284225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37</a:t>
            </a:fld>
            <a:endParaRPr lang="en-US"/>
          </a:p>
        </p:txBody>
      </p:sp>
    </p:spTree>
    <p:extLst>
      <p:ext uri="{BB962C8B-B14F-4D97-AF65-F5344CB8AC3E}">
        <p14:creationId xmlns:p14="http://schemas.microsoft.com/office/powerpoint/2010/main" val="11774692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ESCFC_box top RGB"/>
          <p:cNvPicPr>
            <a:picLocks noChangeAspect="1" noChangeArrowheads="1"/>
          </p:cNvPicPr>
          <p:nvPr/>
        </p:nvPicPr>
        <p:blipFill>
          <a:blip r:embed="rId2" cstate="print"/>
          <a:srcRect r="10101" b="22420"/>
          <a:stretch>
            <a:fillRect/>
          </a:stretch>
        </p:blipFill>
        <p:spPr bwMode="auto">
          <a:xfrm>
            <a:off x="2362200" y="4495800"/>
            <a:ext cx="6781800" cy="2362200"/>
          </a:xfrm>
          <a:prstGeom prst="rect">
            <a:avLst/>
          </a:prstGeom>
          <a:noFill/>
          <a:ln w="9525">
            <a:noFill/>
            <a:miter lim="800000"/>
            <a:headEnd/>
            <a:tailEnd/>
          </a:ln>
        </p:spPr>
      </p:pic>
      <p:sp>
        <p:nvSpPr>
          <p:cNvPr id="5" name="Line 8"/>
          <p:cNvSpPr>
            <a:spLocks noChangeShapeType="1"/>
          </p:cNvSpPr>
          <p:nvPr/>
        </p:nvSpPr>
        <p:spPr bwMode="auto">
          <a:xfrm>
            <a:off x="533400" y="6629400"/>
            <a:ext cx="7239000" cy="0"/>
          </a:xfrm>
          <a:prstGeom prst="line">
            <a:avLst/>
          </a:prstGeom>
          <a:noFill/>
          <a:ln w="9525">
            <a:solidFill>
              <a:srgbClr val="CC0000"/>
            </a:solidFill>
            <a:round/>
            <a:headEnd/>
            <a:tailEnd/>
          </a:ln>
          <a:effectLst/>
        </p:spPr>
        <p:txBody>
          <a:bodyPr/>
          <a:lstStyle/>
          <a:p>
            <a:pPr>
              <a:defRPr/>
            </a:pPr>
            <a:endParaRPr lang="en-US"/>
          </a:p>
        </p:txBody>
      </p:sp>
      <p:pic>
        <p:nvPicPr>
          <p:cNvPr id="6" name="Picture 10" descr="ESCofCentOhio_with_tag_Word.jpg"/>
          <p:cNvPicPr>
            <a:picLocks noChangeAspect="1"/>
          </p:cNvPicPr>
          <p:nvPr/>
        </p:nvPicPr>
        <p:blipFill>
          <a:blip r:embed="rId3" cstate="print"/>
          <a:srcRect/>
          <a:stretch>
            <a:fillRect/>
          </a:stretch>
        </p:blipFill>
        <p:spPr bwMode="auto">
          <a:xfrm>
            <a:off x="228600" y="838200"/>
            <a:ext cx="6400800" cy="1073150"/>
          </a:xfrm>
          <a:prstGeom prst="rect">
            <a:avLst/>
          </a:prstGeom>
          <a:noFill/>
          <a:ln w="9525">
            <a:noFill/>
            <a:miter lim="800000"/>
            <a:headEnd/>
            <a:tailEnd/>
          </a:ln>
        </p:spPr>
      </p:pic>
      <p:sp>
        <p:nvSpPr>
          <p:cNvPr id="12290" name="Rectangle 2"/>
          <p:cNvSpPr>
            <a:spLocks noGrp="1" noChangeArrowheads="1"/>
          </p:cNvSpPr>
          <p:nvPr>
            <p:ph type="ctrTitle"/>
          </p:nvPr>
        </p:nvSpPr>
        <p:spPr>
          <a:xfrm>
            <a:off x="685800" y="2035175"/>
            <a:ext cx="7772400" cy="1470025"/>
          </a:xfrm>
        </p:spPr>
        <p:txBody>
          <a:bodyPr/>
          <a:lstStyle>
            <a:lvl1pPr>
              <a:defRPr sz="4100" baseline="0">
                <a:latin typeface="Century Gothic" pitchFamily="34" charset="0"/>
              </a:defRPr>
            </a:lvl1pPr>
          </a:lstStyle>
          <a:p>
            <a:r>
              <a:rPr lang="en-US"/>
              <a:t>Click to edit Master title style</a:t>
            </a:r>
          </a:p>
        </p:txBody>
      </p:sp>
      <p:sp>
        <p:nvSpPr>
          <p:cNvPr id="12291" name="Rectangle 3"/>
          <p:cNvSpPr>
            <a:spLocks noGrp="1" noChangeArrowheads="1"/>
          </p:cNvSpPr>
          <p:nvPr>
            <p:ph type="subTitle" idx="1"/>
          </p:nvPr>
        </p:nvSpPr>
        <p:spPr>
          <a:xfrm>
            <a:off x="1371600" y="3657600"/>
            <a:ext cx="6400800" cy="1752600"/>
          </a:xfrm>
        </p:spPr>
        <p:txBody>
          <a:bodyPr/>
          <a:lstStyle>
            <a:lvl1pPr marL="0" indent="0" algn="ctr">
              <a:buFontTx/>
              <a:buNone/>
              <a:defRPr baseline="0">
                <a:latin typeface="Century Gothic" pitchFamily="34" charset="0"/>
              </a:defRPr>
            </a:lvl1pPr>
          </a:lstStyle>
          <a:p>
            <a:r>
              <a:rPr lang="en-US"/>
              <a:t>Click to edit Master subtitle style</a:t>
            </a:r>
          </a:p>
        </p:txBody>
      </p:sp>
      <p:sp>
        <p:nvSpPr>
          <p:cNvPr id="7"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E6B1A978-29D5-48B7-BE84-52E0352FEDC0}"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85A977-B9E3-4747-B835-94DB5DB87EF6}"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9A3B60-E024-4B0F-B2DC-12D1340494ED}"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A49130-6EEB-4D82-A813-A14602C4DB93}"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BFA703-9B40-4B6C-B8F6-802729AD12A6}"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14B0B88-39CB-48D1-8B79-29358E216C97}"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A86AFCB-C0B0-497F-9C05-DB5AE98B4A69}"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7D446B-A246-4F00-87D1-35467D39C35D}"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0C75B0F-E791-44C2-BFC6-D6EE69F34E21}"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D9167A-C3E0-4E22-B9BC-CB234525F928}"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74B888-99D7-4AAE-9D90-239C8FFC3FEA}"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ESCFC_box top RGB"/>
          <p:cNvPicPr>
            <a:picLocks noChangeAspect="1" noChangeArrowheads="1"/>
          </p:cNvPicPr>
          <p:nvPr/>
        </p:nvPicPr>
        <p:blipFill>
          <a:blip r:embed="rId13" cstate="print">
            <a:lum bright="70000" contrast="-70000"/>
          </a:blip>
          <a:srcRect r="14667" b="20715"/>
          <a:stretch>
            <a:fillRect/>
          </a:stretch>
        </p:blipFill>
        <p:spPr bwMode="auto">
          <a:xfrm>
            <a:off x="4267200" y="5029200"/>
            <a:ext cx="4876800" cy="18288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905000"/>
            <a:ext cx="82296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172200"/>
            <a:ext cx="2133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7AAA40A-97F4-45D6-B586-92307E200B7D}" type="slidenum">
              <a:rPr lang="en-US"/>
              <a:pPr>
                <a:defRPr/>
              </a:pPr>
              <a:t>‹#›</a:t>
            </a:fld>
            <a:endParaRPr lang="en-US"/>
          </a:p>
        </p:txBody>
      </p:sp>
      <p:sp>
        <p:nvSpPr>
          <p:cNvPr id="1032" name="Line 8"/>
          <p:cNvSpPr>
            <a:spLocks noChangeShapeType="1"/>
          </p:cNvSpPr>
          <p:nvPr/>
        </p:nvSpPr>
        <p:spPr bwMode="auto">
          <a:xfrm>
            <a:off x="533400" y="6629400"/>
            <a:ext cx="7239000" cy="0"/>
          </a:xfrm>
          <a:prstGeom prst="line">
            <a:avLst/>
          </a:prstGeom>
          <a:noFill/>
          <a:ln w="9525">
            <a:solidFill>
              <a:srgbClr val="CC0000"/>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ransition>
    <p:fade/>
  </p:transition>
  <p:hf hdr="0" ftr="0" dt="0"/>
  <p:txStyles>
    <p:titleStyle>
      <a:lvl1pPr algn="ctr" rtl="0" eaLnBrk="0" fontAlgn="base" hangingPunct="0">
        <a:spcBef>
          <a:spcPct val="0"/>
        </a:spcBef>
        <a:spcAft>
          <a:spcPct val="0"/>
        </a:spcAft>
        <a:defRPr sz="4400">
          <a:solidFill>
            <a:srgbClr val="003479"/>
          </a:solidFill>
          <a:latin typeface="+mj-lt"/>
          <a:ea typeface="ＭＳ Ｐゴシック" pitchFamily="-112" charset="-128"/>
          <a:cs typeface="ＭＳ Ｐゴシック" charset="0"/>
        </a:defRPr>
      </a:lvl1pPr>
      <a:lvl2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2pPr>
      <a:lvl3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3pPr>
      <a:lvl4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4pPr>
      <a:lvl5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5pPr>
      <a:lvl6pPr marL="457200" algn="ctr" rtl="0" eaLnBrk="1" fontAlgn="base" hangingPunct="1">
        <a:spcBef>
          <a:spcPct val="0"/>
        </a:spcBef>
        <a:spcAft>
          <a:spcPct val="0"/>
        </a:spcAft>
        <a:defRPr sz="4400">
          <a:solidFill>
            <a:srgbClr val="003479"/>
          </a:solidFill>
          <a:latin typeface="Arial" charset="0"/>
        </a:defRPr>
      </a:lvl6pPr>
      <a:lvl7pPr marL="914400" algn="ctr" rtl="0" eaLnBrk="1" fontAlgn="base" hangingPunct="1">
        <a:spcBef>
          <a:spcPct val="0"/>
        </a:spcBef>
        <a:spcAft>
          <a:spcPct val="0"/>
        </a:spcAft>
        <a:defRPr sz="4400">
          <a:solidFill>
            <a:srgbClr val="003479"/>
          </a:solidFill>
          <a:latin typeface="Arial" charset="0"/>
        </a:defRPr>
      </a:lvl7pPr>
      <a:lvl8pPr marL="1371600" algn="ctr" rtl="0" eaLnBrk="1" fontAlgn="base" hangingPunct="1">
        <a:spcBef>
          <a:spcPct val="0"/>
        </a:spcBef>
        <a:spcAft>
          <a:spcPct val="0"/>
        </a:spcAft>
        <a:defRPr sz="4400">
          <a:solidFill>
            <a:srgbClr val="003479"/>
          </a:solidFill>
          <a:latin typeface="Arial" charset="0"/>
        </a:defRPr>
      </a:lvl8pPr>
      <a:lvl9pPr marL="1828800" algn="ctr" rtl="0" eaLnBrk="1" fontAlgn="base" hangingPunct="1">
        <a:spcBef>
          <a:spcPct val="0"/>
        </a:spcBef>
        <a:spcAft>
          <a:spcPct val="0"/>
        </a:spcAft>
        <a:defRPr sz="4400">
          <a:solidFill>
            <a:srgbClr val="003479"/>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112" charset="-128"/>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112" charset="-128"/>
          <a:cs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solomon.help@escco.or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mailto:Solomon.Help@escco.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Solomon.Help@escco.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mailto:Solomon.help@escco.org"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atin typeface="Arial" charset="0"/>
                <a:ea typeface="ＭＳ Ｐゴシック" charset="-128"/>
                <a:cs typeface="Arial" charset="0"/>
              </a:rPr>
              <a:t>Solomon Training for </a:t>
            </a:r>
            <a:br>
              <a:rPr lang="en-US">
                <a:latin typeface="Arial" charset="0"/>
                <a:ea typeface="ＭＳ Ｐゴシック" charset="-128"/>
                <a:cs typeface="Arial" charset="0"/>
              </a:rPr>
            </a:br>
            <a:r>
              <a:rPr lang="en-US">
                <a:latin typeface="Arial" charset="0"/>
                <a:ea typeface="ＭＳ Ｐゴシック" charset="-128"/>
                <a:cs typeface="Arial" charset="0"/>
              </a:rPr>
              <a:t>Related Services Staff</a:t>
            </a:r>
          </a:p>
        </p:txBody>
      </p:sp>
      <p:sp>
        <p:nvSpPr>
          <p:cNvPr id="3075" name="Rectangle 5"/>
          <p:cNvSpPr>
            <a:spLocks noGrp="1" noChangeArrowheads="1"/>
          </p:cNvSpPr>
          <p:nvPr>
            <p:ph type="subTitle" idx="1"/>
          </p:nvPr>
        </p:nvSpPr>
        <p:spPr/>
        <p:txBody>
          <a:bodyPr/>
          <a:lstStyle/>
          <a:p>
            <a:pPr eaLnBrk="1" hangingPunct="1"/>
            <a:r>
              <a:rPr lang="en-US" dirty="0" smtClean="0">
                <a:latin typeface="Arial" charset="0"/>
                <a:ea typeface="ＭＳ Ｐゴシック" charset="-128"/>
                <a:cs typeface="Arial" charset="0"/>
              </a:rPr>
              <a:t>Revised September </a:t>
            </a:r>
            <a:r>
              <a:rPr lang="en-US" dirty="0">
                <a:latin typeface="Arial" charset="0"/>
                <a:ea typeface="ＭＳ Ｐゴシック" charset="-128"/>
                <a:cs typeface="Arial" charset="0"/>
              </a:rPr>
              <a:t>2016</a:t>
            </a:r>
          </a:p>
        </p:txBody>
      </p:sp>
      <p:sp>
        <p:nvSpPr>
          <p:cNvPr id="3076" name="Slide Number Placeholder 3"/>
          <p:cNvSpPr>
            <a:spLocks noGrp="1"/>
          </p:cNvSpPr>
          <p:nvPr>
            <p:ph type="sldNum" sz="quarter" idx="12"/>
          </p:nvPr>
        </p:nvSpPr>
        <p:spPr>
          <a:noFill/>
        </p:spPr>
        <p:txBody>
          <a:bodyPr/>
          <a:lstStyle/>
          <a:p>
            <a:fld id="{6AB8A745-980D-471E-8A39-1D31245FDF7A}" type="slidenum">
              <a:rPr lang="en-US" smtClean="0"/>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600">
                <a:ea typeface="ＭＳ Ｐゴシック" charset="-128"/>
              </a:rPr>
              <a:t>Direct Services and Support for School Personnel/Consultation (cont.) </a:t>
            </a:r>
          </a:p>
        </p:txBody>
      </p:sp>
      <p:sp>
        <p:nvSpPr>
          <p:cNvPr id="13315" name="Content Placeholder 2"/>
          <p:cNvSpPr>
            <a:spLocks noGrp="1"/>
          </p:cNvSpPr>
          <p:nvPr>
            <p:ph idx="1"/>
          </p:nvPr>
        </p:nvSpPr>
        <p:spPr/>
        <p:txBody>
          <a:bodyPr/>
          <a:lstStyle/>
          <a:p>
            <a:pPr marL="457200" lvl="1" indent="0">
              <a:buNone/>
            </a:pPr>
            <a:r>
              <a:rPr lang="en-US" sz="2800">
                <a:ea typeface="ＭＳ Ｐゴシック" charset="-128"/>
              </a:rPr>
              <a:t>Direct Services and Support for School Personnel /Consultation also includes:</a:t>
            </a:r>
          </a:p>
          <a:p>
            <a:pPr lvl="2"/>
            <a:r>
              <a:rPr lang="en-US">
                <a:ea typeface="ＭＳ Ｐゴシック" charset="-128"/>
              </a:rPr>
              <a:t>Working with the teacher to identify ways to help the student (</a:t>
            </a:r>
            <a:r>
              <a:rPr lang="en-US" i="1">
                <a:ea typeface="ＭＳ Ｐゴシック" charset="-128"/>
              </a:rPr>
              <a:t>only if included on the IEP as support for school personnel/consultation, assisted technology, modifications or accommodations</a:t>
            </a:r>
            <a:r>
              <a:rPr lang="en-US">
                <a:ea typeface="ＭＳ Ｐゴシック" charset="-128"/>
              </a:rPr>
              <a:t>)</a:t>
            </a:r>
          </a:p>
          <a:p>
            <a:pPr lvl="2"/>
            <a:r>
              <a:rPr lang="en-US">
                <a:ea typeface="ＭＳ Ｐゴシック" charset="-128"/>
              </a:rPr>
              <a:t>Developing training to implement a personal, student specific program such as for exercise or dressing for home or school.  These activities are carried out by the student, staff, or family when the therapist or related service staff person is not present and are included </a:t>
            </a:r>
            <a:r>
              <a:rPr lang="en-US" u="sng">
                <a:ea typeface="ＭＳ Ｐゴシック" charset="-128"/>
              </a:rPr>
              <a:t>if written on the IEP</a:t>
            </a:r>
            <a:r>
              <a:rPr lang="en-US">
                <a:ea typeface="ＭＳ Ｐゴシック" charset="-128"/>
              </a:rPr>
              <a:t>.</a:t>
            </a:r>
          </a:p>
          <a:p>
            <a:endParaRPr lang="en-US">
              <a:ea typeface="ＭＳ Ｐゴシック" charset="-128"/>
            </a:endParaRPr>
          </a:p>
        </p:txBody>
      </p:sp>
      <p:sp>
        <p:nvSpPr>
          <p:cNvPr id="13316" name="Slide Number Placeholder 3"/>
          <p:cNvSpPr>
            <a:spLocks noGrp="1"/>
          </p:cNvSpPr>
          <p:nvPr>
            <p:ph type="sldNum" sz="quarter" idx="12"/>
          </p:nvPr>
        </p:nvSpPr>
        <p:spPr>
          <a:noFill/>
        </p:spPr>
        <p:txBody>
          <a:bodyPr/>
          <a:lstStyle/>
          <a:p>
            <a:fld id="{E8753F11-D623-4354-BEDE-245218734330}" type="slidenum">
              <a:rPr lang="en-US" smtClean="0"/>
              <a:pPr/>
              <a:t>10</a:t>
            </a:fld>
            <a:endParaRPr lang="en-US"/>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600">
                <a:ea typeface="ＭＳ Ｐゴシック" charset="-128"/>
              </a:rPr>
              <a:t>Direct Services and Support for School Personnel/Consultation (continued)</a:t>
            </a:r>
          </a:p>
        </p:txBody>
      </p:sp>
      <p:sp>
        <p:nvSpPr>
          <p:cNvPr id="14339" name="Content Placeholder 2"/>
          <p:cNvSpPr>
            <a:spLocks noGrp="1"/>
          </p:cNvSpPr>
          <p:nvPr>
            <p:ph idx="1"/>
          </p:nvPr>
        </p:nvSpPr>
        <p:spPr/>
        <p:txBody>
          <a:bodyPr/>
          <a:lstStyle/>
          <a:p>
            <a:pPr marL="342900" lvl="1" indent="-342900">
              <a:buFontTx/>
              <a:buChar char="•"/>
            </a:pPr>
            <a:r>
              <a:rPr lang="en-US">
                <a:ea typeface="ＭＳ Ｐゴシック" charset="-128"/>
              </a:rPr>
              <a:t>Direct services and support for school personnel/consultation also includes:</a:t>
            </a:r>
          </a:p>
          <a:p>
            <a:pPr lvl="2"/>
            <a:r>
              <a:rPr lang="en-US">
                <a:ea typeface="ＭＳ Ｐゴシック" charset="-128"/>
              </a:rPr>
              <a:t>Parent Training and consultation </a:t>
            </a:r>
            <a:r>
              <a:rPr lang="en-US" u="sng">
                <a:ea typeface="ＭＳ Ｐゴシック" charset="-128"/>
              </a:rPr>
              <a:t>as specified on the IEP</a:t>
            </a:r>
            <a:r>
              <a:rPr lang="en-US">
                <a:ea typeface="ＭＳ Ｐゴシック" charset="-128"/>
              </a:rPr>
              <a:t>.</a:t>
            </a:r>
          </a:p>
          <a:p>
            <a:pPr lvl="2"/>
            <a:r>
              <a:rPr lang="en-US">
                <a:ea typeface="ＭＳ Ｐゴシック" charset="-128"/>
              </a:rPr>
              <a:t>Training staff about emergency evacuation procedures (</a:t>
            </a:r>
            <a:r>
              <a:rPr lang="en-US" i="1">
                <a:ea typeface="ＭＳ Ｐゴシック" charset="-128"/>
              </a:rPr>
              <a:t>only if included on IEP</a:t>
            </a:r>
            <a:r>
              <a:rPr lang="en-US">
                <a:ea typeface="ＭＳ Ｐゴシック" charset="-128"/>
              </a:rPr>
              <a:t>)</a:t>
            </a:r>
          </a:p>
          <a:p>
            <a:pPr lvl="2"/>
            <a:r>
              <a:rPr lang="en-US">
                <a:ea typeface="ＭＳ Ｐゴシック" charset="-128"/>
              </a:rPr>
              <a:t>Assisted Technology when included on the IEP</a:t>
            </a:r>
          </a:p>
          <a:p>
            <a:pPr marL="342900" lvl="1" indent="-342900">
              <a:buFontTx/>
              <a:buChar char="•"/>
            </a:pPr>
            <a:r>
              <a:rPr lang="en-US" b="1" i="1">
                <a:ea typeface="ＭＳ Ｐゴシック" charset="-128"/>
              </a:rPr>
              <a:t>NOTE: If upon traveling to a school, a related staff person discovers that a student is absent, support for school personnel/consultative services could be provided with that student’s teacher, IF consultation is listed on the student’s IEP.</a:t>
            </a:r>
            <a:endParaRPr lang="en-US">
              <a:ea typeface="ＭＳ Ｐゴシック" charset="-128"/>
            </a:endParaRPr>
          </a:p>
        </p:txBody>
      </p:sp>
      <p:sp>
        <p:nvSpPr>
          <p:cNvPr id="14340" name="Slide Number Placeholder 3"/>
          <p:cNvSpPr>
            <a:spLocks noGrp="1"/>
          </p:cNvSpPr>
          <p:nvPr>
            <p:ph type="sldNum" sz="quarter" idx="12"/>
          </p:nvPr>
        </p:nvSpPr>
        <p:spPr>
          <a:noFill/>
        </p:spPr>
        <p:txBody>
          <a:bodyPr/>
          <a:lstStyle/>
          <a:p>
            <a:fld id="{2E37AB98-2F59-414F-A053-3316812471CE}" type="slidenum">
              <a:rPr lang="en-US" smtClean="0"/>
              <a:pPr/>
              <a:t>11</a:t>
            </a:fld>
            <a:endParaRPr lang="en-US"/>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ea typeface="ＭＳ Ｐゴシック" charset="-128"/>
              </a:rPr>
              <a:t>Direct Services: Group</a:t>
            </a:r>
          </a:p>
        </p:txBody>
      </p:sp>
      <p:sp>
        <p:nvSpPr>
          <p:cNvPr id="15363" name="Content Placeholder 2"/>
          <p:cNvSpPr>
            <a:spLocks noGrp="1"/>
          </p:cNvSpPr>
          <p:nvPr>
            <p:ph idx="1"/>
          </p:nvPr>
        </p:nvSpPr>
        <p:spPr>
          <a:xfrm>
            <a:off x="457200" y="1905000"/>
            <a:ext cx="8229600" cy="4495800"/>
          </a:xfrm>
        </p:spPr>
        <p:txBody>
          <a:bodyPr/>
          <a:lstStyle/>
          <a:p>
            <a:r>
              <a:rPr lang="en-US">
                <a:ea typeface="ＭＳ Ｐゴシック" charset="-128"/>
              </a:rPr>
              <a:t>All related service staff who see a group of students with direct IEP service time enter the </a:t>
            </a:r>
            <a:r>
              <a:rPr lang="en-US" u="sng">
                <a:ea typeface="ＭＳ Ｐゴシック" charset="-128"/>
              </a:rPr>
              <a:t>entire time</a:t>
            </a:r>
            <a:r>
              <a:rPr lang="en-US">
                <a:ea typeface="ＭＳ Ｐゴシック" charset="-128"/>
              </a:rPr>
              <a:t> of the group </a:t>
            </a:r>
            <a:r>
              <a:rPr lang="en-US" u="sng">
                <a:ea typeface="ＭＳ Ｐゴシック" charset="-128"/>
              </a:rPr>
              <a:t>for each student</a:t>
            </a:r>
            <a:r>
              <a:rPr lang="en-US">
                <a:ea typeface="ＭＳ Ｐゴシック" charset="-128"/>
              </a:rPr>
              <a:t>. </a:t>
            </a:r>
          </a:p>
          <a:p>
            <a:pPr lvl="1"/>
            <a:r>
              <a:rPr lang="en-US">
                <a:ea typeface="ＭＳ Ｐゴシック" charset="-128"/>
              </a:rPr>
              <a:t>Maximum group size for speech services is </a:t>
            </a:r>
            <a:r>
              <a:rPr lang="en-US" b="1">
                <a:ea typeface="ＭＳ Ｐゴシック" charset="-128"/>
              </a:rPr>
              <a:t>4</a:t>
            </a:r>
            <a:r>
              <a:rPr lang="en-US">
                <a:ea typeface="ＭＳ Ｐゴシック" charset="-128"/>
              </a:rPr>
              <a:t> students</a:t>
            </a:r>
          </a:p>
          <a:p>
            <a:r>
              <a:rPr lang="en-US">
                <a:ea typeface="ＭＳ Ｐゴシック" charset="-128"/>
              </a:rPr>
              <a:t>The entire time of group session will be entered for each student with IEP services in the group. </a:t>
            </a:r>
          </a:p>
          <a:p>
            <a:pPr lvl="1"/>
            <a:r>
              <a:rPr lang="en-US">
                <a:ea typeface="ＭＳ Ｐゴシック" charset="-128"/>
              </a:rPr>
              <a:t>See example given on the next slide for recording group time.</a:t>
            </a:r>
          </a:p>
        </p:txBody>
      </p:sp>
      <p:sp>
        <p:nvSpPr>
          <p:cNvPr id="15364" name="Slide Number Placeholder 3"/>
          <p:cNvSpPr>
            <a:spLocks noGrp="1"/>
          </p:cNvSpPr>
          <p:nvPr>
            <p:ph type="sldNum" sz="quarter" idx="12"/>
          </p:nvPr>
        </p:nvSpPr>
        <p:spPr>
          <a:noFill/>
        </p:spPr>
        <p:txBody>
          <a:bodyPr/>
          <a:lstStyle/>
          <a:p>
            <a:fld id="{9A4B3634-79A5-46B8-8FD0-BBA0556EA90F}" type="slidenum">
              <a:rPr lang="en-US" smtClean="0"/>
              <a:pPr/>
              <a:t>12</a:t>
            </a:fld>
            <a:endParaRPr lang="en-US"/>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ea typeface="ＭＳ Ｐゴシック" charset="-128"/>
              </a:rPr>
              <a:t>Recording “group time”</a:t>
            </a:r>
            <a:br>
              <a:rPr lang="en-US">
                <a:ea typeface="ＭＳ Ｐゴシック" charset="-128"/>
              </a:rPr>
            </a:br>
            <a:endParaRPr lang="en-US">
              <a:ea typeface="ＭＳ Ｐゴシック" charset="-128"/>
            </a:endParaRPr>
          </a:p>
        </p:txBody>
      </p:sp>
      <p:sp>
        <p:nvSpPr>
          <p:cNvPr id="16387" name="Content Placeholder 2"/>
          <p:cNvSpPr>
            <a:spLocks noGrp="1"/>
          </p:cNvSpPr>
          <p:nvPr>
            <p:ph sz="half" idx="2"/>
          </p:nvPr>
        </p:nvSpPr>
        <p:spPr/>
        <p:txBody>
          <a:bodyPr/>
          <a:lstStyle/>
          <a:p>
            <a:r>
              <a:rPr lang="en-US">
                <a:ea typeface="ＭＳ Ｐゴシック" charset="-128"/>
              </a:rPr>
              <a:t>Example 1: If an occupational therapist sees two students with IEP service for a half hour, 0.50 hour (30 minutes) would be entered for each of the two students, using the “OTG” group task code.</a:t>
            </a:r>
          </a:p>
          <a:p>
            <a:pPr>
              <a:buFontTx/>
              <a:buNone/>
            </a:pPr>
            <a:endParaRPr lang="en-US">
              <a:ea typeface="ＭＳ Ｐゴシック" charset="-128"/>
            </a:endParaRPr>
          </a:p>
        </p:txBody>
      </p:sp>
      <p:graphicFrame>
        <p:nvGraphicFramePr>
          <p:cNvPr id="8" name="Content Placeholder 7"/>
          <p:cNvGraphicFramePr>
            <a:graphicFrameLocks noGrp="1"/>
          </p:cNvGraphicFramePr>
          <p:nvPr>
            <p:ph sz="quarter" idx="4"/>
          </p:nvPr>
        </p:nvGraphicFramePr>
        <p:xfrm>
          <a:off x="4645025" y="2174875"/>
          <a:ext cx="4041774" cy="1112520"/>
        </p:xfrm>
        <a:graphic>
          <a:graphicData uri="http://schemas.openxmlformats.org/drawingml/2006/table">
            <a:tbl>
              <a:tblPr firstRow="1" bandRow="1">
                <a:tableStyleId>{5C22544A-7EE6-4342-B048-85BDC9FD1C3A}</a:tableStyleId>
              </a:tblPr>
              <a:tblGrid>
                <a:gridCol w="1347258">
                  <a:extLst>
                    <a:ext uri="{9D8B030D-6E8A-4147-A177-3AD203B41FA5}">
                      <a16:colId xmlns="" xmlns:a16="http://schemas.microsoft.com/office/drawing/2014/main" val="20000"/>
                    </a:ext>
                  </a:extLst>
                </a:gridCol>
                <a:gridCol w="1347258">
                  <a:extLst>
                    <a:ext uri="{9D8B030D-6E8A-4147-A177-3AD203B41FA5}">
                      <a16:colId xmlns="" xmlns:a16="http://schemas.microsoft.com/office/drawing/2014/main" val="20001"/>
                    </a:ext>
                  </a:extLst>
                </a:gridCol>
                <a:gridCol w="1347258">
                  <a:extLst>
                    <a:ext uri="{9D8B030D-6E8A-4147-A177-3AD203B41FA5}">
                      <a16:colId xmlns="" xmlns:a16="http://schemas.microsoft.com/office/drawing/2014/main" val="20002"/>
                    </a:ext>
                  </a:extLst>
                </a:gridCol>
              </a:tblGrid>
              <a:tr h="370840">
                <a:tc>
                  <a:txBody>
                    <a:bodyPr/>
                    <a:lstStyle/>
                    <a:p>
                      <a:r>
                        <a:rPr lang="en-US" dirty="0"/>
                        <a:t>Student</a:t>
                      </a:r>
                    </a:p>
                  </a:txBody>
                  <a:tcPr/>
                </a:tc>
                <a:tc>
                  <a:txBody>
                    <a:bodyPr/>
                    <a:lstStyle/>
                    <a:p>
                      <a:r>
                        <a:rPr lang="en-US" dirty="0"/>
                        <a:t>Task Code</a:t>
                      </a:r>
                    </a:p>
                  </a:txBody>
                  <a:tcPr/>
                </a:tc>
                <a:tc>
                  <a:txBody>
                    <a:bodyPr/>
                    <a:lstStyle/>
                    <a:p>
                      <a:r>
                        <a:rPr lang="en-US" dirty="0"/>
                        <a:t>Time</a:t>
                      </a:r>
                    </a:p>
                  </a:txBody>
                  <a:tcPr/>
                </a:tc>
                <a:extLst>
                  <a:ext uri="{0D108BD9-81ED-4DB2-BD59-A6C34878D82A}">
                    <a16:rowId xmlns="" xmlns:a16="http://schemas.microsoft.com/office/drawing/2014/main" val="10000"/>
                  </a:ext>
                </a:extLst>
              </a:tr>
              <a:tr h="370840">
                <a:tc>
                  <a:txBody>
                    <a:bodyPr/>
                    <a:lstStyle/>
                    <a:p>
                      <a:r>
                        <a:rPr lang="en-US" dirty="0"/>
                        <a:t>Student </a:t>
                      </a:r>
                      <a:r>
                        <a:rPr lang="en-US" baseline="0" dirty="0"/>
                        <a:t> A</a:t>
                      </a:r>
                      <a:endParaRPr lang="en-US" dirty="0"/>
                    </a:p>
                  </a:txBody>
                  <a:tcPr/>
                </a:tc>
                <a:tc>
                  <a:txBody>
                    <a:bodyPr/>
                    <a:lstStyle/>
                    <a:p>
                      <a:r>
                        <a:rPr lang="en-US" dirty="0"/>
                        <a:t>OTG</a:t>
                      </a:r>
                    </a:p>
                  </a:txBody>
                  <a:tcPr/>
                </a:tc>
                <a:tc>
                  <a:txBody>
                    <a:bodyPr/>
                    <a:lstStyle/>
                    <a:p>
                      <a:r>
                        <a:rPr lang="en-US" dirty="0"/>
                        <a:t>0.50</a:t>
                      </a:r>
                    </a:p>
                  </a:txBody>
                  <a:tcPr/>
                </a:tc>
                <a:extLst>
                  <a:ext uri="{0D108BD9-81ED-4DB2-BD59-A6C34878D82A}">
                    <a16:rowId xmlns="" xmlns:a16="http://schemas.microsoft.com/office/drawing/2014/main" val="10001"/>
                  </a:ext>
                </a:extLst>
              </a:tr>
              <a:tr h="370840">
                <a:tc>
                  <a:txBody>
                    <a:bodyPr/>
                    <a:lstStyle/>
                    <a:p>
                      <a:r>
                        <a:rPr lang="en-US" dirty="0"/>
                        <a:t>Student B</a:t>
                      </a:r>
                    </a:p>
                  </a:txBody>
                  <a:tcPr/>
                </a:tc>
                <a:tc>
                  <a:txBody>
                    <a:bodyPr/>
                    <a:lstStyle/>
                    <a:p>
                      <a:r>
                        <a:rPr lang="en-US" dirty="0"/>
                        <a:t>OTG</a:t>
                      </a:r>
                    </a:p>
                  </a:txBody>
                  <a:tcPr/>
                </a:tc>
                <a:tc>
                  <a:txBody>
                    <a:bodyPr/>
                    <a:lstStyle/>
                    <a:p>
                      <a:r>
                        <a:rPr lang="en-US" dirty="0"/>
                        <a:t>0.50</a:t>
                      </a:r>
                    </a:p>
                  </a:txBody>
                  <a:tcPr/>
                </a:tc>
                <a:extLst>
                  <a:ext uri="{0D108BD9-81ED-4DB2-BD59-A6C34878D82A}">
                    <a16:rowId xmlns="" xmlns:a16="http://schemas.microsoft.com/office/drawing/2014/main" val="10002"/>
                  </a:ext>
                </a:extLst>
              </a:tr>
            </a:tbl>
          </a:graphicData>
        </a:graphic>
      </p:graphicFrame>
      <p:sp>
        <p:nvSpPr>
          <p:cNvPr id="16406" name="Slide Number Placeholder 3"/>
          <p:cNvSpPr>
            <a:spLocks noGrp="1"/>
          </p:cNvSpPr>
          <p:nvPr>
            <p:ph type="sldNum" sz="quarter" idx="12"/>
          </p:nvPr>
        </p:nvSpPr>
        <p:spPr>
          <a:noFill/>
        </p:spPr>
        <p:txBody>
          <a:bodyPr/>
          <a:lstStyle/>
          <a:p>
            <a:fld id="{7F48978C-7641-4D86-903D-184A15D3F27B}" type="slidenum">
              <a:rPr lang="en-US" smtClean="0"/>
              <a:pPr/>
              <a:t>13</a:t>
            </a:fld>
            <a:endParaRPr lang="en-US"/>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ea typeface="ＭＳ Ｐゴシック" charset="-128"/>
              </a:rPr>
              <a:t>Recording “group time”</a:t>
            </a:r>
          </a:p>
        </p:txBody>
      </p:sp>
      <p:sp>
        <p:nvSpPr>
          <p:cNvPr id="17411" name="Content Placeholder 2"/>
          <p:cNvSpPr>
            <a:spLocks noGrp="1"/>
          </p:cNvSpPr>
          <p:nvPr>
            <p:ph sz="half" idx="2"/>
          </p:nvPr>
        </p:nvSpPr>
        <p:spPr>
          <a:xfrm>
            <a:off x="457200" y="2174875"/>
            <a:ext cx="4040188" cy="4073525"/>
          </a:xfrm>
        </p:spPr>
        <p:txBody>
          <a:bodyPr/>
          <a:lstStyle/>
          <a:p>
            <a:r>
              <a:rPr lang="en-US">
                <a:ea typeface="ＭＳ Ｐゴシック" charset="-128"/>
              </a:rPr>
              <a:t>EXAMPLE 2: If a speech pathologist sees four students together for forty-five minutes – but only three are on IEPs*, data would only be entered in Solomon for the three students with IEP service time.  Each would have 0.75 hours (45 minutes) of time.</a:t>
            </a:r>
          </a:p>
          <a:p>
            <a:pPr>
              <a:buFontTx/>
              <a:buNone/>
            </a:pPr>
            <a:endParaRPr lang="en-US">
              <a:ea typeface="ＭＳ Ｐゴシック" charset="-128"/>
            </a:endParaRPr>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2593388549"/>
              </p:ext>
            </p:extLst>
          </p:nvPr>
        </p:nvGraphicFramePr>
        <p:xfrm>
          <a:off x="4645025" y="2174875"/>
          <a:ext cx="4041774" cy="2296160"/>
        </p:xfrm>
        <a:graphic>
          <a:graphicData uri="http://schemas.openxmlformats.org/drawingml/2006/table">
            <a:tbl>
              <a:tblPr firstRow="1" bandRow="1">
                <a:tableStyleId>{5C22544A-7EE6-4342-B048-85BDC9FD1C3A}</a:tableStyleId>
              </a:tblPr>
              <a:tblGrid>
                <a:gridCol w="1347258">
                  <a:extLst>
                    <a:ext uri="{9D8B030D-6E8A-4147-A177-3AD203B41FA5}">
                      <a16:colId xmlns="" xmlns:a16="http://schemas.microsoft.com/office/drawing/2014/main" val="20000"/>
                    </a:ext>
                  </a:extLst>
                </a:gridCol>
                <a:gridCol w="1347258">
                  <a:extLst>
                    <a:ext uri="{9D8B030D-6E8A-4147-A177-3AD203B41FA5}">
                      <a16:colId xmlns="" xmlns:a16="http://schemas.microsoft.com/office/drawing/2014/main" val="20001"/>
                    </a:ext>
                  </a:extLst>
                </a:gridCol>
                <a:gridCol w="1347258">
                  <a:extLst>
                    <a:ext uri="{9D8B030D-6E8A-4147-A177-3AD203B41FA5}">
                      <a16:colId xmlns="" xmlns:a16="http://schemas.microsoft.com/office/drawing/2014/main" val="20002"/>
                    </a:ext>
                  </a:extLst>
                </a:gridCol>
              </a:tblGrid>
              <a:tr h="370840">
                <a:tc>
                  <a:txBody>
                    <a:bodyPr/>
                    <a:lstStyle/>
                    <a:p>
                      <a:r>
                        <a:rPr lang="en-US" dirty="0"/>
                        <a:t>Student</a:t>
                      </a:r>
                    </a:p>
                  </a:txBody>
                  <a:tcPr/>
                </a:tc>
                <a:tc>
                  <a:txBody>
                    <a:bodyPr/>
                    <a:lstStyle/>
                    <a:p>
                      <a:r>
                        <a:rPr lang="en-US" dirty="0"/>
                        <a:t>Task Code</a:t>
                      </a:r>
                    </a:p>
                  </a:txBody>
                  <a:tcPr/>
                </a:tc>
                <a:tc>
                  <a:txBody>
                    <a:bodyPr/>
                    <a:lstStyle/>
                    <a:p>
                      <a:r>
                        <a:rPr lang="en-US" dirty="0"/>
                        <a:t>Time</a:t>
                      </a:r>
                    </a:p>
                  </a:txBody>
                  <a:tcPr/>
                </a:tc>
                <a:extLst>
                  <a:ext uri="{0D108BD9-81ED-4DB2-BD59-A6C34878D82A}">
                    <a16:rowId xmlns="" xmlns:a16="http://schemas.microsoft.com/office/drawing/2014/main" val="10000"/>
                  </a:ext>
                </a:extLst>
              </a:tr>
              <a:tr h="370840">
                <a:tc>
                  <a:txBody>
                    <a:bodyPr/>
                    <a:lstStyle/>
                    <a:p>
                      <a:r>
                        <a:rPr lang="en-US" dirty="0"/>
                        <a:t>Student </a:t>
                      </a:r>
                      <a:r>
                        <a:rPr lang="en-US" baseline="0" dirty="0"/>
                        <a:t> A</a:t>
                      </a:r>
                      <a:endParaRPr lang="en-US" dirty="0"/>
                    </a:p>
                    <a:p>
                      <a:r>
                        <a:rPr lang="en-US" dirty="0"/>
                        <a:t>Student B</a:t>
                      </a:r>
                    </a:p>
                  </a:txBody>
                  <a:tcPr/>
                </a:tc>
                <a:tc>
                  <a:txBody>
                    <a:bodyPr/>
                    <a:lstStyle/>
                    <a:p>
                      <a:r>
                        <a:rPr lang="en-US" dirty="0"/>
                        <a:t>SLPG</a:t>
                      </a:r>
                    </a:p>
                    <a:p>
                      <a:r>
                        <a:rPr lang="en-US" dirty="0"/>
                        <a:t>SLPG</a:t>
                      </a:r>
                    </a:p>
                  </a:txBody>
                  <a:tcPr/>
                </a:tc>
                <a:tc>
                  <a:txBody>
                    <a:bodyPr/>
                    <a:lstStyle/>
                    <a:p>
                      <a:r>
                        <a:rPr lang="en-US" dirty="0"/>
                        <a:t>0.75</a:t>
                      </a:r>
                    </a:p>
                    <a:p>
                      <a:r>
                        <a:rPr lang="en-US" dirty="0"/>
                        <a:t>0.75</a:t>
                      </a:r>
                    </a:p>
                  </a:txBody>
                  <a:tcPr/>
                </a:tc>
                <a:extLst>
                  <a:ext uri="{0D108BD9-81ED-4DB2-BD59-A6C34878D82A}">
                    <a16:rowId xmlns="" xmlns:a16="http://schemas.microsoft.com/office/drawing/2014/main" val="10001"/>
                  </a:ext>
                </a:extLst>
              </a:tr>
              <a:tr h="370840">
                <a:tc>
                  <a:txBody>
                    <a:bodyPr/>
                    <a:lstStyle/>
                    <a:p>
                      <a:r>
                        <a:rPr lang="en-US" dirty="0"/>
                        <a:t>Student C</a:t>
                      </a:r>
                    </a:p>
                  </a:txBody>
                  <a:tcPr/>
                </a:tc>
                <a:tc>
                  <a:txBody>
                    <a:bodyPr/>
                    <a:lstStyle/>
                    <a:p>
                      <a:r>
                        <a:rPr lang="en-US" dirty="0"/>
                        <a:t>SLPG</a:t>
                      </a:r>
                    </a:p>
                  </a:txBody>
                  <a:tcPr/>
                </a:tc>
                <a:tc>
                  <a:txBody>
                    <a:bodyPr/>
                    <a:lstStyle/>
                    <a:p>
                      <a:r>
                        <a:rPr lang="en-US" dirty="0"/>
                        <a:t>0.75</a:t>
                      </a:r>
                    </a:p>
                  </a:txBody>
                  <a:tcPr/>
                </a:tc>
                <a:extLst>
                  <a:ext uri="{0D108BD9-81ED-4DB2-BD59-A6C34878D82A}">
                    <a16:rowId xmlns="" xmlns:a16="http://schemas.microsoft.com/office/drawing/2014/main" val="10002"/>
                  </a:ext>
                </a:extLst>
              </a:tr>
              <a:tr h="370840">
                <a:tc>
                  <a:txBody>
                    <a:bodyPr/>
                    <a:lstStyle/>
                    <a:p>
                      <a:r>
                        <a:rPr lang="en-US" dirty="0"/>
                        <a:t>Student D e.g. peer model</a:t>
                      </a:r>
                    </a:p>
                  </a:txBody>
                  <a:tcPr/>
                </a:tc>
                <a:tc>
                  <a:txBody>
                    <a:bodyPr/>
                    <a:lstStyle/>
                    <a:p>
                      <a:r>
                        <a:rPr lang="en-US" sz="1400" dirty="0"/>
                        <a:t>Not Entered in Solomon</a:t>
                      </a:r>
                    </a:p>
                  </a:txBody>
                  <a:tcPr/>
                </a:tc>
                <a:tc>
                  <a:txBody>
                    <a:bodyPr/>
                    <a:lstStyle/>
                    <a:p>
                      <a:r>
                        <a:rPr lang="en-US" sz="1400" dirty="0">
                          <a:solidFill>
                            <a:srgbClr val="000000"/>
                          </a:solidFill>
                          <a:latin typeface="Arial" charset="0"/>
                        </a:rPr>
                        <a:t>Not Entered in Solomon</a:t>
                      </a:r>
                      <a:endParaRPr lang="en-US" dirty="0">
                        <a:solidFill>
                          <a:srgbClr val="000000"/>
                        </a:solidFill>
                        <a:latin typeface="Arial" charset="0"/>
                      </a:endParaRPr>
                    </a:p>
                    <a:p>
                      <a:endParaRPr lang="en-US" dirty="0"/>
                    </a:p>
                  </a:txBody>
                  <a:tcPr/>
                </a:tc>
                <a:extLst>
                  <a:ext uri="{0D108BD9-81ED-4DB2-BD59-A6C34878D82A}">
                    <a16:rowId xmlns="" xmlns:a16="http://schemas.microsoft.com/office/drawing/2014/main" val="10003"/>
                  </a:ext>
                </a:extLst>
              </a:tr>
            </a:tbl>
          </a:graphicData>
        </a:graphic>
      </p:graphicFrame>
      <p:sp>
        <p:nvSpPr>
          <p:cNvPr id="17434" name="Slide Number Placeholder 3"/>
          <p:cNvSpPr>
            <a:spLocks noGrp="1"/>
          </p:cNvSpPr>
          <p:nvPr>
            <p:ph type="sldNum" sz="quarter" idx="12"/>
          </p:nvPr>
        </p:nvSpPr>
        <p:spPr>
          <a:noFill/>
        </p:spPr>
        <p:txBody>
          <a:bodyPr/>
          <a:lstStyle/>
          <a:p>
            <a:fld id="{80D3A3E7-934F-4EE2-8195-217E8FC7177C}" type="slidenum">
              <a:rPr lang="en-US" smtClean="0"/>
              <a:pPr/>
              <a:t>14</a:t>
            </a:fld>
            <a:endParaRPr lang="en-US"/>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Recording “group time"</a:t>
            </a:r>
          </a:p>
        </p:txBody>
      </p:sp>
      <p:sp>
        <p:nvSpPr>
          <p:cNvPr id="10" name="Content Placeholder 9"/>
          <p:cNvSpPr>
            <a:spLocks noGrp="1"/>
          </p:cNvSpPr>
          <p:nvPr>
            <p:ph idx="1"/>
          </p:nvPr>
        </p:nvSpPr>
        <p:spPr/>
        <p:txBody>
          <a:bodyPr/>
          <a:lstStyle/>
          <a:p>
            <a:r>
              <a:rPr lang="en-US"/>
              <a:t>EXAMPLE 3:  If two or more students with IEPs are scheduled for GROUP instruction and only one student is present, use the individual task code (OT, SLP etc.) for the student who was present for direct service.</a:t>
            </a:r>
          </a:p>
          <a:p>
            <a:endParaRPr lang="en-US"/>
          </a:p>
          <a:p>
            <a:r>
              <a:rPr lang="en-US"/>
              <a:t>EXAMPLE 4:  Students without IEPs do not count in determining a group.</a:t>
            </a:r>
          </a:p>
        </p:txBody>
      </p:sp>
      <p:sp>
        <p:nvSpPr>
          <p:cNvPr id="7" name="Slide Number Placeholder 6"/>
          <p:cNvSpPr>
            <a:spLocks noGrp="1"/>
          </p:cNvSpPr>
          <p:nvPr>
            <p:ph type="sldNum" sz="quarter" idx="12"/>
          </p:nvPr>
        </p:nvSpPr>
        <p:spPr/>
        <p:txBody>
          <a:bodyPr/>
          <a:lstStyle/>
          <a:p>
            <a:pPr>
              <a:defRPr/>
            </a:pPr>
            <a:fld id="{2A86AFCB-C0B0-497F-9C05-DB5AE98B4A69}" type="slidenum">
              <a:rPr lang="en-US" smtClean="0"/>
              <a:pPr>
                <a:defRPr/>
              </a:pPr>
              <a:t>15</a:t>
            </a:fld>
            <a:endParaRPr lang="en-US"/>
          </a:p>
        </p:txBody>
      </p:sp>
    </p:spTree>
    <p:extLst>
      <p:ext uri="{BB962C8B-B14F-4D97-AF65-F5344CB8AC3E}">
        <p14:creationId xmlns:p14="http://schemas.microsoft.com/office/powerpoint/2010/main" val="308832044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t>Indirect Service </a:t>
            </a:r>
            <a:r>
              <a:rPr lang="en-US" sz="4000">
                <a:solidFill>
                  <a:schemeClr val="tx1"/>
                </a:solidFill>
              </a:rPr>
              <a:t/>
            </a:r>
            <a:br>
              <a:rPr lang="en-US" sz="4000">
                <a:solidFill>
                  <a:schemeClr val="tx1"/>
                </a:solidFill>
              </a:rPr>
            </a:br>
            <a:r>
              <a:rPr lang="en-US" sz="4000"/>
              <a:t>(Non-Contact Time)</a:t>
            </a:r>
            <a:r>
              <a:rPr lang="en-US"/>
              <a:t> </a:t>
            </a:r>
          </a:p>
        </p:txBody>
      </p:sp>
      <p:sp>
        <p:nvSpPr>
          <p:cNvPr id="3" name="Content Placeholder 2"/>
          <p:cNvSpPr>
            <a:spLocks noGrp="1"/>
          </p:cNvSpPr>
          <p:nvPr>
            <p:ph idx="1"/>
          </p:nvPr>
        </p:nvSpPr>
        <p:spPr/>
        <p:txBody>
          <a:bodyPr/>
          <a:lstStyle/>
          <a:p>
            <a:pPr marL="0" indent="0">
              <a:buNone/>
            </a:pPr>
            <a:r>
              <a:rPr lang="en-US"/>
              <a:t>Indirect Services are coded using the discipline specific </a:t>
            </a:r>
            <a:r>
              <a:rPr lang="en-US" b="1"/>
              <a:t>IND</a:t>
            </a:r>
            <a:r>
              <a:rPr lang="en-US"/>
              <a:t> task code. </a:t>
            </a:r>
          </a:p>
          <a:p>
            <a:r>
              <a:rPr lang="en-US"/>
              <a:t>Planning and preparation for student services such as creating lesson plans for instruction and therapy session</a:t>
            </a:r>
          </a:p>
          <a:p>
            <a:r>
              <a:rPr lang="en-US"/>
              <a:t>Researching evidence-based strategies and techniques for service delivery </a:t>
            </a:r>
          </a:p>
          <a:p>
            <a:r>
              <a:rPr lang="en-US"/>
              <a:t>Daily documentation of student performance</a:t>
            </a:r>
          </a:p>
          <a:p>
            <a:pPr marL="0" indent="0">
              <a:buNone/>
            </a:pPr>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16</a:t>
            </a:fld>
            <a:endParaRPr lang="en-US"/>
          </a:p>
        </p:txBody>
      </p:sp>
    </p:spTree>
    <p:extLst>
      <p:ext uri="{BB962C8B-B14F-4D97-AF65-F5344CB8AC3E}">
        <p14:creationId xmlns:p14="http://schemas.microsoft.com/office/powerpoint/2010/main" val="353730945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Indirect Services </a:t>
            </a:r>
            <a:r>
              <a:rPr lang="en-US">
                <a:solidFill>
                  <a:schemeClr val="tx1"/>
                </a:solidFill>
              </a:rPr>
              <a:t/>
            </a:r>
            <a:br>
              <a:rPr lang="en-US">
                <a:solidFill>
                  <a:schemeClr val="tx1"/>
                </a:solidFill>
              </a:rPr>
            </a:br>
            <a:r>
              <a:rPr lang="en-US"/>
              <a:t>(Non-Contact Time, cont.) </a:t>
            </a:r>
            <a:endParaRPr lang="en-US">
              <a:solidFill>
                <a:schemeClr val="tx1"/>
              </a:solidFill>
            </a:endParaRPr>
          </a:p>
        </p:txBody>
      </p:sp>
      <p:sp>
        <p:nvSpPr>
          <p:cNvPr id="3" name="Content Placeholder 2"/>
          <p:cNvSpPr>
            <a:spLocks noGrp="1"/>
          </p:cNvSpPr>
          <p:nvPr>
            <p:ph idx="1"/>
          </p:nvPr>
        </p:nvSpPr>
        <p:spPr/>
        <p:txBody>
          <a:bodyPr/>
          <a:lstStyle/>
          <a:p>
            <a:r>
              <a:rPr lang="en-US" sz="2400"/>
              <a:t>Entering AEPS Preschool Assessment data into online system</a:t>
            </a:r>
          </a:p>
          <a:p>
            <a:r>
              <a:rPr lang="en-US" sz="2400"/>
              <a:t>OTs and PTs use this code for time spent developing the Student Intervention Plan/Plan of Care</a:t>
            </a:r>
          </a:p>
          <a:p>
            <a:r>
              <a:rPr lang="en-US" sz="2400"/>
              <a:t>Communication with staff to address specific strategies for student success other than time reflected on the IEP as Support for School Personnel/Consultation</a:t>
            </a:r>
          </a:p>
          <a:p>
            <a:r>
              <a:rPr lang="en-US" sz="2400">
                <a:latin typeface="Arial" charset="0"/>
              </a:rPr>
              <a:t>Medicaid Data Entry for Third Party Billing as requested by District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17</a:t>
            </a:fld>
            <a:endParaRPr lang="en-US"/>
          </a:p>
        </p:txBody>
      </p:sp>
    </p:spTree>
    <p:extLst>
      <p:ext uri="{BB962C8B-B14F-4D97-AF65-F5344CB8AC3E}">
        <p14:creationId xmlns:p14="http://schemas.microsoft.com/office/powerpoint/2010/main" val="62137269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Indirect Services </a:t>
            </a:r>
            <a:r>
              <a:rPr lang="en-US">
                <a:solidFill>
                  <a:schemeClr val="tx1"/>
                </a:solidFill>
              </a:rPr>
              <a:t/>
            </a:r>
            <a:br>
              <a:rPr lang="en-US">
                <a:solidFill>
                  <a:schemeClr val="tx1"/>
                </a:solidFill>
              </a:rPr>
            </a:br>
            <a:r>
              <a:rPr lang="en-US"/>
              <a:t>(Non-Contact Time, cont.)</a:t>
            </a:r>
            <a:r>
              <a:rPr lang="en-US">
                <a:solidFill>
                  <a:srgbClr val="000000"/>
                </a:solidFill>
              </a:rPr>
              <a:t> </a:t>
            </a:r>
            <a:endParaRPr lang="en-US"/>
          </a:p>
        </p:txBody>
      </p:sp>
      <p:sp>
        <p:nvSpPr>
          <p:cNvPr id="3" name="Content Placeholder 2"/>
          <p:cNvSpPr>
            <a:spLocks noGrp="1"/>
          </p:cNvSpPr>
          <p:nvPr>
            <p:ph idx="1"/>
          </p:nvPr>
        </p:nvSpPr>
        <p:spPr/>
        <p:txBody>
          <a:bodyPr/>
          <a:lstStyle/>
          <a:p>
            <a:r>
              <a:rPr lang="en-US">
                <a:latin typeface="Arial" charset="0"/>
              </a:rPr>
              <a:t>Time spent creating/making an adaptive support for a specific student when not reflected on the IEP as assisted technology, modifications or accommodations. (See IDB for OM/VI and SLP)</a:t>
            </a:r>
          </a:p>
          <a:p>
            <a:r>
              <a:rPr lang="en-US">
                <a:latin typeface="Arial" charset="0"/>
              </a:rPr>
              <a:t>Example: Creating a brace or splint to aid a student in holding a pencil. </a:t>
            </a:r>
          </a:p>
          <a:p>
            <a:r>
              <a:rPr lang="en-US">
                <a:latin typeface="Arial" charset="0"/>
              </a:rPr>
              <a:t>Ongoing need for adapted supports and services should be included on the IEP as assistive technology, modifications or accommodations</a:t>
            </a:r>
            <a:endParaRPr lang="en-US" sz="2400">
              <a:latin typeface="Arial" charset="0"/>
            </a:endParaRPr>
          </a:p>
          <a:p>
            <a:endParaRPr lang="en-US" sz="2400"/>
          </a:p>
          <a:p>
            <a:endParaRPr lang="en-US" sz="2400"/>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18</a:t>
            </a:fld>
            <a:endParaRPr lang="en-US"/>
          </a:p>
        </p:txBody>
      </p:sp>
    </p:spTree>
    <p:extLst>
      <p:ext uri="{BB962C8B-B14F-4D97-AF65-F5344CB8AC3E}">
        <p14:creationId xmlns:p14="http://schemas.microsoft.com/office/powerpoint/2010/main" val="164761356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Indirect Services </a:t>
            </a:r>
            <a:r>
              <a:rPr lang="en-US">
                <a:solidFill>
                  <a:schemeClr val="tx1"/>
                </a:solidFill>
              </a:rPr>
              <a:t/>
            </a:r>
            <a:br>
              <a:rPr lang="en-US">
                <a:solidFill>
                  <a:schemeClr val="tx1"/>
                </a:solidFill>
              </a:rPr>
            </a:br>
            <a:r>
              <a:rPr lang="en-US"/>
              <a:t>(Non-Contact Time, cont.)</a:t>
            </a:r>
          </a:p>
        </p:txBody>
      </p:sp>
      <p:sp>
        <p:nvSpPr>
          <p:cNvPr id="3" name="Content Placeholder 2"/>
          <p:cNvSpPr>
            <a:spLocks noGrp="1"/>
          </p:cNvSpPr>
          <p:nvPr>
            <p:ph idx="1"/>
          </p:nvPr>
        </p:nvSpPr>
        <p:spPr/>
        <p:txBody>
          <a:bodyPr/>
          <a:lstStyle/>
          <a:p>
            <a:r>
              <a:rPr lang="en-US"/>
              <a:t>Parent-teacher conferences or other student specific meetings may be included </a:t>
            </a:r>
            <a:r>
              <a:rPr lang="en-US" u="sng"/>
              <a:t>only if a district representative has submitted a written request for your participation</a:t>
            </a:r>
          </a:p>
          <a:p>
            <a:r>
              <a:rPr lang="en-US"/>
              <a:t>The IND task code is billable and must be supported/justified by documentation on student data sheets.</a:t>
            </a:r>
          </a:p>
          <a:p>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19</a:t>
            </a:fld>
            <a:endParaRPr lang="en-US"/>
          </a:p>
        </p:txBody>
      </p:sp>
    </p:spTree>
    <p:extLst>
      <p:ext uri="{BB962C8B-B14F-4D97-AF65-F5344CB8AC3E}">
        <p14:creationId xmlns:p14="http://schemas.microsoft.com/office/powerpoint/2010/main" val="407319259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ea typeface="ＭＳ Ｐゴシック" charset="-128"/>
              </a:rPr>
              <a:t>Agenda</a:t>
            </a:r>
          </a:p>
        </p:txBody>
      </p:sp>
      <p:sp>
        <p:nvSpPr>
          <p:cNvPr id="4099" name="Content Placeholder 2"/>
          <p:cNvSpPr>
            <a:spLocks noGrp="1"/>
          </p:cNvSpPr>
          <p:nvPr>
            <p:ph idx="1"/>
          </p:nvPr>
        </p:nvSpPr>
        <p:spPr/>
        <p:txBody>
          <a:bodyPr/>
          <a:lstStyle/>
          <a:p>
            <a:r>
              <a:rPr lang="en-US">
                <a:ea typeface="ＭＳ Ｐゴシック" charset="-128"/>
              </a:rPr>
              <a:t>Overview of data entered in Solomon</a:t>
            </a:r>
          </a:p>
          <a:p>
            <a:r>
              <a:rPr lang="en-US">
                <a:ea typeface="ＭＳ Ｐゴシック" charset="-128"/>
              </a:rPr>
              <a:t>Solomon Data Entry</a:t>
            </a:r>
          </a:p>
          <a:p>
            <a:r>
              <a:rPr lang="en-US">
                <a:ea typeface="ＭＳ Ｐゴシック" charset="-128"/>
              </a:rPr>
              <a:t>Processes and procedures</a:t>
            </a:r>
          </a:p>
          <a:p>
            <a:r>
              <a:rPr lang="en-US">
                <a:ea typeface="ＭＳ Ｐゴシック" charset="-128"/>
              </a:rPr>
              <a:t>How to enter data in Solomon for new and returning staff</a:t>
            </a:r>
          </a:p>
          <a:p>
            <a:r>
              <a:rPr lang="en-US">
                <a:ea typeface="ＭＳ Ｐゴシック" charset="-128"/>
              </a:rPr>
              <a:t>Helpful Tips and Solomon Help</a:t>
            </a:r>
          </a:p>
          <a:p>
            <a:r>
              <a:rPr lang="en-US">
                <a:ea typeface="ＭＳ Ｐゴシック" charset="-128"/>
              </a:rPr>
              <a:t>Data Security</a:t>
            </a:r>
          </a:p>
          <a:p>
            <a:endParaRPr lang="en-US">
              <a:ea typeface="ＭＳ Ｐゴシック" charset="-128"/>
            </a:endParaRPr>
          </a:p>
        </p:txBody>
      </p:sp>
      <p:sp>
        <p:nvSpPr>
          <p:cNvPr id="4100" name="Slide Number Placeholder 3"/>
          <p:cNvSpPr>
            <a:spLocks noGrp="1"/>
          </p:cNvSpPr>
          <p:nvPr>
            <p:ph type="sldNum" sz="quarter" idx="12"/>
          </p:nvPr>
        </p:nvSpPr>
        <p:spPr>
          <a:noFill/>
        </p:spPr>
        <p:txBody>
          <a:bodyPr/>
          <a:lstStyle/>
          <a:p>
            <a:fld id="{29A4FB98-B7E5-478E-B34A-F23AB9D7C097}" type="slidenum">
              <a:rPr lang="en-US" smtClean="0"/>
              <a:pPr/>
              <a:t>2</a:t>
            </a:fld>
            <a:endParaRPr lang="en-US"/>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4000">
                <a:ea typeface="ＭＳ Ｐゴシック" charset="-128"/>
              </a:rPr>
              <a:t>IDB: Billable Material Development (OM/VI)</a:t>
            </a:r>
            <a:r>
              <a:rPr lang="en-US">
                <a:ea typeface="ＭＳ Ｐゴシック" charset="-128"/>
              </a:rPr>
              <a:t> </a:t>
            </a:r>
          </a:p>
        </p:txBody>
      </p:sp>
      <p:sp>
        <p:nvSpPr>
          <p:cNvPr id="27651" name="Content Placeholder 2"/>
          <p:cNvSpPr>
            <a:spLocks noGrp="1"/>
          </p:cNvSpPr>
          <p:nvPr>
            <p:ph idx="1"/>
          </p:nvPr>
        </p:nvSpPr>
        <p:spPr>
          <a:xfrm>
            <a:off x="457200" y="1905000"/>
            <a:ext cx="8229600" cy="4572000"/>
          </a:xfrm>
        </p:spPr>
        <p:txBody>
          <a:bodyPr/>
          <a:lstStyle/>
          <a:p>
            <a:r>
              <a:rPr lang="en-US" sz="2400">
                <a:ea typeface="ＭＳ Ｐゴシック" charset="-128"/>
              </a:rPr>
              <a:t>Time spent creating/making an adaptive support for a specific student. This can be used for activities that take 0.25 hours (15 minutes) or more. Examples of this are book creation, and creation of tactual materials.</a:t>
            </a:r>
          </a:p>
          <a:p>
            <a:r>
              <a:rPr lang="en-US" sz="2400">
                <a:ea typeface="ＭＳ Ｐゴシック" charset="-128"/>
              </a:rPr>
              <a:t>If this occurs on a regular basis, it should be included in the IEP.  Examples include: brailing, bubble mapping, enlarging materials.  </a:t>
            </a:r>
          </a:p>
          <a:p>
            <a:r>
              <a:rPr lang="en-US" sz="2400">
                <a:ea typeface="ＭＳ Ｐゴシック" charset="-128"/>
              </a:rPr>
              <a:t>The corresponding task code for billable material development is OMIDB and VIIDB. </a:t>
            </a:r>
          </a:p>
          <a:p>
            <a:r>
              <a:rPr lang="en-US" sz="2400">
                <a:ea typeface="ＭＳ Ｐゴシック" charset="-128"/>
              </a:rPr>
              <a:t>Use of the IDB task code must be supported/justified by documentation on student data sheets.</a:t>
            </a:r>
            <a:r>
              <a:rPr lang="en-US">
                <a:ea typeface="ＭＳ Ｐゴシック" charset="-128"/>
              </a:rPr>
              <a:t> </a:t>
            </a:r>
          </a:p>
        </p:txBody>
      </p:sp>
      <p:sp>
        <p:nvSpPr>
          <p:cNvPr id="27652" name="Slide Number Placeholder 3"/>
          <p:cNvSpPr>
            <a:spLocks noGrp="1"/>
          </p:cNvSpPr>
          <p:nvPr>
            <p:ph type="sldNum" sz="quarter" idx="12"/>
          </p:nvPr>
        </p:nvSpPr>
        <p:spPr>
          <a:noFill/>
        </p:spPr>
        <p:txBody>
          <a:bodyPr/>
          <a:lstStyle/>
          <a:p>
            <a:fld id="{CF599FDB-2E47-4638-A9BB-AF6AC184D7BD}" type="slidenum">
              <a:rPr lang="en-US" smtClean="0"/>
              <a:pPr/>
              <a:t>20</a:t>
            </a:fld>
            <a:endParaRPr lang="en-US"/>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t>IDB- Billable Material </a:t>
            </a:r>
            <a:r>
              <a:rPr lang="en-US" sz="4000">
                <a:solidFill>
                  <a:schemeClr val="tx1"/>
                </a:solidFill>
              </a:rPr>
              <a:t/>
            </a:r>
            <a:br>
              <a:rPr lang="en-US" sz="4000">
                <a:solidFill>
                  <a:schemeClr val="tx1"/>
                </a:solidFill>
              </a:rPr>
            </a:br>
            <a:r>
              <a:rPr lang="en-US" sz="4000"/>
              <a:t>Development (SLP)</a:t>
            </a:r>
            <a:r>
              <a:rPr lang="en-US"/>
              <a:t> </a:t>
            </a:r>
          </a:p>
        </p:txBody>
      </p:sp>
      <p:sp>
        <p:nvSpPr>
          <p:cNvPr id="3" name="Content Placeholder 2"/>
          <p:cNvSpPr>
            <a:spLocks noGrp="1"/>
          </p:cNvSpPr>
          <p:nvPr>
            <p:ph idx="1"/>
          </p:nvPr>
        </p:nvSpPr>
        <p:spPr/>
        <p:txBody>
          <a:bodyPr/>
          <a:lstStyle/>
          <a:p>
            <a:r>
              <a:rPr lang="en-US" sz="2400"/>
              <a:t>Time spent creating/making an adaptive support for </a:t>
            </a:r>
            <a:r>
              <a:rPr lang="en-US" sz="2400" u="sng"/>
              <a:t>a specific student</a:t>
            </a:r>
            <a:r>
              <a:rPr lang="en-US" sz="2400"/>
              <a:t>. This can be used for activities that take 0.25 hours (15 minutes) or more. Examples of this are visual language supports/materials for a specific student. </a:t>
            </a:r>
          </a:p>
          <a:p>
            <a:r>
              <a:rPr lang="en-US" sz="2400"/>
              <a:t>If this adaptive support is needed on a regular basis, it should be included in the IEP. Example: PECS book     </a:t>
            </a:r>
          </a:p>
          <a:p>
            <a:r>
              <a:rPr lang="en-US" sz="2400"/>
              <a:t>The corresponding task code for billable material development is “SLPIDB".</a:t>
            </a:r>
          </a:p>
          <a:p>
            <a:r>
              <a:rPr lang="en-US" sz="2400"/>
              <a:t>Use of the IDB task code must be supported/justified by documentation on student data sheets.</a:t>
            </a:r>
          </a:p>
          <a:p>
            <a:pPr marL="0" indent="0">
              <a:buNone/>
            </a:pPr>
            <a:endParaRPr lang="en-US"/>
          </a:p>
          <a:p>
            <a:pPr marL="0" indent="0">
              <a:buNone/>
            </a:pPr>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21</a:t>
            </a:fld>
            <a:endParaRPr lang="en-US"/>
          </a:p>
        </p:txBody>
      </p:sp>
    </p:spTree>
    <p:extLst>
      <p:ext uri="{BB962C8B-B14F-4D97-AF65-F5344CB8AC3E}">
        <p14:creationId xmlns:p14="http://schemas.microsoft.com/office/powerpoint/2010/main" val="3710893416"/>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ea typeface="ＭＳ Ｐゴシック" charset="-128"/>
              </a:rPr>
              <a:t>“EV” Evaluation Task Codes</a:t>
            </a:r>
          </a:p>
        </p:txBody>
      </p:sp>
      <p:sp>
        <p:nvSpPr>
          <p:cNvPr id="22531" name="Slide Number Placeholder 3"/>
          <p:cNvSpPr>
            <a:spLocks noGrp="1"/>
          </p:cNvSpPr>
          <p:nvPr>
            <p:ph type="sldNum" sz="quarter" idx="12"/>
          </p:nvPr>
        </p:nvSpPr>
        <p:spPr>
          <a:noFill/>
        </p:spPr>
        <p:txBody>
          <a:bodyPr/>
          <a:lstStyle/>
          <a:p>
            <a:fld id="{4F1C6120-6CA9-4A9B-8817-0B29EDD980EE}" type="slidenum">
              <a:rPr lang="en-US" smtClean="0"/>
              <a:pPr/>
              <a:t>22</a:t>
            </a:fld>
            <a:endParaRPr lang="en-US"/>
          </a:p>
        </p:txBody>
      </p:sp>
      <p:graphicFrame>
        <p:nvGraphicFramePr>
          <p:cNvPr id="5" name="Content Placeholder 7"/>
          <p:cNvGraphicFramePr>
            <a:graphicFrameLocks noGrp="1"/>
          </p:cNvGraphicFramePr>
          <p:nvPr>
            <p:ph sz="quarter" idx="4294967295"/>
          </p:nvPr>
        </p:nvGraphicFramePr>
        <p:xfrm>
          <a:off x="1828800" y="2133600"/>
          <a:ext cx="5486400" cy="3708400"/>
        </p:xfrm>
        <a:graphic>
          <a:graphicData uri="http://schemas.openxmlformats.org/drawingml/2006/table">
            <a:tbl>
              <a:tblPr firstRow="1" bandRow="1">
                <a:tableStyleId>{5C22544A-7EE6-4342-B048-85BDC9FD1C3A}</a:tableStyleId>
              </a:tblPr>
              <a:tblGrid>
                <a:gridCol w="3419842">
                  <a:extLst>
                    <a:ext uri="{9D8B030D-6E8A-4147-A177-3AD203B41FA5}">
                      <a16:colId xmlns="" xmlns:a16="http://schemas.microsoft.com/office/drawing/2014/main" val="20000"/>
                    </a:ext>
                  </a:extLst>
                </a:gridCol>
                <a:gridCol w="2066558">
                  <a:extLst>
                    <a:ext uri="{9D8B030D-6E8A-4147-A177-3AD203B41FA5}">
                      <a16:colId xmlns="" xmlns:a16="http://schemas.microsoft.com/office/drawing/2014/main" val="20001"/>
                    </a:ext>
                  </a:extLst>
                </a:gridCol>
              </a:tblGrid>
              <a:tr h="370840">
                <a:tc>
                  <a:txBody>
                    <a:bodyPr/>
                    <a:lstStyle/>
                    <a:p>
                      <a:r>
                        <a:rPr lang="en-US" dirty="0">
                          <a:solidFill>
                            <a:schemeClr val="tx1"/>
                          </a:solidFill>
                        </a:rPr>
                        <a:t>Evaluation Type</a:t>
                      </a:r>
                    </a:p>
                  </a:txBody>
                  <a:tcPr/>
                </a:tc>
                <a:tc>
                  <a:txBody>
                    <a:bodyPr/>
                    <a:lstStyle/>
                    <a:p>
                      <a:r>
                        <a:rPr lang="en-US" dirty="0">
                          <a:solidFill>
                            <a:schemeClr val="tx1"/>
                          </a:solidFill>
                        </a:rPr>
                        <a:t>Task Code </a:t>
                      </a:r>
                    </a:p>
                  </a:txBody>
                  <a:tcPr/>
                </a:tc>
                <a:extLst>
                  <a:ext uri="{0D108BD9-81ED-4DB2-BD59-A6C34878D82A}">
                    <a16:rowId xmlns="" xmlns:a16="http://schemas.microsoft.com/office/drawing/2014/main" val="10000"/>
                  </a:ext>
                </a:extLst>
              </a:tr>
              <a:tr h="370840">
                <a:tc>
                  <a:txBody>
                    <a:bodyPr/>
                    <a:lstStyle/>
                    <a:p>
                      <a:r>
                        <a:rPr lang="en-US" dirty="0"/>
                        <a:t>Adapted PE Eval</a:t>
                      </a:r>
                    </a:p>
                  </a:txBody>
                  <a:tcPr/>
                </a:tc>
                <a:tc>
                  <a:txBody>
                    <a:bodyPr/>
                    <a:lstStyle/>
                    <a:p>
                      <a:r>
                        <a:rPr lang="en-US" dirty="0"/>
                        <a:t>APEEV</a:t>
                      </a:r>
                    </a:p>
                  </a:txBody>
                  <a:tcPr/>
                </a:tc>
                <a:extLst>
                  <a:ext uri="{0D108BD9-81ED-4DB2-BD59-A6C34878D82A}">
                    <a16:rowId xmlns="" xmlns:a16="http://schemas.microsoft.com/office/drawing/2014/main" val="10001"/>
                  </a:ext>
                </a:extLst>
              </a:tr>
              <a:tr h="370840">
                <a:tc>
                  <a:txBody>
                    <a:bodyPr/>
                    <a:lstStyle/>
                    <a:p>
                      <a:r>
                        <a:rPr lang="en-US" dirty="0"/>
                        <a:t>Behavior Intervention Eval</a:t>
                      </a:r>
                      <a:endParaRPr lang="en-US" baseline="0" dirty="0"/>
                    </a:p>
                  </a:txBody>
                  <a:tcPr/>
                </a:tc>
                <a:tc>
                  <a:txBody>
                    <a:bodyPr/>
                    <a:lstStyle/>
                    <a:p>
                      <a:r>
                        <a:rPr lang="en-US" dirty="0"/>
                        <a:t>BIEV</a:t>
                      </a:r>
                    </a:p>
                  </a:txBody>
                  <a:tcPr/>
                </a:tc>
                <a:extLst>
                  <a:ext uri="{0D108BD9-81ED-4DB2-BD59-A6C34878D82A}">
                    <a16:rowId xmlns="" xmlns:a16="http://schemas.microsoft.com/office/drawing/2014/main" val="10002"/>
                  </a:ext>
                </a:extLst>
              </a:tr>
              <a:tr h="370840">
                <a:tc>
                  <a:txBody>
                    <a:bodyPr/>
                    <a:lstStyle/>
                    <a:p>
                      <a:r>
                        <a:rPr lang="en-US" dirty="0"/>
                        <a:t>Mental Health Eval  </a:t>
                      </a:r>
                    </a:p>
                  </a:txBody>
                  <a:tcPr/>
                </a:tc>
                <a:tc>
                  <a:txBody>
                    <a:bodyPr/>
                    <a:lstStyle/>
                    <a:p>
                      <a:r>
                        <a:rPr lang="en-US" dirty="0"/>
                        <a:t>MHEV</a:t>
                      </a:r>
                    </a:p>
                  </a:txBody>
                  <a:tcPr/>
                </a:tc>
                <a:extLst>
                  <a:ext uri="{0D108BD9-81ED-4DB2-BD59-A6C34878D82A}">
                    <a16:rowId xmlns="" xmlns:a16="http://schemas.microsoft.com/office/drawing/2014/main" val="10003"/>
                  </a:ext>
                </a:extLst>
              </a:tr>
              <a:tr h="370840">
                <a:tc>
                  <a:txBody>
                    <a:bodyPr/>
                    <a:lstStyle/>
                    <a:p>
                      <a:r>
                        <a:rPr lang="en-US" dirty="0"/>
                        <a:t>Orientation &amp; Mobility Eval</a:t>
                      </a:r>
                    </a:p>
                  </a:txBody>
                  <a:tcPr/>
                </a:tc>
                <a:tc>
                  <a:txBody>
                    <a:bodyPr/>
                    <a:lstStyle/>
                    <a:p>
                      <a:r>
                        <a:rPr lang="en-US" dirty="0"/>
                        <a:t>OMEV</a:t>
                      </a:r>
                    </a:p>
                  </a:txBody>
                  <a:tcPr/>
                </a:tc>
                <a:extLst>
                  <a:ext uri="{0D108BD9-81ED-4DB2-BD59-A6C34878D82A}">
                    <a16:rowId xmlns="" xmlns:a16="http://schemas.microsoft.com/office/drawing/2014/main" val="10004"/>
                  </a:ext>
                </a:extLst>
              </a:tr>
              <a:tr h="370840">
                <a:tc>
                  <a:txBody>
                    <a:bodyPr/>
                    <a:lstStyle/>
                    <a:p>
                      <a:r>
                        <a:rPr lang="en-US" dirty="0"/>
                        <a:t>Occupational Therapy Eval</a:t>
                      </a:r>
                    </a:p>
                  </a:txBody>
                  <a:tcPr/>
                </a:tc>
                <a:tc>
                  <a:txBody>
                    <a:bodyPr/>
                    <a:lstStyle/>
                    <a:p>
                      <a:r>
                        <a:rPr lang="en-US" dirty="0"/>
                        <a:t>OTEV</a:t>
                      </a:r>
                    </a:p>
                  </a:txBody>
                  <a:tcPr/>
                </a:tc>
                <a:extLst>
                  <a:ext uri="{0D108BD9-81ED-4DB2-BD59-A6C34878D82A}">
                    <a16:rowId xmlns="" xmlns:a16="http://schemas.microsoft.com/office/drawing/2014/main" val="10005"/>
                  </a:ext>
                </a:extLst>
              </a:tr>
              <a:tr h="370840">
                <a:tc>
                  <a:txBody>
                    <a:bodyPr/>
                    <a:lstStyle/>
                    <a:p>
                      <a:r>
                        <a:rPr lang="en-US" dirty="0"/>
                        <a:t>Physical Therapy Eval</a:t>
                      </a:r>
                    </a:p>
                  </a:txBody>
                  <a:tcPr/>
                </a:tc>
                <a:tc>
                  <a:txBody>
                    <a:bodyPr/>
                    <a:lstStyle/>
                    <a:p>
                      <a:r>
                        <a:rPr lang="en-US" dirty="0"/>
                        <a:t>PTEV</a:t>
                      </a:r>
                    </a:p>
                  </a:txBody>
                  <a:tcPr/>
                </a:tc>
                <a:extLst>
                  <a:ext uri="{0D108BD9-81ED-4DB2-BD59-A6C34878D82A}">
                    <a16:rowId xmlns="" xmlns:a16="http://schemas.microsoft.com/office/drawing/2014/main" val="10006"/>
                  </a:ext>
                </a:extLst>
              </a:tr>
              <a:tr h="370840">
                <a:tc>
                  <a:txBody>
                    <a:bodyPr/>
                    <a:lstStyle/>
                    <a:p>
                      <a:r>
                        <a:rPr lang="en-US" dirty="0"/>
                        <a:t>Speech Lang Path Eval</a:t>
                      </a:r>
                    </a:p>
                  </a:txBody>
                  <a:tcPr/>
                </a:tc>
                <a:tc>
                  <a:txBody>
                    <a:bodyPr/>
                    <a:lstStyle/>
                    <a:p>
                      <a:r>
                        <a:rPr lang="en-US" dirty="0"/>
                        <a:t>SLPEV</a:t>
                      </a:r>
                    </a:p>
                  </a:txBody>
                  <a:tcPr/>
                </a:tc>
                <a:extLst>
                  <a:ext uri="{0D108BD9-81ED-4DB2-BD59-A6C34878D82A}">
                    <a16:rowId xmlns="" xmlns:a16="http://schemas.microsoft.com/office/drawing/2014/main" val="10007"/>
                  </a:ext>
                </a:extLst>
              </a:tr>
              <a:tr h="370840">
                <a:tc>
                  <a:txBody>
                    <a:bodyPr/>
                    <a:lstStyle/>
                    <a:p>
                      <a:r>
                        <a:rPr lang="en-US" dirty="0"/>
                        <a:t>Visual Impairment Eval</a:t>
                      </a:r>
                    </a:p>
                  </a:txBody>
                  <a:tcPr/>
                </a:tc>
                <a:tc>
                  <a:txBody>
                    <a:bodyPr/>
                    <a:lstStyle/>
                    <a:p>
                      <a:r>
                        <a:rPr lang="en-US" dirty="0"/>
                        <a:t>VIEV</a:t>
                      </a:r>
                    </a:p>
                  </a:txBody>
                  <a:tcPr/>
                </a:tc>
                <a:extLst>
                  <a:ext uri="{0D108BD9-81ED-4DB2-BD59-A6C34878D82A}">
                    <a16:rowId xmlns="" xmlns:a16="http://schemas.microsoft.com/office/drawing/2014/main" val="10008"/>
                  </a:ext>
                </a:extLst>
              </a:tr>
              <a:tr h="370840">
                <a:tc>
                  <a:txBody>
                    <a:bodyPr/>
                    <a:lstStyle/>
                    <a:p>
                      <a:r>
                        <a:rPr lang="en-US" dirty="0"/>
                        <a:t>Transition Eval</a:t>
                      </a:r>
                    </a:p>
                  </a:txBody>
                  <a:tcPr/>
                </a:tc>
                <a:tc>
                  <a:txBody>
                    <a:bodyPr/>
                    <a:lstStyle/>
                    <a:p>
                      <a:r>
                        <a:rPr lang="en-US" dirty="0"/>
                        <a:t>TRNSEV</a:t>
                      </a:r>
                    </a:p>
                  </a:txBody>
                  <a:tcPr/>
                </a:tc>
                <a:extLst>
                  <a:ext uri="{0D108BD9-81ED-4DB2-BD59-A6C34878D82A}">
                    <a16:rowId xmlns="" xmlns:a16="http://schemas.microsoft.com/office/drawing/2014/main" val="10009"/>
                  </a:ext>
                </a:extLst>
              </a:tr>
            </a:tbl>
          </a:graphicData>
        </a:graphic>
      </p:graphicFrame>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ea typeface="ＭＳ Ｐゴシック" charset="-128"/>
              </a:rPr>
              <a:t>Evaluations &amp; Reevaluations</a:t>
            </a:r>
          </a:p>
        </p:txBody>
      </p:sp>
      <p:sp>
        <p:nvSpPr>
          <p:cNvPr id="20483" name="Content Placeholder 2"/>
          <p:cNvSpPr>
            <a:spLocks noGrp="1"/>
          </p:cNvSpPr>
          <p:nvPr>
            <p:ph idx="1"/>
          </p:nvPr>
        </p:nvSpPr>
        <p:spPr/>
        <p:txBody>
          <a:bodyPr/>
          <a:lstStyle/>
          <a:p>
            <a:r>
              <a:rPr lang="en-US">
                <a:ea typeface="ＭＳ Ｐゴシック" charset="-128"/>
              </a:rPr>
              <a:t>Time spent conducting initial evaluations and re-evaluations should be captured under the “EV” evaluation task for each related service area.  </a:t>
            </a:r>
          </a:p>
          <a:p>
            <a:pPr lvl="1">
              <a:buNone/>
            </a:pPr>
            <a:r>
              <a:rPr lang="en-US">
                <a:ea typeface="ＭＳ Ｐゴシック" charset="-128"/>
              </a:rPr>
              <a:t>- See Evaluation Task Codes on slide #22</a:t>
            </a:r>
          </a:p>
          <a:p>
            <a:pPr>
              <a:buFont typeface="Arial" pitchFamily="34" charset="0"/>
              <a:buChar char="•"/>
            </a:pPr>
            <a:r>
              <a:rPr lang="en-US">
                <a:ea typeface="ＭＳ Ｐゴシック" charset="-128"/>
              </a:rPr>
              <a:t> Include </a:t>
            </a:r>
            <a:r>
              <a:rPr lang="en-US" u="sng">
                <a:ea typeface="ＭＳ Ｐゴシック" charset="-128"/>
              </a:rPr>
              <a:t>all </a:t>
            </a:r>
            <a:r>
              <a:rPr lang="en-US">
                <a:ea typeface="ＭＳ Ｐゴシック" charset="-128"/>
              </a:rPr>
              <a:t>time spent on direct student assessment and interpretation of results using the "EV" task code.</a:t>
            </a:r>
          </a:p>
          <a:p>
            <a:pPr>
              <a:buFont typeface="Arial" pitchFamily="34" charset="0"/>
              <a:buChar char="•"/>
            </a:pPr>
            <a:r>
              <a:rPr lang="en-US">
                <a:latin typeface="Arial" charset="0"/>
                <a:ea typeface="ＭＳ Ｐゴシック" charset="-128"/>
              </a:rPr>
              <a:t>Time spent participating in an ETR meeting should also be counted under the EV code. </a:t>
            </a:r>
          </a:p>
          <a:p>
            <a:pPr>
              <a:buFont typeface="Arial" pitchFamily="34" charset="0"/>
              <a:buChar char="•"/>
            </a:pPr>
            <a:endParaRPr lang="en-US">
              <a:ea typeface="ＭＳ Ｐゴシック" charset="-128"/>
            </a:endParaRPr>
          </a:p>
        </p:txBody>
      </p:sp>
      <p:sp>
        <p:nvSpPr>
          <p:cNvPr id="20484" name="Slide Number Placeholder 3"/>
          <p:cNvSpPr>
            <a:spLocks noGrp="1"/>
          </p:cNvSpPr>
          <p:nvPr>
            <p:ph type="sldNum" sz="quarter" idx="12"/>
          </p:nvPr>
        </p:nvSpPr>
        <p:spPr>
          <a:noFill/>
        </p:spPr>
        <p:txBody>
          <a:bodyPr/>
          <a:lstStyle/>
          <a:p>
            <a:fld id="{29819F8B-1030-47D8-9FE4-5944C68B8C10}" type="slidenum">
              <a:rPr lang="en-US" smtClean="0"/>
              <a:pPr/>
              <a:t>23</a:t>
            </a:fld>
            <a:endParaRPr 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ea typeface="ＭＳ Ｐゴシック" charset="-128"/>
              </a:rPr>
              <a:t>Evaluation &amp; Reevaluation Report Writing</a:t>
            </a:r>
            <a:endParaRPr lang="en-US" i="1">
              <a:ea typeface="ＭＳ Ｐゴシック" charset="-128"/>
            </a:endParaRPr>
          </a:p>
        </p:txBody>
      </p:sp>
      <p:sp>
        <p:nvSpPr>
          <p:cNvPr id="23555" name="Content Placeholder 2"/>
          <p:cNvSpPr>
            <a:spLocks noGrp="1"/>
          </p:cNvSpPr>
          <p:nvPr>
            <p:ph idx="1"/>
          </p:nvPr>
        </p:nvSpPr>
        <p:spPr/>
        <p:txBody>
          <a:bodyPr/>
          <a:lstStyle/>
          <a:p>
            <a:r>
              <a:rPr lang="en-US">
                <a:ea typeface="ＭＳ Ｐゴシック" charset="-128"/>
              </a:rPr>
              <a:t>Time spent writing the initial evaluation report or the re-evaluation report is billable and should be included under the “EV” task for that related service area.  </a:t>
            </a:r>
          </a:p>
          <a:p>
            <a:pPr lvl="1"/>
            <a:r>
              <a:rPr lang="en-US">
                <a:ea typeface="ＭＳ Ｐゴシック" charset="-128"/>
              </a:rPr>
              <a:t>If an evaluation or re-evaluation report takes longer than </a:t>
            </a:r>
            <a:r>
              <a:rPr lang="en-US" u="sng">
                <a:ea typeface="ＭＳ Ｐゴシック" charset="-128"/>
              </a:rPr>
              <a:t>one hour to write</a:t>
            </a:r>
            <a:r>
              <a:rPr lang="en-US">
                <a:ea typeface="ＭＳ Ｐゴシック" charset="-128"/>
              </a:rPr>
              <a:t>, the remainder of the time should be recorded as "IND" time.  It is the expectation that these reports should take about an hour to write.</a:t>
            </a:r>
          </a:p>
          <a:p>
            <a:pPr marL="457200" lvl="1" indent="0">
              <a:buNone/>
            </a:pPr>
            <a:endParaRPr lang="en-US">
              <a:ea typeface="ＭＳ Ｐゴシック" charset="-128"/>
            </a:endParaRPr>
          </a:p>
          <a:p>
            <a:pPr marL="457200" lvl="1" indent="0">
              <a:buNone/>
            </a:pPr>
            <a:endParaRPr lang="en-US">
              <a:ea typeface="ＭＳ Ｐゴシック" charset="-128"/>
            </a:endParaRPr>
          </a:p>
        </p:txBody>
      </p:sp>
      <p:sp>
        <p:nvSpPr>
          <p:cNvPr id="23556" name="Slide Number Placeholder 3"/>
          <p:cNvSpPr>
            <a:spLocks noGrp="1"/>
          </p:cNvSpPr>
          <p:nvPr>
            <p:ph type="sldNum" sz="quarter" idx="12"/>
          </p:nvPr>
        </p:nvSpPr>
        <p:spPr>
          <a:noFill/>
        </p:spPr>
        <p:txBody>
          <a:bodyPr/>
          <a:lstStyle/>
          <a:p>
            <a:fld id="{CA75A296-57DD-4ACF-8DB7-F2DAFC41B409}" type="slidenum">
              <a:rPr lang="en-US" smtClean="0"/>
              <a:pPr/>
              <a:t>24</a:t>
            </a:fld>
            <a:endParaRPr lang="en-US"/>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ea typeface="ＭＳ Ｐゴシック" charset="-128"/>
              </a:rPr>
              <a:t>Transition Evaluation</a:t>
            </a:r>
          </a:p>
        </p:txBody>
      </p:sp>
      <p:sp>
        <p:nvSpPr>
          <p:cNvPr id="24579" name="Content Placeholder 2"/>
          <p:cNvSpPr>
            <a:spLocks noGrp="1"/>
          </p:cNvSpPr>
          <p:nvPr>
            <p:ph idx="1"/>
          </p:nvPr>
        </p:nvSpPr>
        <p:spPr/>
        <p:txBody>
          <a:bodyPr/>
          <a:lstStyle/>
          <a:p>
            <a:pPr marL="0" indent="0">
              <a:buNone/>
            </a:pPr>
            <a:r>
              <a:rPr lang="en-US">
                <a:ea typeface="ＭＳ Ｐゴシック" charset="-128"/>
              </a:rPr>
              <a:t>Transition evaluation is limited to:</a:t>
            </a:r>
          </a:p>
          <a:p>
            <a:r>
              <a:rPr lang="en-US">
                <a:ea typeface="ＭＳ Ｐゴシック" charset="-128"/>
              </a:rPr>
              <a:t>Time spent conducting age appropriate transition assessments and/or vocational evaluations</a:t>
            </a:r>
          </a:p>
          <a:p>
            <a:r>
              <a:rPr lang="en-US">
                <a:ea typeface="ＭＳ Ｐゴシック" charset="-128"/>
              </a:rPr>
              <a:t>Writing the ETR reports</a:t>
            </a:r>
          </a:p>
          <a:p>
            <a:r>
              <a:rPr lang="en-US">
                <a:ea typeface="ＭＳ Ｐゴシック" charset="-128"/>
              </a:rPr>
              <a:t>Attending the ETR meetings</a:t>
            </a:r>
          </a:p>
        </p:txBody>
      </p:sp>
      <p:sp>
        <p:nvSpPr>
          <p:cNvPr id="24580" name="Slide Number Placeholder 3"/>
          <p:cNvSpPr>
            <a:spLocks noGrp="1"/>
          </p:cNvSpPr>
          <p:nvPr>
            <p:ph type="sldNum" sz="quarter" idx="12"/>
          </p:nvPr>
        </p:nvSpPr>
        <p:spPr>
          <a:noFill/>
        </p:spPr>
        <p:txBody>
          <a:bodyPr/>
          <a:lstStyle/>
          <a:p>
            <a:fld id="{38A57E64-589F-462D-BB43-0AF27752524B}" type="slidenum">
              <a:rPr lang="en-US" smtClean="0"/>
              <a:pPr/>
              <a:t>25</a:t>
            </a:fld>
            <a:endParaRPr lang="en-US"/>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IEP Writing and Meeting</a:t>
            </a:r>
          </a:p>
        </p:txBody>
      </p:sp>
      <p:sp>
        <p:nvSpPr>
          <p:cNvPr id="3" name="Content Placeholder 2"/>
          <p:cNvSpPr>
            <a:spLocks noGrp="1"/>
          </p:cNvSpPr>
          <p:nvPr>
            <p:ph idx="1"/>
          </p:nvPr>
        </p:nvSpPr>
        <p:spPr>
          <a:xfrm>
            <a:off x="457200" y="1638300"/>
            <a:ext cx="8229600" cy="4221163"/>
          </a:xfrm>
        </p:spPr>
        <p:txBody>
          <a:bodyPr/>
          <a:lstStyle/>
          <a:p>
            <a:pPr marL="0" indent="0">
              <a:buNone/>
            </a:pPr>
            <a:r>
              <a:rPr lang="en-US"/>
              <a:t>U</a:t>
            </a:r>
            <a:r>
              <a:rPr lang="en-US" sz="2400"/>
              <a:t>se the IEP task code when:</a:t>
            </a:r>
          </a:p>
          <a:p>
            <a:r>
              <a:rPr lang="en-US" sz="2400"/>
              <a:t>Developing/writing the IEP - The time counted for </a:t>
            </a:r>
            <a:r>
              <a:rPr lang="en-US" sz="2400" u="sng"/>
              <a:t>writing</a:t>
            </a:r>
            <a:r>
              <a:rPr lang="en-US" sz="2400"/>
              <a:t> the IEP should be limited to one hour</a:t>
            </a:r>
          </a:p>
          <a:p>
            <a:r>
              <a:rPr lang="en-US" sz="2400"/>
              <a:t>Attending the IEP meeting</a:t>
            </a:r>
          </a:p>
          <a:p>
            <a:r>
              <a:rPr lang="en-US" sz="2400"/>
              <a:t>Writing IEP progress reports - Time to complete IEP progress report is billable for up to 15 minutes per student, per grading period. </a:t>
            </a:r>
          </a:p>
          <a:p>
            <a:r>
              <a:rPr lang="en-US" sz="2400"/>
              <a:t>In the rare instance that time in excess of one hour for writing the IEP or 15 minutes for an individual progress report is necessary, the time is billed using IND task code</a:t>
            </a:r>
            <a:r>
              <a:rPr lang="en-US" sz="2400" b="1"/>
              <a:t>.</a:t>
            </a:r>
          </a:p>
          <a:p>
            <a:pPr marL="0" indent="0">
              <a:buNone/>
            </a:pPr>
            <a:endParaRPr lang="en-US"/>
          </a:p>
          <a:p>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26</a:t>
            </a:fld>
            <a:endParaRPr lang="en-US"/>
          </a:p>
        </p:txBody>
      </p:sp>
    </p:spTree>
    <p:extLst>
      <p:ext uri="{BB962C8B-B14F-4D97-AF65-F5344CB8AC3E}">
        <p14:creationId xmlns:p14="http://schemas.microsoft.com/office/powerpoint/2010/main" val="4158816624"/>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 Absent/Not Available</a:t>
            </a:r>
          </a:p>
        </p:txBody>
      </p:sp>
      <p:sp>
        <p:nvSpPr>
          <p:cNvPr id="3" name="Content Placeholder 2"/>
          <p:cNvSpPr>
            <a:spLocks noGrp="1"/>
          </p:cNvSpPr>
          <p:nvPr>
            <p:ph idx="1"/>
          </p:nvPr>
        </p:nvSpPr>
        <p:spPr/>
        <p:txBody>
          <a:bodyPr/>
          <a:lstStyle/>
          <a:p>
            <a:pPr marL="0" indent="0">
              <a:buNone/>
            </a:pPr>
            <a:r>
              <a:rPr lang="en-US"/>
              <a:t>Use the discipline specific “</a:t>
            </a:r>
            <a:r>
              <a:rPr lang="en-US" b="1"/>
              <a:t>NA-G</a:t>
            </a:r>
            <a:r>
              <a:rPr lang="en-US"/>
              <a:t>” task code when the student is absent or unable to be seen to receive his/her </a:t>
            </a:r>
            <a:r>
              <a:rPr lang="en-US" u="sng"/>
              <a:t>individual or group</a:t>
            </a:r>
            <a:r>
              <a:rPr lang="en-US"/>
              <a:t> scheduled services for students in ESC classrooms or for an excused absence for an Itinerant or RSO student.</a:t>
            </a:r>
          </a:p>
          <a:p>
            <a:r>
              <a:rPr lang="en-US"/>
              <a:t>Examples of "student not available" include school wide activities like assemblies, fire drills or testing that prevent you from delivering your services. </a:t>
            </a:r>
          </a:p>
          <a:p>
            <a:pPr marL="0" indent="0">
              <a:buNone/>
            </a:pPr>
            <a:r>
              <a:rPr lang="en-US"/>
              <a:t> </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27</a:t>
            </a:fld>
            <a:endParaRPr lang="en-US"/>
          </a:p>
        </p:txBody>
      </p:sp>
    </p:spTree>
    <p:extLst>
      <p:ext uri="{BB962C8B-B14F-4D97-AF65-F5344CB8AC3E}">
        <p14:creationId xmlns:p14="http://schemas.microsoft.com/office/powerpoint/2010/main" val="1418421444"/>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 Absent/Not Available (cont.) </a:t>
            </a:r>
          </a:p>
        </p:txBody>
      </p:sp>
      <p:sp>
        <p:nvSpPr>
          <p:cNvPr id="3" name="Content Placeholder 2"/>
          <p:cNvSpPr>
            <a:spLocks noGrp="1"/>
          </p:cNvSpPr>
          <p:nvPr>
            <p:ph idx="1"/>
          </p:nvPr>
        </p:nvSpPr>
        <p:spPr/>
        <p:txBody>
          <a:bodyPr/>
          <a:lstStyle/>
          <a:p>
            <a:r>
              <a:rPr lang="en-US"/>
              <a:t>Enter the amount of time you were scheduled to see each student on that day.</a:t>
            </a:r>
          </a:p>
          <a:p>
            <a:r>
              <a:rPr lang="en-US"/>
              <a:t>The discipline specific </a:t>
            </a:r>
            <a:r>
              <a:rPr lang="en-US" b="1"/>
              <a:t>NA</a:t>
            </a:r>
            <a:r>
              <a:rPr lang="en-US"/>
              <a:t> task code is </a:t>
            </a:r>
            <a:r>
              <a:rPr lang="en-US" u="sng"/>
              <a:t>only</a:t>
            </a:r>
            <a:r>
              <a:rPr lang="en-US"/>
              <a:t> used for </a:t>
            </a:r>
            <a:r>
              <a:rPr lang="en-US" b="1"/>
              <a:t>Unexcused </a:t>
            </a:r>
            <a:r>
              <a:rPr lang="en-US"/>
              <a:t>absences for Itinerant or RSO students. This is a billable task code.</a:t>
            </a:r>
          </a:p>
          <a:p>
            <a:r>
              <a:rPr lang="en-US"/>
              <a:t>However, if there are other Itinerant or RSO students receiving services at the same location, record the absence as NA-G for the student who is absent.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28</a:t>
            </a:fld>
            <a:endParaRPr lang="en-US"/>
          </a:p>
        </p:txBody>
      </p:sp>
    </p:spTree>
    <p:extLst>
      <p:ext uri="{BB962C8B-B14F-4D97-AF65-F5344CB8AC3E}">
        <p14:creationId xmlns:p14="http://schemas.microsoft.com/office/powerpoint/2010/main" val="3056441929"/>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t>The following tasks are found under the 9100-RSO-000000 project code</a:t>
            </a:r>
            <a:endParaRPr lang="en-US">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43833420"/>
              </p:ext>
            </p:extLst>
          </p:nvPr>
        </p:nvGraphicFramePr>
        <p:xfrm>
          <a:off x="1969698" y="1797169"/>
          <a:ext cx="5837559" cy="4132271"/>
        </p:xfrm>
        <a:graphic>
          <a:graphicData uri="http://schemas.openxmlformats.org/drawingml/2006/table">
            <a:tbl>
              <a:tblPr firstRow="1" bandRow="1">
                <a:tableStyleId>{5C22544A-7EE6-4342-B048-85BDC9FD1C3A}</a:tableStyleId>
              </a:tblPr>
              <a:tblGrid>
                <a:gridCol w="1277874">
                  <a:extLst>
                    <a:ext uri="{9D8B030D-6E8A-4147-A177-3AD203B41FA5}">
                      <a16:colId xmlns="" xmlns:a16="http://schemas.microsoft.com/office/drawing/2014/main" val="2751914087"/>
                    </a:ext>
                  </a:extLst>
                </a:gridCol>
                <a:gridCol w="4559685">
                  <a:extLst>
                    <a:ext uri="{9D8B030D-6E8A-4147-A177-3AD203B41FA5}">
                      <a16:colId xmlns="" xmlns:a16="http://schemas.microsoft.com/office/drawing/2014/main" val="2075569805"/>
                    </a:ext>
                  </a:extLst>
                </a:gridCol>
              </a:tblGrid>
              <a:tr h="473726">
                <a:tc>
                  <a:txBody>
                    <a:bodyPr/>
                    <a:lstStyle/>
                    <a:p>
                      <a:r>
                        <a:rPr lang="en-US" sz="1100" u="none" strike="noStrike" dirty="0">
                          <a:effectLst/>
                        </a:rPr>
                        <a:t>Task</a:t>
                      </a:r>
                      <a:endParaRPr lang="en-US" sz="1100" b="1" u="none" strike="noStrike" dirty="0">
                        <a:solidFill>
                          <a:srgbClr val="FFFFFF"/>
                        </a:solidFill>
                        <a:effectLst/>
                        <a:latin typeface="Calibri" panose="020F0502020204030204" pitchFamily="34" charset="0"/>
                      </a:endParaRPr>
                    </a:p>
                  </a:txBody>
                  <a:tcPr marL="0" marR="0" marT="0" marB="0" anchor="ctr"/>
                </a:tc>
                <a:tc>
                  <a:txBody>
                    <a:bodyPr/>
                    <a:lstStyle/>
                    <a:p>
                      <a:r>
                        <a:rPr lang="en-US" sz="1100" u="none" strike="noStrike" dirty="0">
                          <a:effectLst/>
                        </a:rPr>
                        <a:t>Description</a:t>
                      </a:r>
                      <a:endParaRPr lang="en-US" sz="1100" b="1"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727761587"/>
                  </a:ext>
                </a:extLst>
              </a:tr>
              <a:tr h="473726">
                <a:tc>
                  <a:txBody>
                    <a:bodyPr/>
                    <a:lstStyle/>
                    <a:p>
                      <a:r>
                        <a:rPr lang="en-US" sz="1100" u="none" strike="noStrike" dirty="0">
                          <a:effectLst/>
                        </a:rPr>
                        <a:t>CD</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Calamity Day</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3424092504"/>
                  </a:ext>
                </a:extLst>
              </a:tr>
              <a:tr h="473726">
                <a:tc>
                  <a:txBody>
                    <a:bodyPr/>
                    <a:lstStyle/>
                    <a:p>
                      <a:r>
                        <a:rPr lang="en-US" sz="1100" u="none" strike="noStrike" dirty="0">
                          <a:effectLst/>
                        </a:rPr>
                        <a:t>CPDC</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Closed Per District Calendar</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2939253799"/>
                  </a:ext>
                </a:extLst>
              </a:tr>
              <a:tr h="473726">
                <a:tc>
                  <a:txBody>
                    <a:bodyPr/>
                    <a:lstStyle/>
                    <a:p>
                      <a:r>
                        <a:rPr lang="en-US" sz="1100" u="none" strike="noStrike" dirty="0">
                          <a:effectLst/>
                        </a:rPr>
                        <a:t>CT</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Contracted Time</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2875757238"/>
                  </a:ext>
                </a:extLst>
              </a:tr>
              <a:tr h="473726">
                <a:tc>
                  <a:txBody>
                    <a:bodyPr/>
                    <a:lstStyle/>
                    <a:p>
                      <a:r>
                        <a:rPr lang="en-US" sz="1100" u="none" strike="noStrike" dirty="0">
                          <a:effectLst/>
                        </a:rPr>
                        <a:t>ESC</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ESC Non-Charge Time</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388668362"/>
                  </a:ext>
                </a:extLst>
              </a:tr>
              <a:tr h="816189">
                <a:tc>
                  <a:txBody>
                    <a:bodyPr/>
                    <a:lstStyle/>
                    <a:p>
                      <a:r>
                        <a:rPr lang="en-US" sz="1100" u="none" strike="noStrike" dirty="0">
                          <a:effectLst/>
                        </a:rPr>
                        <a:t>PRODEV</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Professional Development</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1695593450"/>
                  </a:ext>
                </a:extLst>
              </a:tr>
              <a:tr h="473726">
                <a:tc>
                  <a:txBody>
                    <a:bodyPr/>
                    <a:lstStyle/>
                    <a:p>
                      <a:r>
                        <a:rPr lang="en-US" sz="1100" u="none" strike="noStrike" dirty="0">
                          <a:effectLst/>
                        </a:rPr>
                        <a:t>SA</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Staff Absence</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3783793124"/>
                  </a:ext>
                </a:extLst>
              </a:tr>
              <a:tr h="473726">
                <a:tc>
                  <a:txBody>
                    <a:bodyPr/>
                    <a:lstStyle/>
                    <a:p>
                      <a:r>
                        <a:rPr lang="en-US" sz="1100" u="none" strike="noStrike" dirty="0">
                          <a:effectLst/>
                        </a:rPr>
                        <a:t>TRAVEL</a:t>
                      </a:r>
                      <a:endParaRPr lang="en-US" sz="1100" b="0" u="none" strike="noStrike" dirty="0">
                        <a:solidFill>
                          <a:srgbClr val="000000"/>
                        </a:solidFill>
                        <a:effectLst/>
                        <a:latin typeface="Calibri" panose="020F0502020204030204" pitchFamily="34" charset="0"/>
                      </a:endParaRPr>
                    </a:p>
                  </a:txBody>
                  <a:tcPr marL="0" marR="0" marT="0" marB="0" anchor="ctr"/>
                </a:tc>
                <a:tc>
                  <a:txBody>
                    <a:bodyPr/>
                    <a:lstStyle/>
                    <a:p>
                      <a:r>
                        <a:rPr lang="en-US" sz="1100" u="none" strike="noStrike" dirty="0">
                          <a:effectLst/>
                        </a:rPr>
                        <a:t>Travel Time</a:t>
                      </a:r>
                      <a:endParaRPr lang="en-US" sz="1100" b="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 xmlns:a16="http://schemas.microsoft.com/office/drawing/2014/main" val="3912216023"/>
                  </a:ext>
                </a:extLst>
              </a:tr>
            </a:tbl>
          </a:graphicData>
        </a:graphic>
      </p:graphicFrame>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29</a:t>
            </a:fld>
            <a:endParaRPr lang="en-US"/>
          </a:p>
        </p:txBody>
      </p:sp>
    </p:spTree>
    <p:extLst>
      <p:ext uri="{BB962C8B-B14F-4D97-AF65-F5344CB8AC3E}">
        <p14:creationId xmlns:p14="http://schemas.microsoft.com/office/powerpoint/2010/main" val="74056508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a:t>Overview of data eNTRY in Solomon</a:t>
            </a:r>
          </a:p>
        </p:txBody>
      </p:sp>
      <p:sp>
        <p:nvSpPr>
          <p:cNvPr id="10243" name="Text Placeholder 4"/>
          <p:cNvSpPr>
            <a:spLocks noGrp="1"/>
          </p:cNvSpPr>
          <p:nvPr>
            <p:ph type="body" idx="1"/>
          </p:nvPr>
        </p:nvSpPr>
        <p:spPr/>
        <p:txBody>
          <a:bodyPr/>
          <a:lstStyle/>
          <a:p>
            <a:r>
              <a:rPr lang="en-US" dirty="0">
                <a:ea typeface="ＭＳ Ｐゴシック" charset="-128"/>
              </a:rPr>
              <a:t>Solomon Entry – </a:t>
            </a:r>
            <a:r>
              <a:rPr lang="en-US" dirty="0" smtClean="0">
                <a:ea typeface="ＭＳ Ｐゴシック" charset="-128"/>
              </a:rPr>
              <a:t>Revised September </a:t>
            </a:r>
            <a:r>
              <a:rPr lang="en-US" dirty="0">
                <a:ea typeface="ＭＳ Ｐゴシック" charset="-128"/>
              </a:rPr>
              <a:t>2016</a:t>
            </a:r>
          </a:p>
        </p:txBody>
      </p:sp>
      <p:sp>
        <p:nvSpPr>
          <p:cNvPr id="10244" name="Slide Number Placeholder 5"/>
          <p:cNvSpPr>
            <a:spLocks noGrp="1"/>
          </p:cNvSpPr>
          <p:nvPr>
            <p:ph type="sldNum" sz="quarter" idx="12"/>
          </p:nvPr>
        </p:nvSpPr>
        <p:spPr>
          <a:noFill/>
        </p:spPr>
        <p:txBody>
          <a:bodyPr/>
          <a:lstStyle/>
          <a:p>
            <a:fld id="{1A62869A-18A6-4891-B20B-3EECA0814B38}" type="slidenum">
              <a:rPr lang="en-US" smtClean="0"/>
              <a:pPr/>
              <a:t>3</a:t>
            </a:fld>
            <a:endParaRPr lang="en-US"/>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School Closed Calamity Day</a:t>
            </a:r>
          </a:p>
        </p:txBody>
      </p:sp>
      <p:sp>
        <p:nvSpPr>
          <p:cNvPr id="3" name="Content Placeholder 2"/>
          <p:cNvSpPr>
            <a:spLocks noGrp="1"/>
          </p:cNvSpPr>
          <p:nvPr>
            <p:ph idx="1"/>
          </p:nvPr>
        </p:nvSpPr>
        <p:spPr/>
        <p:txBody>
          <a:bodyPr/>
          <a:lstStyle/>
          <a:p>
            <a:r>
              <a:rPr lang="en-US"/>
              <a:t>When school is unexpectedly closed enter CD for a calamity day.  This could be a full or partial day and includes late start </a:t>
            </a:r>
            <a:r>
              <a:rPr lang="en-US" u="sng"/>
              <a:t>due to weather.</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30</a:t>
            </a:fld>
            <a:endParaRPr lang="en-US"/>
          </a:p>
        </p:txBody>
      </p:sp>
    </p:spTree>
    <p:extLst>
      <p:ext uri="{BB962C8B-B14F-4D97-AF65-F5344CB8AC3E}">
        <p14:creationId xmlns:p14="http://schemas.microsoft.com/office/powerpoint/2010/main" val="2911337107"/>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School Closed per Calendar</a:t>
            </a:r>
          </a:p>
        </p:txBody>
      </p:sp>
      <p:sp>
        <p:nvSpPr>
          <p:cNvPr id="3" name="Content Placeholder 2"/>
          <p:cNvSpPr>
            <a:spLocks noGrp="1"/>
          </p:cNvSpPr>
          <p:nvPr>
            <p:ph idx="1"/>
          </p:nvPr>
        </p:nvSpPr>
        <p:spPr/>
        <p:txBody>
          <a:bodyPr/>
          <a:lstStyle/>
          <a:p>
            <a:r>
              <a:rPr lang="en-US"/>
              <a:t>Use </a:t>
            </a:r>
            <a:r>
              <a:rPr lang="en-US" b="1"/>
              <a:t>CPDC</a:t>
            </a:r>
            <a:r>
              <a:rPr lang="en-US"/>
              <a:t> when school is closed per district calendar </a:t>
            </a:r>
            <a:r>
              <a:rPr lang="en-US" u="sng"/>
              <a:t>and</a:t>
            </a:r>
            <a:r>
              <a:rPr lang="en-US"/>
              <a:t> you are not scheduled to work.  Enter 7.5 hours.</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31</a:t>
            </a:fld>
            <a:endParaRPr lang="en-US"/>
          </a:p>
        </p:txBody>
      </p:sp>
    </p:spTree>
    <p:extLst>
      <p:ext uri="{BB962C8B-B14F-4D97-AF65-F5344CB8AC3E}">
        <p14:creationId xmlns:p14="http://schemas.microsoft.com/office/powerpoint/2010/main" val="3956433317"/>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Contracted Time</a:t>
            </a:r>
            <a:endParaRPr lang="en-US">
              <a:solidFill>
                <a:schemeClr val="tx1"/>
              </a:solidFill>
            </a:endParaRPr>
          </a:p>
        </p:txBody>
      </p:sp>
      <p:sp>
        <p:nvSpPr>
          <p:cNvPr id="3" name="Content Placeholder 2"/>
          <p:cNvSpPr>
            <a:spLocks noGrp="1"/>
          </p:cNvSpPr>
          <p:nvPr>
            <p:ph idx="1"/>
          </p:nvPr>
        </p:nvSpPr>
        <p:spPr/>
        <p:txBody>
          <a:bodyPr/>
          <a:lstStyle/>
          <a:p>
            <a:r>
              <a:rPr lang="en-US" dirty="0"/>
              <a:t>Use the code </a:t>
            </a:r>
            <a:r>
              <a:rPr lang="en-US" b="1" dirty="0"/>
              <a:t>CT</a:t>
            </a:r>
            <a:r>
              <a:rPr lang="en-US" dirty="0"/>
              <a:t> for days when you are contracted to a school district for part of your work week. Enter 7.5 hours for a full school day</a:t>
            </a:r>
            <a:r>
              <a:rPr lang="en-US" dirty="0" smtClean="0"/>
              <a:t>.</a:t>
            </a:r>
          </a:p>
          <a:p>
            <a:pPr marL="0" indent="0">
              <a:buNone/>
            </a:pPr>
            <a:endParaRPr lang="en-US" dirty="0" smtClean="0"/>
          </a:p>
          <a:p>
            <a:r>
              <a:rPr lang="en-US" dirty="0" smtClean="0"/>
              <a:t>“CT” codes should only be used when directed by your Chair.</a:t>
            </a:r>
            <a:endParaRPr lang="en-US" dirty="0"/>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32</a:t>
            </a:fld>
            <a:endParaRPr lang="en-US"/>
          </a:p>
        </p:txBody>
      </p:sp>
    </p:spTree>
    <p:extLst>
      <p:ext uri="{BB962C8B-B14F-4D97-AF65-F5344CB8AC3E}">
        <p14:creationId xmlns:p14="http://schemas.microsoft.com/office/powerpoint/2010/main" val="2449444774"/>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ESC Non-Charge Time</a:t>
            </a:r>
          </a:p>
        </p:txBody>
      </p:sp>
      <p:sp>
        <p:nvSpPr>
          <p:cNvPr id="3" name="Content Placeholder 2"/>
          <p:cNvSpPr>
            <a:spLocks noGrp="1"/>
          </p:cNvSpPr>
          <p:nvPr>
            <p:ph idx="1"/>
          </p:nvPr>
        </p:nvSpPr>
        <p:spPr/>
        <p:txBody>
          <a:bodyPr/>
          <a:lstStyle/>
          <a:p>
            <a:pPr marL="0" indent="0">
              <a:buNone/>
            </a:pPr>
            <a:r>
              <a:rPr lang="en-US"/>
              <a:t>Use the ESC task code for: </a:t>
            </a:r>
          </a:p>
          <a:p>
            <a:r>
              <a:rPr lang="en-US"/>
              <a:t>Time spent completing Solomon timecards</a:t>
            </a:r>
          </a:p>
          <a:p>
            <a:r>
              <a:rPr lang="en-US"/>
              <a:t>Attendance at Related Service meetings</a:t>
            </a:r>
          </a:p>
          <a:p>
            <a:r>
              <a:rPr lang="en-US"/>
              <a:t>Evaluation conference with Coordinator</a:t>
            </a:r>
          </a:p>
          <a:p>
            <a:r>
              <a:rPr lang="en-US"/>
              <a:t>Email communication pertaining to ESC business</a:t>
            </a:r>
          </a:p>
          <a:p>
            <a:r>
              <a:rPr lang="en-US"/>
              <a:t>This task code is found under the Project 9100-RSO-000000</a:t>
            </a:r>
          </a:p>
          <a:p>
            <a:endParaRPr lang="en-US"/>
          </a:p>
          <a:p>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33</a:t>
            </a:fld>
            <a:endParaRPr lang="en-US"/>
          </a:p>
        </p:txBody>
      </p:sp>
    </p:spTree>
    <p:extLst>
      <p:ext uri="{BB962C8B-B14F-4D97-AF65-F5344CB8AC3E}">
        <p14:creationId xmlns:p14="http://schemas.microsoft.com/office/powerpoint/2010/main" val="1765853943"/>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Professional Development</a:t>
            </a:r>
          </a:p>
        </p:txBody>
      </p:sp>
      <p:sp>
        <p:nvSpPr>
          <p:cNvPr id="3" name="Content Placeholder 2"/>
          <p:cNvSpPr>
            <a:spLocks noGrp="1"/>
          </p:cNvSpPr>
          <p:nvPr>
            <p:ph idx="1"/>
          </p:nvPr>
        </p:nvSpPr>
        <p:spPr/>
        <p:txBody>
          <a:bodyPr/>
          <a:lstStyle/>
          <a:p>
            <a:pPr marL="0" indent="0">
              <a:buNone/>
            </a:pPr>
            <a:r>
              <a:rPr lang="en-US"/>
              <a:t>Professional Development (PRODEV) includes both ESC offered trainings and approved Continuing Education. </a:t>
            </a:r>
            <a:endParaRPr lang="en-US" b="1"/>
          </a:p>
          <a:p>
            <a:r>
              <a:rPr lang="en-US"/>
              <a:t>Use for completion of required online training (Blood Borne Pathogen, etc.) when able to completed as part of the 7.5 hour work day</a:t>
            </a:r>
            <a:endParaRPr lang="en-US" b="1"/>
          </a:p>
          <a:p>
            <a:r>
              <a:rPr lang="en-US"/>
              <a:t>Use for attendance at a Continuing Education Conference or completing an approved online course</a:t>
            </a:r>
            <a:endParaRPr lang="en-US" b="1"/>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34</a:t>
            </a:fld>
            <a:endParaRPr lang="en-US"/>
          </a:p>
        </p:txBody>
      </p:sp>
    </p:spTree>
    <p:extLst>
      <p:ext uri="{BB962C8B-B14F-4D97-AF65-F5344CB8AC3E}">
        <p14:creationId xmlns:p14="http://schemas.microsoft.com/office/powerpoint/2010/main" val="2430462472"/>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Staff Absence</a:t>
            </a:r>
          </a:p>
        </p:txBody>
      </p:sp>
      <p:sp>
        <p:nvSpPr>
          <p:cNvPr id="3" name="Content Placeholder 2"/>
          <p:cNvSpPr>
            <a:spLocks noGrp="1"/>
          </p:cNvSpPr>
          <p:nvPr>
            <p:ph idx="1"/>
          </p:nvPr>
        </p:nvSpPr>
        <p:spPr/>
        <p:txBody>
          <a:bodyPr/>
          <a:lstStyle/>
          <a:p>
            <a:r>
              <a:rPr lang="en-US"/>
              <a:t>Use the code </a:t>
            </a:r>
            <a:r>
              <a:rPr lang="en-US" b="1"/>
              <a:t>SA </a:t>
            </a:r>
            <a:r>
              <a:rPr lang="en-US"/>
              <a:t>when you are absent.</a:t>
            </a:r>
          </a:p>
          <a:p>
            <a:r>
              <a:rPr lang="en-US"/>
              <a:t>This could be for either a full day (7.5 hours) or whatever part of the day you are absent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smtClean="0"/>
              <a:pPr>
                <a:defRPr/>
              </a:pPr>
              <a:t>35</a:t>
            </a:fld>
            <a:endParaRPr lang="en-US"/>
          </a:p>
        </p:txBody>
      </p:sp>
    </p:spTree>
    <p:extLst>
      <p:ext uri="{BB962C8B-B14F-4D97-AF65-F5344CB8AC3E}">
        <p14:creationId xmlns:p14="http://schemas.microsoft.com/office/powerpoint/2010/main" val="2591703064"/>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ea typeface="ＭＳ Ｐゴシック" charset="-128"/>
              </a:rPr>
              <a:t>Travel Time</a:t>
            </a:r>
          </a:p>
        </p:txBody>
      </p:sp>
      <p:sp>
        <p:nvSpPr>
          <p:cNvPr id="26627" name="Content Placeholder 2"/>
          <p:cNvSpPr>
            <a:spLocks noGrp="1"/>
          </p:cNvSpPr>
          <p:nvPr>
            <p:ph idx="1"/>
          </p:nvPr>
        </p:nvSpPr>
        <p:spPr/>
        <p:txBody>
          <a:bodyPr/>
          <a:lstStyle/>
          <a:p>
            <a:r>
              <a:rPr lang="en-US">
                <a:ea typeface="ＭＳ Ｐゴシック" charset="-128"/>
              </a:rPr>
              <a:t>Any time spent traveling is entered in this “travel time” project under the task called “TRAVEL”.  </a:t>
            </a:r>
          </a:p>
          <a:p>
            <a:r>
              <a:rPr lang="en-US">
                <a:ea typeface="ＭＳ Ｐゴシック" charset="-128"/>
              </a:rPr>
              <a:t>Travel time includes time spent traveling from site to site, not including travel from home to the first site and from the last site to home.</a:t>
            </a:r>
          </a:p>
          <a:p>
            <a:r>
              <a:rPr lang="en-US">
                <a:ea typeface="ＭＳ Ｐゴシック" charset="-128"/>
              </a:rPr>
              <a:t>Travel time includes arrival/departure procedures at schools such as signing in at office </a:t>
            </a:r>
          </a:p>
        </p:txBody>
      </p:sp>
      <p:sp>
        <p:nvSpPr>
          <p:cNvPr id="26628" name="Slide Number Placeholder 3"/>
          <p:cNvSpPr>
            <a:spLocks noGrp="1"/>
          </p:cNvSpPr>
          <p:nvPr>
            <p:ph type="sldNum" sz="quarter" idx="12"/>
          </p:nvPr>
        </p:nvSpPr>
        <p:spPr>
          <a:noFill/>
        </p:spPr>
        <p:txBody>
          <a:bodyPr/>
          <a:lstStyle/>
          <a:p>
            <a:fld id="{75D3D9F6-968D-446F-A036-3071BC559533}" type="slidenum">
              <a:rPr lang="en-US" smtClean="0"/>
              <a:pPr/>
              <a:t>36</a:t>
            </a:fld>
            <a:endParaRPr lang="en-US"/>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District Billed Travel Time</a:t>
            </a:r>
          </a:p>
        </p:txBody>
      </p:sp>
      <p:sp>
        <p:nvSpPr>
          <p:cNvPr id="3" name="Content Placeholder 2"/>
          <p:cNvSpPr>
            <a:spLocks noGrp="1"/>
          </p:cNvSpPr>
          <p:nvPr>
            <p:ph idx="1"/>
          </p:nvPr>
        </p:nvSpPr>
        <p:spPr/>
        <p:txBody>
          <a:bodyPr/>
          <a:lstStyle/>
          <a:p>
            <a:r>
              <a:rPr lang="en-US"/>
              <a:t>District Billable Travel Time code(TRVTIM) is only used when assigned</a:t>
            </a:r>
          </a:p>
          <a:p>
            <a:r>
              <a:rPr lang="en-US"/>
              <a:t>Each district assigned will have a corresponding TRVTIM task code</a:t>
            </a:r>
          </a:p>
          <a:p>
            <a:r>
              <a:rPr lang="en-US"/>
              <a:t>This billable time includes actual drive time only</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37</a:t>
            </a:fld>
            <a:endParaRPr lang="en-US"/>
          </a:p>
        </p:txBody>
      </p:sp>
    </p:spTree>
    <p:extLst>
      <p:ext uri="{BB962C8B-B14F-4D97-AF65-F5344CB8AC3E}">
        <p14:creationId xmlns:p14="http://schemas.microsoft.com/office/powerpoint/2010/main" val="1547165886"/>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a:t>Processes and procedures</a:t>
            </a:r>
          </a:p>
        </p:txBody>
      </p:sp>
      <p:sp>
        <p:nvSpPr>
          <p:cNvPr id="28675" name="Text Placeholder 4"/>
          <p:cNvSpPr>
            <a:spLocks noGrp="1"/>
          </p:cNvSpPr>
          <p:nvPr>
            <p:ph type="body" idx="1"/>
          </p:nvPr>
        </p:nvSpPr>
        <p:spPr/>
        <p:txBody>
          <a:bodyPr/>
          <a:lstStyle/>
          <a:p>
            <a:r>
              <a:rPr lang="en-US">
                <a:ea typeface="ＭＳ Ｐゴシック" charset="-128"/>
              </a:rPr>
              <a:t>Solomon for the 2016-2017 School Year</a:t>
            </a:r>
          </a:p>
        </p:txBody>
      </p:sp>
      <p:sp>
        <p:nvSpPr>
          <p:cNvPr id="28676" name="Slide Number Placeholder 5"/>
          <p:cNvSpPr>
            <a:spLocks noGrp="1"/>
          </p:cNvSpPr>
          <p:nvPr>
            <p:ph type="sldNum" sz="quarter" idx="12"/>
          </p:nvPr>
        </p:nvSpPr>
        <p:spPr>
          <a:noFill/>
        </p:spPr>
        <p:txBody>
          <a:bodyPr/>
          <a:lstStyle/>
          <a:p>
            <a:fld id="{6F8494A0-E292-4D06-B1DF-9BF5825958B4}" type="slidenum">
              <a:rPr lang="en-US" smtClean="0"/>
              <a:pPr/>
              <a:t>38</a:t>
            </a:fld>
            <a:endParaRPr lang="en-US"/>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ea typeface="ＭＳ Ｐゴシック" charset="-128"/>
              </a:rPr>
              <a:t>Adding Newly Enrolled Students</a:t>
            </a:r>
          </a:p>
        </p:txBody>
      </p:sp>
      <p:sp>
        <p:nvSpPr>
          <p:cNvPr id="30723" name="Content Placeholder 2"/>
          <p:cNvSpPr>
            <a:spLocks noGrp="1"/>
          </p:cNvSpPr>
          <p:nvPr>
            <p:ph idx="1"/>
          </p:nvPr>
        </p:nvSpPr>
        <p:spPr/>
        <p:txBody>
          <a:bodyPr/>
          <a:lstStyle/>
          <a:p>
            <a:r>
              <a:rPr lang="en-US">
                <a:ea typeface="ＭＳ Ｐゴシック" charset="-128"/>
              </a:rPr>
              <a:t>If students need to be added to the timecard, please contact solomon.help@escco.org and carbon copy the Approver of your time card on the request.</a:t>
            </a:r>
          </a:p>
          <a:p>
            <a:r>
              <a:rPr lang="en-US">
                <a:ea typeface="ＭＳ Ｐゴシック" charset="-128"/>
              </a:rPr>
              <a:t>Be sure to spell the student's name correctly on your request and include the classroom teacher's name</a:t>
            </a:r>
          </a:p>
        </p:txBody>
      </p:sp>
      <p:sp>
        <p:nvSpPr>
          <p:cNvPr id="30724" name="Slide Number Placeholder 3"/>
          <p:cNvSpPr>
            <a:spLocks noGrp="1"/>
          </p:cNvSpPr>
          <p:nvPr>
            <p:ph type="sldNum" sz="quarter" idx="12"/>
          </p:nvPr>
        </p:nvSpPr>
        <p:spPr>
          <a:noFill/>
        </p:spPr>
        <p:txBody>
          <a:bodyPr/>
          <a:lstStyle/>
          <a:p>
            <a:fld id="{FC4A68D1-96D7-4119-85F2-82859E3A7A26}" type="slidenum">
              <a:rPr lang="en-US" smtClean="0"/>
              <a:pPr/>
              <a:t>39</a:t>
            </a:fld>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ea typeface="ＭＳ Ｐゴシック" charset="-128"/>
              </a:rPr>
              <a:t>Solomon Data Entry</a:t>
            </a:r>
          </a:p>
        </p:txBody>
      </p:sp>
      <p:sp>
        <p:nvSpPr>
          <p:cNvPr id="6147" name="Content Placeholder 2"/>
          <p:cNvSpPr>
            <a:spLocks noGrp="1"/>
          </p:cNvSpPr>
          <p:nvPr>
            <p:ph idx="1"/>
          </p:nvPr>
        </p:nvSpPr>
        <p:spPr/>
        <p:txBody>
          <a:bodyPr/>
          <a:lstStyle/>
          <a:p>
            <a:r>
              <a:rPr lang="en-US">
                <a:ea typeface="ＭＳ Ｐゴシック" charset="-128"/>
              </a:rPr>
              <a:t>Related services are billed using task codes entered into Solomon by Related Services Staff.</a:t>
            </a:r>
          </a:p>
          <a:p>
            <a:pPr lvl="1"/>
            <a:r>
              <a:rPr lang="en-US">
                <a:ea typeface="ＭＳ Ｐゴシック" charset="-128"/>
              </a:rPr>
              <a:t>The next slide includes a list of the current direct service task codes for each related service.</a:t>
            </a:r>
          </a:p>
          <a:p>
            <a:pPr lvl="1"/>
            <a:r>
              <a:rPr lang="en-US">
                <a:ea typeface="ＭＳ Ｐゴシック" charset="-128"/>
              </a:rPr>
              <a:t>Please be certain the correct task code and amount of time are entered for each service provided, so that districts are billed appropriately.</a:t>
            </a:r>
          </a:p>
          <a:p>
            <a:pPr lvl="1">
              <a:buFontTx/>
              <a:buNone/>
            </a:pPr>
            <a:endParaRPr lang="en-US">
              <a:ea typeface="ＭＳ Ｐゴシック" charset="-128"/>
            </a:endParaRPr>
          </a:p>
        </p:txBody>
      </p:sp>
      <p:sp>
        <p:nvSpPr>
          <p:cNvPr id="6148" name="Slide Number Placeholder 3"/>
          <p:cNvSpPr>
            <a:spLocks noGrp="1"/>
          </p:cNvSpPr>
          <p:nvPr>
            <p:ph type="sldNum" sz="quarter" idx="12"/>
          </p:nvPr>
        </p:nvSpPr>
        <p:spPr>
          <a:noFill/>
        </p:spPr>
        <p:txBody>
          <a:bodyPr/>
          <a:lstStyle/>
          <a:p>
            <a:fld id="{0FEDFE4A-9792-48D9-88A2-A94729BBAD10}" type="slidenum">
              <a:rPr lang="en-US" smtClean="0"/>
              <a:pPr/>
              <a:t>4</a:t>
            </a:fld>
            <a:endParaRPr lang="en-US"/>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ea typeface="ＭＳ Ｐゴシック" charset="-128"/>
              </a:rPr>
              <a:t> Related Services Only (RSO) </a:t>
            </a:r>
          </a:p>
        </p:txBody>
      </p:sp>
      <p:sp>
        <p:nvSpPr>
          <p:cNvPr id="29699" name="Content Placeholder 2"/>
          <p:cNvSpPr>
            <a:spLocks noGrp="1"/>
          </p:cNvSpPr>
          <p:nvPr>
            <p:ph idx="1"/>
          </p:nvPr>
        </p:nvSpPr>
        <p:spPr>
          <a:xfrm>
            <a:off x="457200" y="1905000"/>
            <a:ext cx="8229600" cy="4572000"/>
          </a:xfrm>
        </p:spPr>
        <p:txBody>
          <a:bodyPr/>
          <a:lstStyle/>
          <a:p>
            <a:r>
              <a:rPr lang="en-US">
                <a:ea typeface="ＭＳ Ｐゴシック" charset="-128"/>
              </a:rPr>
              <a:t>If you serve students that are not enrolled in an ESC program (RSO) and need these students added to your timecard, please send the list of students to solomon.help@escco.org and cc the Approver of your time card.</a:t>
            </a:r>
            <a:endParaRPr lang="en-US">
              <a:ea typeface="ＭＳ Ｐゴシック" charset="-128"/>
              <a:hlinkClick r:id="rId2"/>
            </a:endParaRPr>
          </a:p>
          <a:p>
            <a:r>
              <a:rPr lang="en-US">
                <a:ea typeface="ＭＳ Ｐゴシック" charset="-128"/>
              </a:rPr>
              <a:t>In that email, please include the following information:</a:t>
            </a:r>
          </a:p>
          <a:p>
            <a:pPr lvl="1"/>
            <a:r>
              <a:rPr lang="en-US">
                <a:ea typeface="ＭＳ Ｐゴシック" charset="-128"/>
              </a:rPr>
              <a:t>Student name </a:t>
            </a:r>
          </a:p>
          <a:p>
            <a:pPr lvl="1"/>
            <a:r>
              <a:rPr lang="en-US">
                <a:ea typeface="ＭＳ Ｐゴシック" charset="-128"/>
              </a:rPr>
              <a:t>School district of residence</a:t>
            </a:r>
          </a:p>
          <a:p>
            <a:pPr lvl="1"/>
            <a:r>
              <a:rPr lang="en-US">
                <a:ea typeface="ＭＳ Ｐゴシック" charset="-128"/>
              </a:rPr>
              <a:t>The type of service you are providing</a:t>
            </a:r>
          </a:p>
        </p:txBody>
      </p:sp>
      <p:sp>
        <p:nvSpPr>
          <p:cNvPr id="29700" name="Slide Number Placeholder 3"/>
          <p:cNvSpPr>
            <a:spLocks noGrp="1"/>
          </p:cNvSpPr>
          <p:nvPr>
            <p:ph type="sldNum" sz="quarter" idx="12"/>
          </p:nvPr>
        </p:nvSpPr>
        <p:spPr>
          <a:noFill/>
        </p:spPr>
        <p:txBody>
          <a:bodyPr/>
          <a:lstStyle/>
          <a:p>
            <a:fld id="{3976FC15-7A7B-483E-A5D8-50BA8B3FE0BC}" type="slidenum">
              <a:rPr lang="en-US" smtClean="0"/>
              <a:pPr/>
              <a:t>40</a:t>
            </a:fld>
            <a:endParaRPr lang="en-US"/>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ea typeface="ＭＳ Ｐゴシック" charset="-128"/>
              </a:rPr>
              <a:t>Topics For New and Returning Users</a:t>
            </a:r>
          </a:p>
        </p:txBody>
      </p:sp>
      <p:sp>
        <p:nvSpPr>
          <p:cNvPr id="31747" name="Rectangle 3"/>
          <p:cNvSpPr>
            <a:spLocks noGrp="1" noChangeArrowheads="1"/>
          </p:cNvSpPr>
          <p:nvPr>
            <p:ph idx="1"/>
          </p:nvPr>
        </p:nvSpPr>
        <p:spPr/>
        <p:txBody>
          <a:bodyPr/>
          <a:lstStyle/>
          <a:p>
            <a:pPr eaLnBrk="1" hangingPunct="1"/>
            <a:r>
              <a:rPr lang="en-US">
                <a:ea typeface="ＭＳ Ｐゴシック" charset="-128"/>
              </a:rPr>
              <a:t>What is Solomon?</a:t>
            </a:r>
          </a:p>
          <a:p>
            <a:pPr eaLnBrk="1" hangingPunct="1"/>
            <a:r>
              <a:rPr lang="en-US">
                <a:ea typeface="ＭＳ Ｐゴシック" charset="-128"/>
              </a:rPr>
              <a:t>How will data in Solomon be used?</a:t>
            </a:r>
          </a:p>
          <a:p>
            <a:pPr eaLnBrk="1" hangingPunct="1"/>
            <a:r>
              <a:rPr lang="en-US">
                <a:ea typeface="ＭＳ Ｐゴシック" charset="-128"/>
              </a:rPr>
              <a:t>What data will get entered?</a:t>
            </a:r>
          </a:p>
          <a:p>
            <a:pPr eaLnBrk="1" hangingPunct="1"/>
            <a:r>
              <a:rPr lang="en-US">
                <a:ea typeface="ＭＳ Ｐゴシック" charset="-128"/>
              </a:rPr>
              <a:t>Solomon Glossary</a:t>
            </a:r>
          </a:p>
          <a:p>
            <a:pPr eaLnBrk="1" hangingPunct="1"/>
            <a:r>
              <a:rPr lang="en-US">
                <a:ea typeface="ＭＳ Ｐゴシック" charset="-128"/>
              </a:rPr>
              <a:t>Timecard Rules</a:t>
            </a:r>
          </a:p>
          <a:p>
            <a:pPr eaLnBrk="1" hangingPunct="1"/>
            <a:r>
              <a:rPr lang="en-US">
                <a:ea typeface="ＭＳ Ｐゴシック" charset="-128"/>
              </a:rPr>
              <a:t>Helpful Tips</a:t>
            </a:r>
          </a:p>
          <a:p>
            <a:pPr eaLnBrk="1" hangingPunct="1"/>
            <a:r>
              <a:rPr lang="en-US">
                <a:ea typeface="ＭＳ Ｐゴシック" charset="-128"/>
              </a:rPr>
              <a:t>Solomon Help</a:t>
            </a:r>
          </a:p>
          <a:p>
            <a:pPr eaLnBrk="1" hangingPunct="1"/>
            <a:endParaRPr lang="en-US">
              <a:ea typeface="ＭＳ Ｐゴシック" charset="-128"/>
            </a:endParaRPr>
          </a:p>
        </p:txBody>
      </p:sp>
      <p:sp>
        <p:nvSpPr>
          <p:cNvPr id="31748" name="Slide Number Placeholder 3"/>
          <p:cNvSpPr>
            <a:spLocks noGrp="1"/>
          </p:cNvSpPr>
          <p:nvPr>
            <p:ph type="sldNum" sz="quarter" idx="12"/>
          </p:nvPr>
        </p:nvSpPr>
        <p:spPr>
          <a:noFill/>
        </p:spPr>
        <p:txBody>
          <a:bodyPr/>
          <a:lstStyle/>
          <a:p>
            <a:fld id="{B978E489-B7E1-4BEA-9D1A-FDFB812D3B65}" type="slidenum">
              <a:rPr lang="en-US" smtClean="0"/>
              <a:pPr/>
              <a:t>41</a:t>
            </a:fld>
            <a:endParaRPr lang="en-US"/>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4000">
                <a:ea typeface="ＭＳ Ｐゴシック" charset="-128"/>
              </a:rPr>
              <a:t>What is Solomon?</a:t>
            </a:r>
          </a:p>
        </p:txBody>
      </p:sp>
      <p:sp>
        <p:nvSpPr>
          <p:cNvPr id="32771" name="Rectangle 3"/>
          <p:cNvSpPr>
            <a:spLocks noGrp="1" noChangeArrowheads="1"/>
          </p:cNvSpPr>
          <p:nvPr>
            <p:ph idx="1"/>
          </p:nvPr>
        </p:nvSpPr>
        <p:spPr>
          <a:xfrm>
            <a:off x="381000" y="1676400"/>
            <a:ext cx="8229600" cy="3733800"/>
          </a:xfrm>
        </p:spPr>
        <p:txBody>
          <a:bodyPr/>
          <a:lstStyle/>
          <a:p>
            <a:pPr eaLnBrk="1" hangingPunct="1"/>
            <a:r>
              <a:rPr lang="en-US">
                <a:ea typeface="ＭＳ Ｐゴシック" charset="-128"/>
              </a:rPr>
              <a:t>Solomon is a Microsoft software application that business can use to track financial and billing data and project information.</a:t>
            </a:r>
          </a:p>
          <a:p>
            <a:pPr eaLnBrk="1" hangingPunct="1"/>
            <a:r>
              <a:rPr lang="en-US">
                <a:ea typeface="ＭＳ Ｐゴシック" charset="-128"/>
              </a:rPr>
              <a:t>The ESC of Central Ohio is using this software to track related services provided to students.</a:t>
            </a:r>
          </a:p>
        </p:txBody>
      </p:sp>
      <p:sp>
        <p:nvSpPr>
          <p:cNvPr id="32772" name="Slide Number Placeholder 3"/>
          <p:cNvSpPr>
            <a:spLocks noGrp="1"/>
          </p:cNvSpPr>
          <p:nvPr>
            <p:ph type="sldNum" sz="quarter" idx="12"/>
          </p:nvPr>
        </p:nvSpPr>
        <p:spPr>
          <a:noFill/>
        </p:spPr>
        <p:txBody>
          <a:bodyPr/>
          <a:lstStyle/>
          <a:p>
            <a:fld id="{83CCBC1D-E730-4E17-966F-5FA25CD1D81E}" type="slidenum">
              <a:rPr lang="en-US" smtClean="0"/>
              <a:pPr/>
              <a:t>42</a:t>
            </a:fld>
            <a:endParaRPr lang="en-US"/>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ea typeface="ＭＳ Ｐゴシック" charset="-128"/>
              </a:rPr>
              <a:t>How will data in Solomon be used?</a:t>
            </a:r>
          </a:p>
        </p:txBody>
      </p:sp>
      <p:sp>
        <p:nvSpPr>
          <p:cNvPr id="33795" name="Rectangle 3"/>
          <p:cNvSpPr>
            <a:spLocks noGrp="1" noChangeArrowheads="1"/>
          </p:cNvSpPr>
          <p:nvPr>
            <p:ph idx="1"/>
          </p:nvPr>
        </p:nvSpPr>
        <p:spPr>
          <a:xfrm>
            <a:off x="457200" y="2438400"/>
            <a:ext cx="8229600" cy="3429000"/>
          </a:xfrm>
        </p:spPr>
        <p:txBody>
          <a:bodyPr/>
          <a:lstStyle/>
          <a:p>
            <a:pPr eaLnBrk="1" hangingPunct="1">
              <a:lnSpc>
                <a:spcPct val="90000"/>
              </a:lnSpc>
            </a:pPr>
            <a:r>
              <a:rPr lang="en-US">
                <a:ea typeface="ＭＳ Ｐゴシック" charset="-128"/>
              </a:rPr>
              <a:t>This information will be used for two purposes: </a:t>
            </a:r>
          </a:p>
          <a:p>
            <a:pPr lvl="1" eaLnBrk="1" hangingPunct="1">
              <a:lnSpc>
                <a:spcPct val="90000"/>
              </a:lnSpc>
              <a:buFont typeface="Calibri" pitchFamily="34" charset="0"/>
              <a:buAutoNum type="arabicPeriod"/>
            </a:pPr>
            <a:r>
              <a:rPr lang="en-US" sz="2800">
                <a:ea typeface="ＭＳ Ｐゴシック" charset="-128"/>
              </a:rPr>
              <a:t>To verify that students are receiving the programs and services on their Individual Education Plans (IEPs) and </a:t>
            </a:r>
          </a:p>
          <a:p>
            <a:pPr lvl="1" eaLnBrk="1" hangingPunct="1">
              <a:lnSpc>
                <a:spcPct val="90000"/>
              </a:lnSpc>
              <a:buFont typeface="Calibri" pitchFamily="34" charset="0"/>
              <a:buAutoNum type="arabicPeriod"/>
            </a:pPr>
            <a:r>
              <a:rPr lang="en-US" sz="2800">
                <a:ea typeface="ＭＳ Ｐゴシック" charset="-128"/>
              </a:rPr>
              <a:t>To ensure that the data used to bill districts is as accurate as possible.</a:t>
            </a:r>
          </a:p>
          <a:p>
            <a:pPr eaLnBrk="1" hangingPunct="1">
              <a:lnSpc>
                <a:spcPct val="90000"/>
              </a:lnSpc>
            </a:pPr>
            <a:endParaRPr lang="en-US">
              <a:ea typeface="ＭＳ Ｐゴシック" charset="-128"/>
            </a:endParaRPr>
          </a:p>
          <a:p>
            <a:pPr eaLnBrk="1" hangingPunct="1">
              <a:lnSpc>
                <a:spcPct val="90000"/>
              </a:lnSpc>
            </a:pPr>
            <a:endParaRPr lang="en-US">
              <a:ea typeface="ＭＳ Ｐゴシック" charset="-128"/>
            </a:endParaRPr>
          </a:p>
        </p:txBody>
      </p:sp>
      <p:sp>
        <p:nvSpPr>
          <p:cNvPr id="33796" name="Slide Number Placeholder 3"/>
          <p:cNvSpPr>
            <a:spLocks noGrp="1"/>
          </p:cNvSpPr>
          <p:nvPr>
            <p:ph type="sldNum" sz="quarter" idx="12"/>
          </p:nvPr>
        </p:nvSpPr>
        <p:spPr>
          <a:noFill/>
        </p:spPr>
        <p:txBody>
          <a:bodyPr/>
          <a:lstStyle/>
          <a:p>
            <a:fld id="{B1038AF3-AE58-4D90-9217-84D9549196EC}" type="slidenum">
              <a:rPr lang="en-US" smtClean="0"/>
              <a:pPr/>
              <a:t>43</a:t>
            </a:fld>
            <a:endParaRPr lang="en-US"/>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ea typeface="ＭＳ Ｐゴシック" charset="-128"/>
              </a:rPr>
              <a:t>What data will get entered?</a:t>
            </a:r>
          </a:p>
        </p:txBody>
      </p:sp>
      <p:sp>
        <p:nvSpPr>
          <p:cNvPr id="34819" name="Rectangle 3"/>
          <p:cNvSpPr>
            <a:spLocks noGrp="1" noChangeArrowheads="1"/>
          </p:cNvSpPr>
          <p:nvPr>
            <p:ph idx="1"/>
          </p:nvPr>
        </p:nvSpPr>
        <p:spPr>
          <a:xfrm>
            <a:off x="381000" y="1981200"/>
            <a:ext cx="8229600" cy="4267200"/>
          </a:xfrm>
        </p:spPr>
        <p:txBody>
          <a:bodyPr/>
          <a:lstStyle/>
          <a:p>
            <a:pPr eaLnBrk="1" hangingPunct="1">
              <a:lnSpc>
                <a:spcPct val="90000"/>
              </a:lnSpc>
            </a:pPr>
            <a:r>
              <a:rPr lang="en-US" sz="2600" dirty="0">
                <a:ea typeface="ＭＳ Ｐゴシック" charset="-128"/>
              </a:rPr>
              <a:t>The ESC has a secure, on-line “portal” where staff will log-in to access the Solomon application</a:t>
            </a:r>
            <a:r>
              <a:rPr lang="en-US" sz="2600" dirty="0" smtClean="0">
                <a:ea typeface="ＭＳ Ｐゴシック" charset="-128"/>
              </a:rPr>
              <a:t>.</a:t>
            </a:r>
          </a:p>
          <a:p>
            <a:pPr marL="0" indent="0" eaLnBrk="1" hangingPunct="1">
              <a:lnSpc>
                <a:spcPct val="90000"/>
              </a:lnSpc>
              <a:buNone/>
            </a:pPr>
            <a:endParaRPr lang="en-US" sz="2600" dirty="0">
              <a:ea typeface="ＭＳ Ｐゴシック" charset="-128"/>
            </a:endParaRPr>
          </a:p>
          <a:p>
            <a:pPr lvl="1" eaLnBrk="1" hangingPunct="1">
              <a:lnSpc>
                <a:spcPct val="90000"/>
              </a:lnSpc>
            </a:pPr>
            <a:r>
              <a:rPr lang="en-US" sz="2600" dirty="0">
                <a:ea typeface="ＭＳ Ｐゴシック" charset="-128"/>
              </a:rPr>
              <a:t>Related service staff will enter data for the related services which they provide to students</a:t>
            </a:r>
            <a:r>
              <a:rPr lang="en-US" sz="2600" dirty="0" smtClean="0">
                <a:ea typeface="ＭＳ Ｐゴシック" charset="-128"/>
              </a:rPr>
              <a:t>.</a:t>
            </a:r>
          </a:p>
          <a:p>
            <a:pPr marL="457200" lvl="1" indent="0" eaLnBrk="1" hangingPunct="1">
              <a:lnSpc>
                <a:spcPct val="90000"/>
              </a:lnSpc>
              <a:buNone/>
            </a:pPr>
            <a:endParaRPr lang="en-US" sz="2600" dirty="0">
              <a:ea typeface="ＭＳ Ｐゴシック" charset="-128"/>
            </a:endParaRPr>
          </a:p>
          <a:p>
            <a:pPr lvl="1" eaLnBrk="1" hangingPunct="1">
              <a:lnSpc>
                <a:spcPct val="90000"/>
              </a:lnSpc>
            </a:pPr>
            <a:r>
              <a:rPr lang="en-US" sz="2600" dirty="0">
                <a:ea typeface="ＭＳ Ｐゴシック" charset="-128"/>
              </a:rPr>
              <a:t>Related service staff will enter the number of minutes a student was served each day for each student on their caseload.</a:t>
            </a:r>
          </a:p>
          <a:p>
            <a:pPr eaLnBrk="1" hangingPunct="1">
              <a:lnSpc>
                <a:spcPct val="90000"/>
              </a:lnSpc>
            </a:pPr>
            <a:endParaRPr lang="en-US" dirty="0">
              <a:ea typeface="ＭＳ Ｐゴシック" charset="-128"/>
            </a:endParaRPr>
          </a:p>
        </p:txBody>
      </p:sp>
      <p:sp>
        <p:nvSpPr>
          <p:cNvPr id="34820" name="Slide Number Placeholder 3"/>
          <p:cNvSpPr>
            <a:spLocks noGrp="1"/>
          </p:cNvSpPr>
          <p:nvPr>
            <p:ph type="sldNum" sz="quarter" idx="12"/>
          </p:nvPr>
        </p:nvSpPr>
        <p:spPr>
          <a:noFill/>
        </p:spPr>
        <p:txBody>
          <a:bodyPr/>
          <a:lstStyle/>
          <a:p>
            <a:fld id="{A1530236-1C6A-4280-8950-BC3328B86F66}" type="slidenum">
              <a:rPr lang="en-US" smtClean="0"/>
              <a:pPr/>
              <a:t>44</a:t>
            </a:fld>
            <a:endParaRPr lang="en-US"/>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ChangeArrowheads="1"/>
          </p:cNvSpPr>
          <p:nvPr/>
        </p:nvSpPr>
        <p:spPr bwMode="auto">
          <a:xfrm>
            <a:off x="304800" y="419824"/>
            <a:ext cx="8623300" cy="1754326"/>
          </a:xfrm>
          <a:prstGeom prst="rect">
            <a:avLst/>
          </a:prstGeom>
          <a:noFill/>
          <a:ln w="9525">
            <a:noFill/>
            <a:miter lim="800000"/>
            <a:headEnd/>
            <a:tailEnd/>
          </a:ln>
        </p:spPr>
        <p:txBody>
          <a:bodyPr anchor="ctr">
            <a:spAutoFit/>
          </a:bodyPr>
          <a:lstStyle/>
          <a:p>
            <a:pPr algn="ctr"/>
            <a:r>
              <a:rPr lang="en-US" sz="1600" b="1" u="sng">
                <a:ea typeface="Calibri" pitchFamily="34" charset="0"/>
                <a:cs typeface="Times New Roman" pitchFamily="18" charset="0"/>
              </a:rPr>
              <a:t>Related Services Time Entry</a:t>
            </a:r>
            <a:endParaRPr lang="en-US" sz="1600" u="sng">
              <a:ea typeface="Calibri" pitchFamily="34" charset="0"/>
              <a:cs typeface="Times New Roman" pitchFamily="18" charset="0"/>
            </a:endParaRPr>
          </a:p>
          <a:p>
            <a:pPr eaLnBrk="0" hangingPunct="0"/>
            <a:r>
              <a:rPr lang="en-US" sz="1600">
                <a:ea typeface="Calibri" pitchFamily="34" charset="0"/>
                <a:cs typeface="Times New Roman" pitchFamily="18" charset="0"/>
              </a:rPr>
              <a:t>Data are entered based upon the time students actually receive services, in terms of the number of hours.  Enter the time to the nearest 5 minute increment.  (A conversion table is provided  below  for entering partial hours.)</a:t>
            </a:r>
          </a:p>
          <a:p>
            <a:pPr eaLnBrk="0" hangingPunct="0"/>
            <a:r>
              <a:rPr lang="en-US" sz="1600" b="1">
                <a:ea typeface="Calibri" pitchFamily="34" charset="0"/>
                <a:cs typeface="Times New Roman" pitchFamily="18" charset="0"/>
              </a:rPr>
              <a:t/>
            </a:r>
            <a:br>
              <a:rPr lang="en-US" sz="1600" b="1">
                <a:ea typeface="Calibri" pitchFamily="34" charset="0"/>
                <a:cs typeface="Times New Roman" pitchFamily="18" charset="0"/>
              </a:rPr>
            </a:br>
            <a:r>
              <a:rPr lang="en-US" sz="1400" b="1">
                <a:ea typeface="Calibri" pitchFamily="34" charset="0"/>
                <a:cs typeface="Times New Roman" pitchFamily="18" charset="0"/>
              </a:rPr>
              <a:t/>
            </a:r>
            <a:br>
              <a:rPr lang="en-US" sz="1400" b="1">
                <a:ea typeface="Calibri" pitchFamily="34" charset="0"/>
                <a:cs typeface="Times New Roman" pitchFamily="18" charset="0"/>
              </a:rPr>
            </a:br>
            <a:endParaRPr lang="en-US" sz="1400">
              <a:ea typeface="Calibri" pitchFamily="34" charset="0"/>
              <a:cs typeface="Times New Roman" pitchFamily="18" charset="0"/>
            </a:endParaRPr>
          </a:p>
        </p:txBody>
      </p:sp>
      <p:graphicFrame>
        <p:nvGraphicFramePr>
          <p:cNvPr id="103569" name="Group 145"/>
          <p:cNvGraphicFramePr>
            <a:graphicFrameLocks noGrp="1"/>
          </p:cNvGraphicFramePr>
          <p:nvPr/>
        </p:nvGraphicFramePr>
        <p:xfrm>
          <a:off x="2362200" y="2133600"/>
          <a:ext cx="4038600" cy="4314828"/>
        </p:xfrm>
        <a:graphic>
          <a:graphicData uri="http://schemas.openxmlformats.org/drawingml/2006/table">
            <a:tbl>
              <a:tblPr/>
              <a:tblGrid>
                <a:gridCol w="2019300">
                  <a:extLst>
                    <a:ext uri="{9D8B030D-6E8A-4147-A177-3AD203B41FA5}">
                      <a16:colId xmlns="" xmlns:a16="http://schemas.microsoft.com/office/drawing/2014/main" val="20000"/>
                    </a:ext>
                  </a:extLst>
                </a:gridCol>
                <a:gridCol w="2019300">
                  <a:extLst>
                    <a:ext uri="{9D8B030D-6E8A-4147-A177-3AD203B41FA5}">
                      <a16:colId xmlns=""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Minutes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Amount to enter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0.17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0.83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55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0.92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Calibri" pitchFamily="34" charset="0"/>
                          <a:cs typeface="Arial" charset="0"/>
                        </a:rPr>
                        <a:t>1.00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bl>
          </a:graphicData>
        </a:graphic>
      </p:graphicFrame>
      <p:sp>
        <p:nvSpPr>
          <p:cNvPr id="56367" name="Rectangle 140"/>
          <p:cNvSpPr>
            <a:spLocks noChangeArrowheads="1"/>
          </p:cNvSpPr>
          <p:nvPr/>
        </p:nvSpPr>
        <p:spPr bwMode="auto">
          <a:xfrm>
            <a:off x="0" y="5527675"/>
            <a:ext cx="9144000" cy="0"/>
          </a:xfrm>
          <a:prstGeom prst="rect">
            <a:avLst/>
          </a:prstGeom>
          <a:noFill/>
          <a:ln w="9525">
            <a:noFill/>
            <a:miter lim="800000"/>
            <a:headEnd/>
            <a:tailEnd/>
          </a:ln>
        </p:spPr>
        <p:txBody>
          <a:bodyPr wrap="none" anchor="ctr">
            <a:spAutoFit/>
          </a:bodyPr>
          <a:lstStyle/>
          <a:p>
            <a:pPr>
              <a:tabLst>
                <a:tab pos="1152525" algn="l"/>
              </a:tabLst>
            </a:pPr>
            <a:endParaRPr lang="en-US"/>
          </a:p>
        </p:txBody>
      </p:sp>
      <p:sp>
        <p:nvSpPr>
          <p:cNvPr id="56368" name="Rectangle 141"/>
          <p:cNvSpPr>
            <a:spLocks noChangeArrowheads="1"/>
          </p:cNvSpPr>
          <p:nvPr/>
        </p:nvSpPr>
        <p:spPr bwMode="auto">
          <a:xfrm>
            <a:off x="2286000" y="1752600"/>
            <a:ext cx="4194175" cy="369888"/>
          </a:xfrm>
          <a:prstGeom prst="rect">
            <a:avLst/>
          </a:prstGeom>
          <a:noFill/>
          <a:ln w="9525">
            <a:noFill/>
            <a:miter lim="800000"/>
            <a:headEnd/>
            <a:tailEnd/>
          </a:ln>
        </p:spPr>
        <p:txBody>
          <a:bodyPr wrap="none">
            <a:spAutoFit/>
          </a:bodyPr>
          <a:lstStyle/>
          <a:p>
            <a:pPr eaLnBrk="0" hangingPunct="0"/>
            <a:r>
              <a:rPr lang="en-US" b="1"/>
              <a:t>Conversion Table (minutes to hours)</a:t>
            </a:r>
          </a:p>
        </p:txBody>
      </p:sp>
      <p:sp>
        <p:nvSpPr>
          <p:cNvPr id="56369" name="Slide Number Placeholder 5"/>
          <p:cNvSpPr>
            <a:spLocks noGrp="1"/>
          </p:cNvSpPr>
          <p:nvPr>
            <p:ph type="sldNum" sz="quarter" idx="12"/>
          </p:nvPr>
        </p:nvSpPr>
        <p:spPr>
          <a:noFill/>
        </p:spPr>
        <p:txBody>
          <a:bodyPr/>
          <a:lstStyle/>
          <a:p>
            <a:fld id="{992546E7-28E0-4BAE-B4A2-4797AEBA2F4F}" type="slidenum">
              <a:rPr lang="en-US" smtClean="0"/>
              <a:pPr/>
              <a:t>45</a:t>
            </a:fld>
            <a:endParaRPr lang="en-US"/>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ea typeface="ＭＳ Ｐゴシック" charset="-128"/>
              </a:rPr>
              <a:t>Solomon Glossary</a:t>
            </a:r>
          </a:p>
        </p:txBody>
      </p:sp>
      <p:sp>
        <p:nvSpPr>
          <p:cNvPr id="35843" name="Rectangle 3"/>
          <p:cNvSpPr>
            <a:spLocks noGrp="1" noChangeArrowheads="1"/>
          </p:cNvSpPr>
          <p:nvPr>
            <p:ph idx="1"/>
          </p:nvPr>
        </p:nvSpPr>
        <p:spPr/>
        <p:txBody>
          <a:bodyPr/>
          <a:lstStyle/>
          <a:p>
            <a:pPr eaLnBrk="1" hangingPunct="1"/>
            <a:r>
              <a:rPr lang="en-US">
                <a:ea typeface="ＭＳ Ｐゴシック" charset="-128"/>
              </a:rPr>
              <a:t>Project – a student</a:t>
            </a:r>
          </a:p>
          <a:p>
            <a:pPr eaLnBrk="1" hangingPunct="1"/>
            <a:r>
              <a:rPr lang="en-US">
                <a:ea typeface="ＭＳ Ｐゴシック" charset="-128"/>
              </a:rPr>
              <a:t>Task – an activity</a:t>
            </a:r>
          </a:p>
          <a:p>
            <a:pPr eaLnBrk="1" hangingPunct="1"/>
            <a:r>
              <a:rPr lang="en-US">
                <a:ea typeface="ＭＳ Ｐゴシック" charset="-128"/>
              </a:rPr>
              <a:t>Web Apps (portal) – where you log into Solomon on-line.</a:t>
            </a:r>
          </a:p>
          <a:p>
            <a:pPr eaLnBrk="1" hangingPunct="1"/>
            <a:r>
              <a:rPr lang="en-US">
                <a:ea typeface="ＭＳ Ｐゴシック" charset="-128"/>
              </a:rPr>
              <a:t>Timecard – where you enter the amount of time services were provided to a student</a:t>
            </a:r>
          </a:p>
        </p:txBody>
      </p:sp>
      <p:sp>
        <p:nvSpPr>
          <p:cNvPr id="35844" name="Slide Number Placeholder 3"/>
          <p:cNvSpPr>
            <a:spLocks noGrp="1"/>
          </p:cNvSpPr>
          <p:nvPr>
            <p:ph type="sldNum" sz="quarter" idx="12"/>
          </p:nvPr>
        </p:nvSpPr>
        <p:spPr>
          <a:noFill/>
        </p:spPr>
        <p:txBody>
          <a:bodyPr/>
          <a:lstStyle/>
          <a:p>
            <a:fld id="{6A0F22E1-01C9-45EC-A789-6672A12E2EAF}" type="slidenum">
              <a:rPr lang="en-US" smtClean="0"/>
              <a:pPr/>
              <a:t>46</a:t>
            </a:fld>
            <a:endParaRPr 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ea typeface="ＭＳ Ｐゴシック" charset="-128"/>
              </a:rPr>
              <a:t>Timecard Rules</a:t>
            </a:r>
          </a:p>
        </p:txBody>
      </p:sp>
      <p:sp>
        <p:nvSpPr>
          <p:cNvPr id="36867" name="Content Placeholder 2"/>
          <p:cNvSpPr>
            <a:spLocks noGrp="1"/>
          </p:cNvSpPr>
          <p:nvPr>
            <p:ph idx="1"/>
          </p:nvPr>
        </p:nvSpPr>
        <p:spPr/>
        <p:txBody>
          <a:bodyPr/>
          <a:lstStyle/>
          <a:p>
            <a:pPr eaLnBrk="1" hangingPunct="1"/>
            <a:r>
              <a:rPr lang="en-US">
                <a:ea typeface="ＭＳ Ｐゴシック" charset="-128"/>
              </a:rPr>
              <a:t>A timecard must be created for all weeks during the school year.</a:t>
            </a:r>
          </a:p>
          <a:p>
            <a:pPr lvl="1" eaLnBrk="1" hangingPunct="1"/>
            <a:r>
              <a:rPr lang="en-US">
                <a:ea typeface="ＭＳ Ｐゴシック" charset="-128"/>
              </a:rPr>
              <a:t>Winter Break and Spring Break timecards should be created before you leave for break and submitted with all 0’s. You must mark the timecard complete.</a:t>
            </a:r>
          </a:p>
          <a:p>
            <a:pPr lvl="1" eaLnBrk="1" hangingPunct="1"/>
            <a:r>
              <a:rPr lang="en-US">
                <a:ea typeface="ＭＳ Ｐゴシック" charset="-128"/>
              </a:rPr>
              <a:t>All timecards must be submitted for approval: </a:t>
            </a:r>
          </a:p>
          <a:p>
            <a:pPr lvl="2" eaLnBrk="1" hangingPunct="1"/>
            <a:r>
              <a:rPr lang="en-US" sz="2400" b="1">
                <a:solidFill>
                  <a:srgbClr val="FF0000"/>
                </a:solidFill>
                <a:ea typeface="ＭＳ Ｐゴシック" charset="-128"/>
              </a:rPr>
              <a:t>Every Friday no later than 5:00pm</a:t>
            </a:r>
          </a:p>
          <a:p>
            <a:pPr lvl="2" eaLnBrk="1" hangingPunct="1"/>
            <a:r>
              <a:rPr lang="en-US">
                <a:ea typeface="ＭＳ Ｐゴシック" charset="-128"/>
              </a:rPr>
              <a:t>If any extenuating circumstances may prevent access to the internet, please contact </a:t>
            </a:r>
            <a:r>
              <a:rPr lang="en-US">
                <a:ea typeface="ＭＳ Ｐゴシック" charset="-128"/>
                <a:hlinkClick r:id="rId2"/>
              </a:rPr>
              <a:t>Solomon.Help@escco.org</a:t>
            </a:r>
            <a:r>
              <a:rPr lang="en-US">
                <a:ea typeface="ＭＳ Ｐゴシック" charset="-128"/>
              </a:rPr>
              <a:t> as soon as you are aware of the issue.</a:t>
            </a:r>
          </a:p>
        </p:txBody>
      </p:sp>
      <p:sp>
        <p:nvSpPr>
          <p:cNvPr id="36868" name="Slide Number Placeholder 3"/>
          <p:cNvSpPr>
            <a:spLocks noGrp="1"/>
          </p:cNvSpPr>
          <p:nvPr>
            <p:ph type="sldNum" sz="quarter" idx="12"/>
          </p:nvPr>
        </p:nvSpPr>
        <p:spPr>
          <a:noFill/>
        </p:spPr>
        <p:txBody>
          <a:bodyPr/>
          <a:lstStyle/>
          <a:p>
            <a:fld id="{5C9A8092-96AA-4580-8063-03AEB3E9BA48}" type="slidenum">
              <a:rPr lang="en-US" smtClean="0"/>
              <a:pPr/>
              <a:t>47</a:t>
            </a:fld>
            <a:endParaRPr lang="en-US"/>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pPr eaLnBrk="1" hangingPunct="1">
              <a:defRPr/>
            </a:pPr>
            <a:r>
              <a:rPr lang="en-US"/>
              <a:t>How to enter data in Solomon</a:t>
            </a:r>
            <a:br>
              <a:rPr lang="en-US"/>
            </a:br>
            <a:endParaRPr lang="en-US">
              <a:ea typeface="ＭＳ Ｐゴシック" charset="0"/>
            </a:endParaRPr>
          </a:p>
        </p:txBody>
      </p:sp>
      <p:sp>
        <p:nvSpPr>
          <p:cNvPr id="38915" name="Text Placeholder 2"/>
          <p:cNvSpPr>
            <a:spLocks noGrp="1"/>
          </p:cNvSpPr>
          <p:nvPr>
            <p:ph type="body" idx="1"/>
          </p:nvPr>
        </p:nvSpPr>
        <p:spPr/>
        <p:txBody>
          <a:bodyPr/>
          <a:lstStyle/>
          <a:p>
            <a:r>
              <a:rPr lang="en-US">
                <a:ea typeface="ＭＳ Ｐゴシック" charset="-128"/>
              </a:rPr>
              <a:t>Solomon for the 2016-2017 School Year</a:t>
            </a:r>
          </a:p>
        </p:txBody>
      </p:sp>
      <p:sp>
        <p:nvSpPr>
          <p:cNvPr id="38916" name="Slide Number Placeholder 3"/>
          <p:cNvSpPr>
            <a:spLocks noGrp="1"/>
          </p:cNvSpPr>
          <p:nvPr>
            <p:ph type="sldNum" sz="quarter" idx="12"/>
          </p:nvPr>
        </p:nvSpPr>
        <p:spPr>
          <a:noFill/>
        </p:spPr>
        <p:txBody>
          <a:bodyPr/>
          <a:lstStyle/>
          <a:p>
            <a:fld id="{697E5A1A-6F07-4C1A-A50C-F0C4B80BF2EB}" type="slidenum">
              <a:rPr lang="en-US" smtClean="0"/>
              <a:pPr/>
              <a:t>48</a:t>
            </a:fld>
            <a:endParaRPr lang="en-US"/>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ea typeface="ＭＳ Ｐゴシック" charset="-128"/>
              </a:rPr>
              <a:t>What you’ll learn</a:t>
            </a:r>
          </a:p>
        </p:txBody>
      </p:sp>
      <p:sp>
        <p:nvSpPr>
          <p:cNvPr id="39939" name="Content Placeholder 2"/>
          <p:cNvSpPr>
            <a:spLocks noGrp="1"/>
          </p:cNvSpPr>
          <p:nvPr>
            <p:ph idx="1"/>
          </p:nvPr>
        </p:nvSpPr>
        <p:spPr/>
        <p:txBody>
          <a:bodyPr/>
          <a:lstStyle/>
          <a:p>
            <a:r>
              <a:rPr lang="en-US">
                <a:ea typeface="ＭＳ Ｐゴシック" charset="-128"/>
              </a:rPr>
              <a:t>How to log into Solomon</a:t>
            </a:r>
          </a:p>
          <a:p>
            <a:r>
              <a:rPr lang="en-US">
                <a:ea typeface="ＭＳ Ｐゴシック" charset="-128"/>
              </a:rPr>
              <a:t>How to Navigate Web Apps</a:t>
            </a:r>
          </a:p>
          <a:p>
            <a:r>
              <a:rPr lang="en-US">
                <a:ea typeface="ＭＳ Ｐゴシック" charset="-128"/>
              </a:rPr>
              <a:t>How to create an initial timecard</a:t>
            </a:r>
          </a:p>
          <a:p>
            <a:r>
              <a:rPr lang="en-US">
                <a:ea typeface="ＭＳ Ｐゴシック" charset="-128"/>
              </a:rPr>
              <a:t>How to submit a timecard for approval</a:t>
            </a:r>
          </a:p>
          <a:p>
            <a:r>
              <a:rPr lang="en-US">
                <a:ea typeface="ＭＳ Ｐゴシック" charset="-128"/>
              </a:rPr>
              <a:t>When to delete students from your timecard and how to do it</a:t>
            </a:r>
          </a:p>
          <a:p>
            <a:r>
              <a:rPr lang="en-US">
                <a:ea typeface="ＭＳ Ｐゴシック" charset="-128"/>
              </a:rPr>
              <a:t>How to create subsequent timecards</a:t>
            </a:r>
          </a:p>
          <a:p>
            <a:r>
              <a:rPr lang="en-US">
                <a:ea typeface="ＭＳ Ｐゴシック" charset="-128"/>
              </a:rPr>
              <a:t>When to delete a timecard and how to do it</a:t>
            </a:r>
          </a:p>
          <a:p>
            <a:endParaRPr lang="en-US">
              <a:ea typeface="ＭＳ Ｐゴシック" charset="-128"/>
            </a:endParaRPr>
          </a:p>
          <a:p>
            <a:endParaRPr lang="en-US">
              <a:ea typeface="ＭＳ Ｐゴシック" charset="-128"/>
            </a:endParaRPr>
          </a:p>
        </p:txBody>
      </p:sp>
      <p:sp>
        <p:nvSpPr>
          <p:cNvPr id="39940" name="Slide Number Placeholder 3"/>
          <p:cNvSpPr>
            <a:spLocks noGrp="1"/>
          </p:cNvSpPr>
          <p:nvPr>
            <p:ph type="sldNum" sz="quarter" idx="12"/>
          </p:nvPr>
        </p:nvSpPr>
        <p:spPr>
          <a:noFill/>
        </p:spPr>
        <p:txBody>
          <a:bodyPr/>
          <a:lstStyle/>
          <a:p>
            <a:fld id="{867BFE08-7D13-4F26-A1EA-7ADA591DFC30}" type="slidenum">
              <a:rPr lang="en-US" smtClean="0"/>
              <a:pPr/>
              <a:t>49</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ea typeface="ＭＳ Ｐゴシック" charset="-128"/>
              </a:rPr>
              <a:t>Current Task Codes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1877462"/>
              </p:ext>
            </p:extLst>
          </p:nvPr>
        </p:nvGraphicFramePr>
        <p:xfrm>
          <a:off x="1219200" y="1371600"/>
          <a:ext cx="6705600" cy="4452636"/>
        </p:xfrm>
        <a:graphic>
          <a:graphicData uri="http://schemas.openxmlformats.org/drawingml/2006/table">
            <a:tbl>
              <a:tblPr firstRow="1" bandRow="1">
                <a:tableStyleId>{5C22544A-7EE6-4342-B048-85BDC9FD1C3A}</a:tableStyleId>
              </a:tblPr>
              <a:tblGrid>
                <a:gridCol w="2481072">
                  <a:extLst>
                    <a:ext uri="{9D8B030D-6E8A-4147-A177-3AD203B41FA5}">
                      <a16:colId xmlns="" xmlns:a16="http://schemas.microsoft.com/office/drawing/2014/main" val="20000"/>
                    </a:ext>
                  </a:extLst>
                </a:gridCol>
                <a:gridCol w="2256580">
                  <a:extLst>
                    <a:ext uri="{9D8B030D-6E8A-4147-A177-3AD203B41FA5}">
                      <a16:colId xmlns="" xmlns:a16="http://schemas.microsoft.com/office/drawing/2014/main" val="20001"/>
                    </a:ext>
                  </a:extLst>
                </a:gridCol>
                <a:gridCol w="1967948">
                  <a:extLst>
                    <a:ext uri="{9D8B030D-6E8A-4147-A177-3AD203B41FA5}">
                      <a16:colId xmlns="" xmlns:a16="http://schemas.microsoft.com/office/drawing/2014/main" val="20002"/>
                    </a:ext>
                  </a:extLst>
                </a:gridCol>
              </a:tblGrid>
              <a:tr h="628061">
                <a:tc>
                  <a:txBody>
                    <a:bodyPr/>
                    <a:lstStyle/>
                    <a:p>
                      <a:pPr algn="l"/>
                      <a:r>
                        <a:rPr lang="en-US" dirty="0"/>
                        <a:t>Service</a:t>
                      </a:r>
                    </a:p>
                  </a:txBody>
                  <a:tcPr/>
                </a:tc>
                <a:tc>
                  <a:txBody>
                    <a:bodyPr/>
                    <a:lstStyle/>
                    <a:p>
                      <a:pPr algn="l"/>
                      <a:r>
                        <a:rPr lang="en-US" dirty="0"/>
                        <a:t>Task Code (Individual)</a:t>
                      </a:r>
                    </a:p>
                  </a:txBody>
                  <a:tcPr/>
                </a:tc>
                <a:tc>
                  <a:txBody>
                    <a:bodyPr/>
                    <a:lstStyle/>
                    <a:p>
                      <a:pPr algn="l"/>
                      <a:r>
                        <a:rPr lang="en-US" dirty="0"/>
                        <a:t>Task Code</a:t>
                      </a:r>
                      <a:r>
                        <a:rPr lang="en-US" baseline="0" dirty="0"/>
                        <a:t> (group services)</a:t>
                      </a:r>
                      <a:endParaRPr lang="en-US" dirty="0"/>
                    </a:p>
                  </a:txBody>
                  <a:tcPr/>
                </a:tc>
                <a:extLst>
                  <a:ext uri="{0D108BD9-81ED-4DB2-BD59-A6C34878D82A}">
                    <a16:rowId xmlns="" xmlns:a16="http://schemas.microsoft.com/office/drawing/2014/main" val="10000"/>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Occupational</a:t>
                      </a:r>
                      <a:r>
                        <a:rPr lang="en-US" sz="1400" baseline="0" dirty="0"/>
                        <a:t> Therapy</a:t>
                      </a:r>
                      <a:endParaRPr lang="en-US" sz="1400" dirty="0"/>
                    </a:p>
                  </a:txBody>
                  <a:tcPr/>
                </a:tc>
                <a:tc>
                  <a:txBody>
                    <a:bodyPr/>
                    <a:lstStyle/>
                    <a:p>
                      <a:pPr algn="l"/>
                      <a:r>
                        <a:rPr lang="en-US" sz="1400" dirty="0"/>
                        <a:t>OT</a:t>
                      </a:r>
                    </a:p>
                  </a:txBody>
                  <a:tcPr/>
                </a:tc>
                <a:tc>
                  <a:txBody>
                    <a:bodyPr/>
                    <a:lstStyle/>
                    <a:p>
                      <a:pPr algn="l"/>
                      <a:r>
                        <a:rPr lang="en-US" sz="1400" dirty="0"/>
                        <a:t>OTG</a:t>
                      </a:r>
                    </a:p>
                  </a:txBody>
                  <a:tcPr/>
                </a:tc>
                <a:extLst>
                  <a:ext uri="{0D108BD9-81ED-4DB2-BD59-A6C34878D82A}">
                    <a16:rowId xmlns="" xmlns:a16="http://schemas.microsoft.com/office/drawing/2014/main" val="10001"/>
                  </a:ext>
                </a:extLst>
              </a:tr>
              <a:tr h="350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Speech</a:t>
                      </a:r>
                      <a:r>
                        <a:rPr lang="en-US" sz="1400" baseline="0" dirty="0"/>
                        <a:t> Language Pathology</a:t>
                      </a:r>
                      <a:endParaRPr lang="en-US" sz="1400" dirty="0"/>
                    </a:p>
                  </a:txBody>
                  <a:tcPr/>
                </a:tc>
                <a:tc>
                  <a:txBody>
                    <a:bodyPr/>
                    <a:lstStyle/>
                    <a:p>
                      <a:pPr algn="l"/>
                      <a:r>
                        <a:rPr lang="en-US" sz="1400" dirty="0"/>
                        <a:t>SLP</a:t>
                      </a:r>
                    </a:p>
                  </a:txBody>
                  <a:tcPr/>
                </a:tc>
                <a:tc>
                  <a:txBody>
                    <a:bodyPr/>
                    <a:lstStyle/>
                    <a:p>
                      <a:pPr algn="l"/>
                      <a:r>
                        <a:rPr lang="en-US" sz="1400" dirty="0"/>
                        <a:t>SLPG</a:t>
                      </a:r>
                    </a:p>
                  </a:txBody>
                  <a:tcPr/>
                </a:tc>
                <a:extLst>
                  <a:ext uri="{0D108BD9-81ED-4DB2-BD59-A6C34878D82A}">
                    <a16:rowId xmlns="" xmlns:a16="http://schemas.microsoft.com/office/drawing/2014/main" val="10002"/>
                  </a:ext>
                </a:extLst>
              </a:tr>
              <a:tr h="534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Services</a:t>
                      </a:r>
                      <a:r>
                        <a:rPr lang="en-US" sz="1400" baseline="0" dirty="0"/>
                        <a:t> for the Visually Impaired</a:t>
                      </a:r>
                      <a:endParaRPr lang="en-US" sz="1400" dirty="0"/>
                    </a:p>
                  </a:txBody>
                  <a:tcPr/>
                </a:tc>
                <a:tc>
                  <a:txBody>
                    <a:bodyPr/>
                    <a:lstStyle/>
                    <a:p>
                      <a:pPr algn="l"/>
                      <a:r>
                        <a:rPr lang="en-US" sz="1400" dirty="0"/>
                        <a:t>VI</a:t>
                      </a:r>
                    </a:p>
                  </a:txBody>
                  <a:tcPr/>
                </a:tc>
                <a:tc>
                  <a:txBody>
                    <a:bodyPr/>
                    <a:lstStyle/>
                    <a:p>
                      <a:pPr algn="l"/>
                      <a:r>
                        <a:rPr lang="en-US" sz="1400" dirty="0">
                          <a:solidFill>
                            <a:srgbClr val="FF0000"/>
                          </a:solidFill>
                        </a:rPr>
                        <a:t>N/A</a:t>
                      </a:r>
                    </a:p>
                  </a:txBody>
                  <a:tcPr/>
                </a:tc>
                <a:extLst>
                  <a:ext uri="{0D108BD9-81ED-4DB2-BD59-A6C34878D82A}">
                    <a16:rowId xmlns="" xmlns:a16="http://schemas.microsoft.com/office/drawing/2014/main" val="10003"/>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Physical Therapy</a:t>
                      </a:r>
                    </a:p>
                  </a:txBody>
                  <a:tcPr/>
                </a:tc>
                <a:tc>
                  <a:txBody>
                    <a:bodyPr/>
                    <a:lstStyle/>
                    <a:p>
                      <a:pPr algn="l"/>
                      <a:r>
                        <a:rPr lang="en-US" sz="1400" dirty="0"/>
                        <a:t>PT</a:t>
                      </a:r>
                    </a:p>
                  </a:txBody>
                  <a:tcPr/>
                </a:tc>
                <a:tc>
                  <a:txBody>
                    <a:bodyPr/>
                    <a:lstStyle/>
                    <a:p>
                      <a:pPr algn="l"/>
                      <a:r>
                        <a:rPr lang="en-US" sz="1400" dirty="0"/>
                        <a:t>PTG</a:t>
                      </a:r>
                    </a:p>
                  </a:txBody>
                  <a:tcPr/>
                </a:tc>
                <a:extLst>
                  <a:ext uri="{0D108BD9-81ED-4DB2-BD59-A6C34878D82A}">
                    <a16:rowId xmlns="" xmlns:a16="http://schemas.microsoft.com/office/drawing/2014/main" val="10004"/>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Orientation &amp; Mobility</a:t>
                      </a:r>
                    </a:p>
                  </a:txBody>
                  <a:tcPr/>
                </a:tc>
                <a:tc>
                  <a:txBody>
                    <a:bodyPr/>
                    <a:lstStyle/>
                    <a:p>
                      <a:pPr algn="l"/>
                      <a:r>
                        <a:rPr lang="en-US" sz="1400" dirty="0"/>
                        <a:t>OM</a:t>
                      </a:r>
                    </a:p>
                  </a:txBody>
                  <a:tcPr/>
                </a:tc>
                <a:tc>
                  <a:txBody>
                    <a:bodyPr/>
                    <a:lstStyle/>
                    <a:p>
                      <a:pPr algn="l"/>
                      <a:r>
                        <a:rPr lang="en-US" sz="1400" dirty="0">
                          <a:solidFill>
                            <a:srgbClr val="FF0000"/>
                          </a:solidFill>
                        </a:rPr>
                        <a:t>N/A</a:t>
                      </a:r>
                    </a:p>
                  </a:txBody>
                  <a:tcPr/>
                </a:tc>
                <a:extLst>
                  <a:ext uri="{0D108BD9-81ED-4DB2-BD59-A6C34878D82A}">
                    <a16:rowId xmlns="" xmlns:a16="http://schemas.microsoft.com/office/drawing/2014/main" val="10005"/>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Transition Services</a:t>
                      </a:r>
                    </a:p>
                  </a:txBody>
                  <a:tcPr/>
                </a:tc>
                <a:tc>
                  <a:txBody>
                    <a:bodyPr/>
                    <a:lstStyle/>
                    <a:p>
                      <a:pPr algn="l"/>
                      <a:r>
                        <a:rPr lang="en-US" sz="1400" dirty="0"/>
                        <a:t>TRNSPC</a:t>
                      </a:r>
                    </a:p>
                  </a:txBody>
                  <a:tcPr/>
                </a:tc>
                <a:tc>
                  <a:txBody>
                    <a:bodyPr/>
                    <a:lstStyle/>
                    <a:p>
                      <a:pPr algn="l"/>
                      <a:r>
                        <a:rPr lang="en-US" sz="1400" dirty="0"/>
                        <a:t>TRNSG</a:t>
                      </a:r>
                    </a:p>
                  </a:txBody>
                  <a:tcPr/>
                </a:tc>
                <a:extLst>
                  <a:ext uri="{0D108BD9-81ED-4DB2-BD59-A6C34878D82A}">
                    <a16:rowId xmlns="" xmlns:a16="http://schemas.microsoft.com/office/drawing/2014/main" val="10006"/>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Behavior</a:t>
                      </a:r>
                      <a:r>
                        <a:rPr lang="en-US" sz="1400" baseline="0" dirty="0"/>
                        <a:t> Intervention</a:t>
                      </a:r>
                      <a:endParaRPr lang="en-US" sz="1400" dirty="0"/>
                    </a:p>
                  </a:txBody>
                  <a:tcPr/>
                </a:tc>
                <a:tc>
                  <a:txBody>
                    <a:bodyPr/>
                    <a:lstStyle/>
                    <a:p>
                      <a:pPr algn="l"/>
                      <a:r>
                        <a:rPr lang="en-US" sz="1400" dirty="0"/>
                        <a:t>BI</a:t>
                      </a:r>
                    </a:p>
                  </a:txBody>
                  <a:tcPr/>
                </a:tc>
                <a:tc>
                  <a:txBody>
                    <a:bodyPr/>
                    <a:lstStyle/>
                    <a:p>
                      <a:pPr algn="l"/>
                      <a:r>
                        <a:rPr lang="en-US" sz="1400" dirty="0"/>
                        <a:t>BIG</a:t>
                      </a:r>
                    </a:p>
                  </a:txBody>
                  <a:tcPr/>
                </a:tc>
                <a:extLst>
                  <a:ext uri="{0D108BD9-81ED-4DB2-BD59-A6C34878D82A}">
                    <a16:rowId xmlns="" xmlns:a16="http://schemas.microsoft.com/office/drawing/2014/main" val="10007"/>
                  </a:ext>
                </a:extLst>
              </a:tr>
              <a:tr h="3052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Mental Health Services </a:t>
                      </a:r>
                    </a:p>
                  </a:txBody>
                  <a:tcPr/>
                </a:tc>
                <a:tc>
                  <a:txBody>
                    <a:bodyPr/>
                    <a:lstStyle/>
                    <a:p>
                      <a:pPr algn="l"/>
                      <a:r>
                        <a:rPr lang="en-US" sz="1400" dirty="0"/>
                        <a:t>MH</a:t>
                      </a:r>
                    </a:p>
                  </a:txBody>
                  <a:tcPr/>
                </a:tc>
                <a:tc>
                  <a:txBody>
                    <a:bodyPr/>
                    <a:lstStyle/>
                    <a:p>
                      <a:pPr algn="l"/>
                      <a:r>
                        <a:rPr lang="en-US" sz="1400" dirty="0"/>
                        <a:t>MHG</a:t>
                      </a:r>
                    </a:p>
                  </a:txBody>
                  <a:tcPr/>
                </a:tc>
                <a:extLst>
                  <a:ext uri="{0D108BD9-81ED-4DB2-BD59-A6C34878D82A}">
                    <a16:rowId xmlns="" xmlns:a16="http://schemas.microsoft.com/office/drawing/2014/main" val="10008"/>
                  </a:ext>
                </a:extLst>
              </a:tr>
              <a:tr h="299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Adapted Physical</a:t>
                      </a:r>
                      <a:r>
                        <a:rPr lang="en-US" sz="1400" baseline="0" dirty="0"/>
                        <a:t> Education</a:t>
                      </a:r>
                      <a:endParaRPr lang="en-US" sz="1400" dirty="0"/>
                    </a:p>
                  </a:txBody>
                  <a:tcPr/>
                </a:tc>
                <a:tc>
                  <a:txBody>
                    <a:bodyPr/>
                    <a:lstStyle/>
                    <a:p>
                      <a:pPr algn="l"/>
                      <a:r>
                        <a:rPr lang="en-US" sz="1400" dirty="0"/>
                        <a:t>APEP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APEPG</a:t>
                      </a:r>
                    </a:p>
                  </a:txBody>
                  <a:tcPr/>
                </a:tc>
                <a:extLst>
                  <a:ext uri="{0D108BD9-81ED-4DB2-BD59-A6C34878D82A}">
                    <a16:rowId xmlns="" xmlns:a16="http://schemas.microsoft.com/office/drawing/2014/main" val="10009"/>
                  </a:ext>
                </a:extLst>
              </a:tr>
              <a:tr h="346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Itinerant PD Services</a:t>
                      </a:r>
                    </a:p>
                  </a:txBody>
                  <a:tcPr/>
                </a:tc>
                <a:tc>
                  <a:txBody>
                    <a:bodyPr/>
                    <a:lstStyle/>
                    <a:p>
                      <a:pPr algn="l"/>
                      <a:r>
                        <a:rPr lang="en-US" sz="1400" dirty="0">
                          <a:solidFill>
                            <a:schemeClr val="tx1"/>
                          </a:solidFill>
                        </a:rPr>
                        <a:t>ITPD</a:t>
                      </a:r>
                    </a:p>
                  </a:txBody>
                  <a:tcPr/>
                </a:tc>
                <a:tc>
                  <a:txBody>
                    <a:bodyPr/>
                    <a:lstStyle/>
                    <a:p>
                      <a:pPr algn="l"/>
                      <a:r>
                        <a:rPr lang="en-US" sz="1400" dirty="0">
                          <a:solidFill>
                            <a:srgbClr val="FF0000"/>
                          </a:solidFill>
                        </a:rPr>
                        <a:t>N/A</a:t>
                      </a:r>
                    </a:p>
                  </a:txBody>
                  <a:tcPr/>
                </a:tc>
                <a:extLst>
                  <a:ext uri="{0D108BD9-81ED-4DB2-BD59-A6C34878D82A}">
                    <a16:rowId xmlns="" xmlns:a16="http://schemas.microsoft.com/office/drawing/2014/main" val="10010"/>
                  </a:ext>
                </a:extLst>
              </a:tr>
              <a:tr h="4457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Psychology</a:t>
                      </a:r>
                    </a:p>
                  </a:txBody>
                  <a:tcPr/>
                </a:tc>
                <a:tc>
                  <a:txBody>
                    <a:bodyPr/>
                    <a:lstStyle/>
                    <a:p>
                      <a:pPr algn="l"/>
                      <a:r>
                        <a:rPr lang="en-US" sz="1400" dirty="0">
                          <a:solidFill>
                            <a:schemeClr val="tx1"/>
                          </a:solidFill>
                        </a:rPr>
                        <a:t>PSYCH</a:t>
                      </a:r>
                    </a:p>
                  </a:txBody>
                  <a:tcPr/>
                </a:tc>
                <a:tc>
                  <a:txBody>
                    <a:bodyPr/>
                    <a:lstStyle/>
                    <a:p>
                      <a:pPr algn="l"/>
                      <a:r>
                        <a:rPr lang="en-US" sz="1400" dirty="0">
                          <a:solidFill>
                            <a:schemeClr val="tx1"/>
                          </a:solidFill>
                        </a:rPr>
                        <a:t>PSYCHG</a:t>
                      </a:r>
                    </a:p>
                  </a:txBody>
                  <a:tcPr/>
                </a:tc>
                <a:extLst>
                  <a:ext uri="{0D108BD9-81ED-4DB2-BD59-A6C34878D82A}">
                    <a16:rowId xmlns="" xmlns:a16="http://schemas.microsoft.com/office/drawing/2014/main" val="10011"/>
                  </a:ext>
                </a:extLst>
              </a:tr>
            </a:tbl>
          </a:graphicData>
        </a:graphic>
      </p:graphicFrame>
      <p:sp>
        <p:nvSpPr>
          <p:cNvPr id="7217" name="Slide Number Placeholder 4"/>
          <p:cNvSpPr>
            <a:spLocks noGrp="1"/>
          </p:cNvSpPr>
          <p:nvPr>
            <p:ph type="sldNum" sz="quarter" idx="12"/>
          </p:nvPr>
        </p:nvSpPr>
        <p:spPr>
          <a:noFill/>
        </p:spPr>
        <p:txBody>
          <a:bodyPr/>
          <a:lstStyle/>
          <a:p>
            <a:fld id="{38AF4C42-DE92-4B4E-9F69-E1FA72940B9B}" type="slidenum">
              <a:rPr lang="en-US" smtClean="0"/>
              <a:pPr/>
              <a:t>5</a:t>
            </a:fld>
            <a:endParaRPr lang="en-US"/>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latin typeface="Arial" charset="0"/>
              </a:rPr>
              <a:t>How to Log Into Solomon  </a:t>
            </a:r>
            <a:r>
              <a:rPr lang="en-US" sz="3600">
                <a:solidFill>
                  <a:srgbClr val="333399"/>
                </a:solidFill>
                <a:latin typeface="Arial" charset="0"/>
              </a:rPr>
              <a:t>(desktop, laptop, or phone)</a:t>
            </a:r>
            <a:endParaRPr lang="en-US" sz="3600">
              <a:solidFill>
                <a:schemeClr val="tx1"/>
              </a:solidFill>
              <a:latin typeface="Arial" charset="0"/>
            </a:endParaRPr>
          </a:p>
        </p:txBody>
      </p:sp>
      <p:sp>
        <p:nvSpPr>
          <p:cNvPr id="3" name="Content Placeholder 2"/>
          <p:cNvSpPr>
            <a:spLocks noGrp="1"/>
          </p:cNvSpPr>
          <p:nvPr>
            <p:ph idx="1"/>
          </p:nvPr>
        </p:nvSpPr>
        <p:spPr/>
        <p:txBody>
          <a:bodyPr/>
          <a:lstStyle/>
          <a:p>
            <a:r>
              <a:rPr lang="en-US"/>
              <a:t>Using the Google Chrome browser go to website: https://portal.escco.org</a:t>
            </a:r>
          </a:p>
          <a:p>
            <a:r>
              <a:rPr lang="en-US"/>
              <a:t>Log in using FCESC\Your network login </a:t>
            </a:r>
          </a:p>
          <a:p>
            <a:r>
              <a:rPr lang="en-US"/>
              <a:t>Enter your network password</a:t>
            </a:r>
          </a:p>
          <a:p>
            <a:r>
              <a:rPr lang="en-US"/>
              <a:t>Select "Remember my User ID" if you are using your office workstation. </a:t>
            </a:r>
          </a:p>
          <a:p>
            <a:r>
              <a:rPr lang="en-US"/>
              <a:t>You can either press enter or select the "Log in" button</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50</a:t>
            </a:fld>
            <a:endParaRPr lang="en-US"/>
          </a:p>
        </p:txBody>
      </p:sp>
    </p:spTree>
    <p:extLst>
      <p:ext uri="{BB962C8B-B14F-4D97-AF65-F5344CB8AC3E}">
        <p14:creationId xmlns:p14="http://schemas.microsoft.com/office/powerpoint/2010/main" val="2286464089"/>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latin typeface="Arial" charset="0"/>
              </a:rPr>
              <a:t>How to Log Into Solomon (cont.) </a:t>
            </a:r>
            <a:endParaRPr lang="en-US" sz="4000">
              <a:solidFill>
                <a:schemeClr val="tx1"/>
              </a:solidFill>
              <a:latin typeface="Arial" charset="0"/>
            </a:endParaRPr>
          </a:p>
        </p:txBody>
      </p:sp>
      <p:pic>
        <p:nvPicPr>
          <p:cNvPr id="5" name="Content Placeholder 4"/>
          <p:cNvPicPr>
            <a:picLocks noGrp="1" noChangeAspect="1"/>
          </p:cNvPicPr>
          <p:nvPr>
            <p:ph idx="1"/>
          </p:nvPr>
        </p:nvPicPr>
        <p:blipFill>
          <a:blip r:embed="rId3"/>
          <a:stretch>
            <a:fillRect/>
          </a:stretch>
        </p:blipFill>
        <p:spPr>
          <a:xfrm>
            <a:off x="1620519" y="1603882"/>
            <a:ext cx="6350511" cy="4434893"/>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51</a:t>
            </a:fld>
            <a:endParaRPr lang="en-US"/>
          </a:p>
        </p:txBody>
      </p:sp>
    </p:spTree>
    <p:extLst>
      <p:ext uri="{BB962C8B-B14F-4D97-AF65-F5344CB8AC3E}">
        <p14:creationId xmlns:p14="http://schemas.microsoft.com/office/powerpoint/2010/main" val="3557197124"/>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rgbClr val="333399"/>
                </a:solidFill>
                <a:latin typeface="Arial" charset="0"/>
              </a:rPr>
              <a:t>Select "Project" in the list of Applications</a:t>
            </a:r>
            <a:endParaRPr lang="en-US" sz="3200">
              <a:solidFill>
                <a:schemeClr val="tx1"/>
              </a:solidFill>
              <a:latin typeface="Arial" charset="0"/>
            </a:endParaRPr>
          </a:p>
        </p:txBody>
      </p:sp>
      <p:pic>
        <p:nvPicPr>
          <p:cNvPr id="5" name="Content Placeholder 4"/>
          <p:cNvPicPr>
            <a:picLocks noGrp="1" noChangeAspect="1"/>
          </p:cNvPicPr>
          <p:nvPr>
            <p:ph idx="1"/>
          </p:nvPr>
        </p:nvPicPr>
        <p:blipFill>
          <a:blip r:embed="rId3"/>
          <a:stretch>
            <a:fillRect/>
          </a:stretch>
        </p:blipFill>
        <p:spPr>
          <a:xfrm>
            <a:off x="845804" y="1668463"/>
            <a:ext cx="6942471" cy="416185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52</a:t>
            </a:fld>
            <a:endParaRPr lang="en-US"/>
          </a:p>
        </p:txBody>
      </p:sp>
    </p:spTree>
    <p:extLst>
      <p:ext uri="{BB962C8B-B14F-4D97-AF65-F5344CB8AC3E}">
        <p14:creationId xmlns:p14="http://schemas.microsoft.com/office/powerpoint/2010/main" val="582910688"/>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solidFill>
                  <a:srgbClr val="333399"/>
                </a:solidFill>
              </a:rPr>
              <a:t>Select "Timecard Entry" in the list of Applications</a:t>
            </a:r>
            <a:endParaRPr lang="en-US" sz="28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016094" y="1360488"/>
            <a:ext cx="5595969" cy="4998232"/>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53</a:t>
            </a:fld>
            <a:endParaRPr lang="en-US"/>
          </a:p>
        </p:txBody>
      </p:sp>
    </p:spTree>
    <p:extLst>
      <p:ext uri="{BB962C8B-B14F-4D97-AF65-F5344CB8AC3E}">
        <p14:creationId xmlns:p14="http://schemas.microsoft.com/office/powerpoint/2010/main" val="3416617805"/>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How to Navigate through Web Apps</a:t>
            </a:r>
            <a:endParaRPr lang="en-US">
              <a:solidFill>
                <a:schemeClr val="tx1"/>
              </a:solidFill>
            </a:endParaRPr>
          </a:p>
        </p:txBody>
      </p:sp>
      <p:sp>
        <p:nvSpPr>
          <p:cNvPr id="3" name="Content Placeholder 2"/>
          <p:cNvSpPr>
            <a:spLocks noGrp="1"/>
          </p:cNvSpPr>
          <p:nvPr>
            <p:ph idx="1"/>
          </p:nvPr>
        </p:nvSpPr>
        <p:spPr/>
        <p:txBody>
          <a:bodyPr/>
          <a:lstStyle/>
          <a:p>
            <a:pPr marL="0" indent="0">
              <a:buNone/>
            </a:pPr>
            <a:r>
              <a:rPr lang="en-US"/>
              <a:t>In the upper left hand corner of the screen there are three buttons:</a:t>
            </a:r>
          </a:p>
          <a:p>
            <a:r>
              <a:rPr lang="en-US"/>
              <a:t>The first one is to go back to the main menu</a:t>
            </a:r>
          </a:p>
          <a:p>
            <a:r>
              <a:rPr lang="en-US"/>
              <a:t>The second one is to go home</a:t>
            </a:r>
          </a:p>
          <a:p>
            <a:r>
              <a:rPr lang="en-US"/>
              <a:t>The final button is to cancel this timecard entry and start over</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54</a:t>
            </a:fld>
            <a:endParaRPr lang="en-US"/>
          </a:p>
        </p:txBody>
      </p:sp>
    </p:spTree>
    <p:extLst>
      <p:ext uri="{BB962C8B-B14F-4D97-AF65-F5344CB8AC3E}">
        <p14:creationId xmlns:p14="http://schemas.microsoft.com/office/powerpoint/2010/main" val="725157806"/>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latin typeface="Arial" charset="0"/>
              </a:rPr>
              <a:t>How to Navigate through Web Apps (cont.)</a:t>
            </a:r>
            <a:r>
              <a:rPr lang="en-US">
                <a:solidFill>
                  <a:schemeClr val="tx1"/>
                </a:solidFill>
                <a:latin typeface="Arial" charset="0"/>
              </a:rPr>
              <a:t> </a:t>
            </a:r>
            <a:br>
              <a:rPr lang="en-US">
                <a:solidFill>
                  <a:schemeClr val="tx1"/>
                </a:solidFill>
                <a:latin typeface="Arial" charset="0"/>
              </a:rPr>
            </a:b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43891" y="2322383"/>
            <a:ext cx="8740318" cy="252292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55</a:t>
            </a:fld>
            <a:endParaRPr lang="en-US"/>
          </a:p>
        </p:txBody>
      </p:sp>
    </p:spTree>
    <p:extLst>
      <p:ext uri="{BB962C8B-B14F-4D97-AF65-F5344CB8AC3E}">
        <p14:creationId xmlns:p14="http://schemas.microsoft.com/office/powerpoint/2010/main" val="2399485024"/>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How to Navigate through Web Apps (cont.)</a:t>
            </a:r>
            <a:endParaRPr lang="en-US" sz="3200">
              <a:solidFill>
                <a:schemeClr val="tx1"/>
              </a:solidFill>
            </a:endParaRPr>
          </a:p>
        </p:txBody>
      </p:sp>
      <p:sp>
        <p:nvSpPr>
          <p:cNvPr id="3" name="Content Placeholder 2"/>
          <p:cNvSpPr>
            <a:spLocks noGrp="1"/>
          </p:cNvSpPr>
          <p:nvPr>
            <p:ph idx="1"/>
          </p:nvPr>
        </p:nvSpPr>
        <p:spPr/>
        <p:txBody>
          <a:bodyPr/>
          <a:lstStyle/>
          <a:p>
            <a:pPr marL="0" indent="0">
              <a:buNone/>
            </a:pPr>
            <a:r>
              <a:rPr lang="en-US"/>
              <a:t>In the upper left hand corner of the timecard there are also three buttons:</a:t>
            </a:r>
          </a:p>
          <a:p>
            <a:r>
              <a:rPr lang="en-US"/>
              <a:t>The first one is to go back to the last timecard</a:t>
            </a:r>
          </a:p>
          <a:p>
            <a:r>
              <a:rPr lang="en-US"/>
              <a:t>The second one is to look up a timecard</a:t>
            </a:r>
          </a:p>
          <a:p>
            <a:r>
              <a:rPr lang="en-US"/>
              <a:t>The final button is to cancel this timecard entry and start over</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56</a:t>
            </a:fld>
            <a:endParaRPr lang="en-US"/>
          </a:p>
        </p:txBody>
      </p:sp>
    </p:spTree>
    <p:extLst>
      <p:ext uri="{BB962C8B-B14F-4D97-AF65-F5344CB8AC3E}">
        <p14:creationId xmlns:p14="http://schemas.microsoft.com/office/powerpoint/2010/main" val="4068039662"/>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How to Navigate through Web Apps (cont.)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133709" y="2284890"/>
            <a:ext cx="8886805" cy="256470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57</a:t>
            </a:fld>
            <a:endParaRPr lang="en-US"/>
          </a:p>
        </p:txBody>
      </p:sp>
    </p:spTree>
    <p:extLst>
      <p:ext uri="{BB962C8B-B14F-4D97-AF65-F5344CB8AC3E}">
        <p14:creationId xmlns:p14="http://schemas.microsoft.com/office/powerpoint/2010/main" val="1725982729"/>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How to complete a timecard</a:t>
            </a:r>
            <a:endParaRPr lang="en-US" sz="4000">
              <a:solidFill>
                <a:schemeClr val="tx1"/>
              </a:solidFill>
            </a:endParaRPr>
          </a:p>
        </p:txBody>
      </p:sp>
      <p:sp>
        <p:nvSpPr>
          <p:cNvPr id="3" name="Content Placeholder 2"/>
          <p:cNvSpPr>
            <a:spLocks noGrp="1"/>
          </p:cNvSpPr>
          <p:nvPr>
            <p:ph idx="1"/>
          </p:nvPr>
        </p:nvSpPr>
        <p:spPr/>
        <p:txBody>
          <a:bodyPr/>
          <a:lstStyle/>
          <a:p>
            <a:pPr marL="0" indent="0">
              <a:buNone/>
            </a:pPr>
            <a:r>
              <a:rPr lang="en-US"/>
              <a:t>Select "Current Entry" for your current timecard</a:t>
            </a:r>
          </a:p>
          <a:p>
            <a:r>
              <a:rPr lang="en-US"/>
              <a:t>If you are working on a timecard other than the current week, select the timecard from the "Open Timecard" option </a:t>
            </a:r>
          </a:p>
          <a:p>
            <a:r>
              <a:rPr lang="en-US"/>
              <a:t>All timecard end dates are on Saturday so you will need to be sure to select the correct week that is needed.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58</a:t>
            </a:fld>
            <a:endParaRPr lang="en-US"/>
          </a:p>
        </p:txBody>
      </p:sp>
    </p:spTree>
    <p:extLst>
      <p:ext uri="{BB962C8B-B14F-4D97-AF65-F5344CB8AC3E}">
        <p14:creationId xmlns:p14="http://schemas.microsoft.com/office/powerpoint/2010/main" val="3185258108"/>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a:solidFill>
                  <a:srgbClr val="333399"/>
                </a:solidFill>
              </a:rPr>
              <a:t>Select "New Row"to begin entering data on your timecard.</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57200" y="2346956"/>
            <a:ext cx="8009746" cy="2673039"/>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59</a:t>
            </a:fld>
            <a:endParaRPr lang="en-US"/>
          </a:p>
        </p:txBody>
      </p:sp>
    </p:spTree>
    <p:extLst>
      <p:ext uri="{BB962C8B-B14F-4D97-AF65-F5344CB8AC3E}">
        <p14:creationId xmlns:p14="http://schemas.microsoft.com/office/powerpoint/2010/main" val="76910541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ea typeface="ＭＳ Ｐゴシック" charset="-128"/>
              </a:rPr>
              <a:t>Current Task Codes</a:t>
            </a:r>
            <a:r>
              <a:rPr lang="en-US" i="1">
                <a:ea typeface="ＭＳ Ｐゴシック" charset="-128"/>
              </a:rPr>
              <a:t>(</a:t>
            </a:r>
            <a:r>
              <a:rPr lang="en-US">
                <a:ea typeface="ＭＳ Ｐゴシック" charset="-128"/>
              </a:rPr>
              <a:t>cont’d</a:t>
            </a:r>
            <a:r>
              <a:rPr lang="en-US" i="1">
                <a:ea typeface="ＭＳ Ｐゴシック" charset="-128"/>
              </a:rPr>
              <a:t>)</a:t>
            </a:r>
            <a:endParaRPr lang="en-US" i="1">
              <a:solidFill>
                <a:schemeClr val="tx1"/>
              </a:solidFill>
              <a:ea typeface="ＭＳ Ｐゴシック" charset="-128"/>
            </a:endParaRPr>
          </a:p>
        </p:txBody>
      </p:sp>
      <p:sp>
        <p:nvSpPr>
          <p:cNvPr id="9219" name="Content Placeholder 2"/>
          <p:cNvSpPr>
            <a:spLocks noGrp="1"/>
          </p:cNvSpPr>
          <p:nvPr>
            <p:ph idx="1"/>
          </p:nvPr>
        </p:nvSpPr>
        <p:spPr/>
        <p:txBody>
          <a:bodyPr/>
          <a:lstStyle/>
          <a:p>
            <a:r>
              <a:rPr lang="en-US">
                <a:ea typeface="ＭＳ Ｐゴシック" charset="-128"/>
              </a:rPr>
              <a:t>Please do not enter time for students using any of the outdated task codes.</a:t>
            </a:r>
          </a:p>
          <a:p>
            <a:r>
              <a:rPr lang="en-US">
                <a:ea typeface="ＭＳ Ｐゴシック" charset="-128"/>
              </a:rPr>
              <a:t>If you see any students with outdated task codes, please send the student name to </a:t>
            </a:r>
            <a:r>
              <a:rPr lang="en-US">
                <a:ea typeface="ＭＳ Ｐゴシック" charset="-128"/>
                <a:hlinkClick r:id="rId2"/>
              </a:rPr>
              <a:t>Solomon.Help@escco.org</a:t>
            </a:r>
            <a:r>
              <a:rPr lang="en-US">
                <a:ea typeface="ＭＳ Ｐゴシック" charset="-128"/>
              </a:rPr>
              <a:t>, for updates.</a:t>
            </a:r>
          </a:p>
          <a:p>
            <a:endParaRPr lang="en-US">
              <a:ea typeface="ＭＳ Ｐゴシック" charset="-128"/>
            </a:endParaRPr>
          </a:p>
          <a:p>
            <a:endParaRPr lang="en-US">
              <a:ea typeface="ＭＳ Ｐゴシック" charset="-128"/>
            </a:endParaRPr>
          </a:p>
          <a:p>
            <a:pPr>
              <a:buNone/>
            </a:pPr>
            <a:endParaRPr lang="en-US">
              <a:ea typeface="ＭＳ Ｐゴシック" charset="-128"/>
            </a:endParaRPr>
          </a:p>
        </p:txBody>
      </p:sp>
      <p:sp>
        <p:nvSpPr>
          <p:cNvPr id="9220" name="Slide Number Placeholder 3"/>
          <p:cNvSpPr>
            <a:spLocks noGrp="1"/>
          </p:cNvSpPr>
          <p:nvPr>
            <p:ph type="sldNum" sz="quarter" idx="12"/>
          </p:nvPr>
        </p:nvSpPr>
        <p:spPr>
          <a:noFill/>
        </p:spPr>
        <p:txBody>
          <a:bodyPr/>
          <a:lstStyle/>
          <a:p>
            <a:fld id="{D4F54C23-FBBA-4582-A0C1-5A168262BD3C}" type="slidenum">
              <a:rPr lang="en-US" smtClean="0"/>
              <a:pPr/>
              <a:t>6</a:t>
            </a:fld>
            <a:endParaRPr lang="en-US"/>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Then select "Assigned"</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704204" y="2105210"/>
            <a:ext cx="7943158" cy="317313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60</a:t>
            </a:fld>
            <a:endParaRPr lang="en-US"/>
          </a:p>
        </p:txBody>
      </p:sp>
    </p:spTree>
    <p:extLst>
      <p:ext uri="{BB962C8B-B14F-4D97-AF65-F5344CB8AC3E}">
        <p14:creationId xmlns:p14="http://schemas.microsoft.com/office/powerpoint/2010/main" val="2110604669"/>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Select the Project</a:t>
            </a:r>
            <a:endParaRPr lang="en-US">
              <a:solidFill>
                <a:schemeClr val="tx1"/>
              </a:solidFill>
            </a:endParaRPr>
          </a:p>
        </p:txBody>
      </p:sp>
      <p:pic>
        <p:nvPicPr>
          <p:cNvPr id="6" name="Content Placeholder 5"/>
          <p:cNvPicPr>
            <a:picLocks noGrp="1" noChangeAspect="1"/>
          </p:cNvPicPr>
          <p:nvPr>
            <p:ph idx="1"/>
          </p:nvPr>
        </p:nvPicPr>
        <p:blipFill>
          <a:blip r:embed="rId3"/>
          <a:stretch>
            <a:fillRect/>
          </a:stretch>
        </p:blipFill>
        <p:spPr>
          <a:xfrm>
            <a:off x="1166456" y="1652745"/>
            <a:ext cx="7184114" cy="4405092"/>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61</a:t>
            </a:fld>
            <a:endParaRPr lang="en-US"/>
          </a:p>
        </p:txBody>
      </p:sp>
    </p:spTree>
    <p:extLst>
      <p:ext uri="{BB962C8B-B14F-4D97-AF65-F5344CB8AC3E}">
        <p14:creationId xmlns:p14="http://schemas.microsoft.com/office/powerpoint/2010/main" val="591857034"/>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t>Type 4 or more letters of Student's Name in the Description Box and matching projects will appear below.</a:t>
            </a:r>
            <a:endParaRPr lang="en-US" sz="24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42823" y="2234977"/>
            <a:ext cx="8437053" cy="3244885"/>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62</a:t>
            </a:fld>
            <a:endParaRPr lang="en-US"/>
          </a:p>
        </p:txBody>
      </p:sp>
    </p:spTree>
    <p:extLst>
      <p:ext uri="{BB962C8B-B14F-4D97-AF65-F5344CB8AC3E}">
        <p14:creationId xmlns:p14="http://schemas.microsoft.com/office/powerpoint/2010/main" val="77461399"/>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a:solidFill>
                  <a:srgbClr val="333399"/>
                </a:solidFill>
              </a:rPr>
              <a:t>Select the day and enter the hours worked.</a:t>
            </a:r>
            <a:endParaRPr lang="en-US" sz="28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47501" y="1802601"/>
            <a:ext cx="8655527" cy="429282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63</a:t>
            </a:fld>
            <a:endParaRPr lang="en-US"/>
          </a:p>
        </p:txBody>
      </p:sp>
    </p:spTree>
    <p:extLst>
      <p:ext uri="{BB962C8B-B14F-4D97-AF65-F5344CB8AC3E}">
        <p14:creationId xmlns:p14="http://schemas.microsoft.com/office/powerpoint/2010/main" val="4160436916"/>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Select "Save"</a:t>
            </a:r>
            <a:endParaRPr lang="en-US">
              <a:solidFill>
                <a:schemeClr val="tx1"/>
              </a:solidFill>
            </a:endParaRPr>
          </a:p>
        </p:txBody>
      </p:sp>
      <p:sp>
        <p:nvSpPr>
          <p:cNvPr id="3" name="Content Placeholder 2"/>
          <p:cNvSpPr>
            <a:spLocks noGrp="1"/>
          </p:cNvSpPr>
          <p:nvPr>
            <p:ph idx="1"/>
          </p:nvPr>
        </p:nvSpPr>
        <p:spPr/>
        <p:txBody>
          <a:bodyPr/>
          <a:lstStyle/>
          <a:p>
            <a:r>
              <a:rPr lang="en-US"/>
              <a:t>After adding a new row, select "save"</a:t>
            </a:r>
          </a:p>
          <a:p>
            <a:r>
              <a:rPr lang="en-US"/>
              <a:t>Select "New row" to create another timecard line</a:t>
            </a:r>
          </a:p>
          <a:p>
            <a:r>
              <a:rPr lang="en-US"/>
              <a:t>To insure all of your lines are saved – save after each line is complete with time entered.</a:t>
            </a:r>
          </a:p>
          <a:p>
            <a:r>
              <a:rPr lang="en-US"/>
              <a:t>If needed, you can remove a line by highlighting the line and selecting "Remove row" (refer to next slide)</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64</a:t>
            </a:fld>
            <a:endParaRPr lang="en-US"/>
          </a:p>
        </p:txBody>
      </p:sp>
    </p:spTree>
    <p:extLst>
      <p:ext uri="{BB962C8B-B14F-4D97-AF65-F5344CB8AC3E}">
        <p14:creationId xmlns:p14="http://schemas.microsoft.com/office/powerpoint/2010/main" val="2037938498"/>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a:solidFill>
                  <a:srgbClr val="333399"/>
                </a:solidFill>
              </a:rPr>
              <a:t>To Edit a line – Highlight the line and select "Edit"</a:t>
            </a:r>
            <a:endParaRPr lang="en-US" sz="28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55917" y="2061433"/>
            <a:ext cx="8639872" cy="2753929"/>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65</a:t>
            </a:fld>
            <a:endParaRPr lang="en-US"/>
          </a:p>
        </p:txBody>
      </p:sp>
    </p:spTree>
    <p:extLst>
      <p:ext uri="{BB962C8B-B14F-4D97-AF65-F5344CB8AC3E}">
        <p14:creationId xmlns:p14="http://schemas.microsoft.com/office/powerpoint/2010/main" val="2060845306"/>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rgbClr val="333399"/>
                </a:solidFill>
              </a:rPr>
              <a:t>Adding Comments to a timecard if needed</a:t>
            </a:r>
            <a:endParaRPr lang="en-US" sz="3200">
              <a:solidFill>
                <a:schemeClr val="tx1"/>
              </a:solidFill>
            </a:endParaRPr>
          </a:p>
        </p:txBody>
      </p:sp>
      <p:sp>
        <p:nvSpPr>
          <p:cNvPr id="3" name="Content Placeholder 2"/>
          <p:cNvSpPr>
            <a:spLocks noGrp="1"/>
          </p:cNvSpPr>
          <p:nvPr>
            <p:ph idx="1"/>
          </p:nvPr>
        </p:nvSpPr>
        <p:spPr/>
        <p:txBody>
          <a:bodyPr/>
          <a:lstStyle/>
          <a:p>
            <a:r>
              <a:rPr lang="en-US"/>
              <a:t>Press the Summary Button to add comments</a:t>
            </a:r>
          </a:p>
          <a:p>
            <a:r>
              <a:rPr lang="en-US"/>
              <a:t>Type your comments in the"Description" box</a:t>
            </a:r>
          </a:p>
          <a:p>
            <a:r>
              <a:rPr lang="en-US"/>
              <a:t>Select "Accept"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66</a:t>
            </a:fld>
            <a:endParaRPr lang="en-US"/>
          </a:p>
        </p:txBody>
      </p:sp>
    </p:spTree>
    <p:extLst>
      <p:ext uri="{BB962C8B-B14F-4D97-AF65-F5344CB8AC3E}">
        <p14:creationId xmlns:p14="http://schemas.microsoft.com/office/powerpoint/2010/main" val="2810155355"/>
      </p:ext>
    </p:extLst>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Adding Comments to a Timecard(cont.)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723958" y="1778635"/>
            <a:ext cx="3430906" cy="4432695"/>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67</a:t>
            </a:fld>
            <a:endParaRPr lang="en-US"/>
          </a:p>
        </p:txBody>
      </p:sp>
    </p:spTree>
    <p:extLst>
      <p:ext uri="{BB962C8B-B14F-4D97-AF65-F5344CB8AC3E}">
        <p14:creationId xmlns:p14="http://schemas.microsoft.com/office/powerpoint/2010/main" val="1063383505"/>
      </p:ext>
    </p:extLst>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solidFill>
                  <a:srgbClr val="333399"/>
                </a:solidFill>
              </a:rPr>
              <a:t>To submit your timecard select the status button and change it to"Completed"then select "Save".</a:t>
            </a:r>
            <a:endParaRPr lang="en-US" sz="24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84672" y="1973263"/>
            <a:ext cx="8581706" cy="320525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68</a:t>
            </a:fld>
            <a:endParaRPr lang="en-US"/>
          </a:p>
        </p:txBody>
      </p:sp>
    </p:spTree>
    <p:extLst>
      <p:ext uri="{BB962C8B-B14F-4D97-AF65-F5344CB8AC3E}">
        <p14:creationId xmlns:p14="http://schemas.microsoft.com/office/powerpoint/2010/main" val="2115172891"/>
      </p:ext>
    </p:extLst>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Timecard Ready for Approval</a:t>
            </a:r>
            <a:endParaRPr lang="en-US">
              <a:solidFill>
                <a:schemeClr val="tx1"/>
              </a:solidFill>
            </a:endParaRPr>
          </a:p>
        </p:txBody>
      </p:sp>
      <p:sp>
        <p:nvSpPr>
          <p:cNvPr id="3" name="Content Placeholder 2"/>
          <p:cNvSpPr>
            <a:spLocks noGrp="1"/>
          </p:cNvSpPr>
          <p:nvPr>
            <p:ph idx="1"/>
          </p:nvPr>
        </p:nvSpPr>
        <p:spPr/>
        <p:txBody>
          <a:bodyPr/>
          <a:lstStyle/>
          <a:p>
            <a:r>
              <a:rPr lang="en-US"/>
              <a:t>Your timecard is now complete and ready to be approved.</a:t>
            </a:r>
          </a:p>
          <a:p>
            <a:r>
              <a:rPr lang="en-US"/>
              <a:t>Press the "Summary" button to get a recap of the total hours entered on this timecard if desired.</a:t>
            </a:r>
          </a:p>
          <a:p>
            <a:r>
              <a:rPr lang="en-US"/>
              <a:t>Press the "Summary"button to review the comments added to this timecard.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69</a:t>
            </a:fld>
            <a:endParaRPr lang="en-US"/>
          </a:p>
        </p:txBody>
      </p:sp>
    </p:spTree>
    <p:extLst>
      <p:ext uri="{BB962C8B-B14F-4D97-AF65-F5344CB8AC3E}">
        <p14:creationId xmlns:p14="http://schemas.microsoft.com/office/powerpoint/2010/main" val="119329897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a:ea typeface="ＭＳ Ｐゴシック" charset="-128"/>
              </a:rPr>
              <a:t>Data entered in Solomon by Related Services</a:t>
            </a:r>
          </a:p>
        </p:txBody>
      </p:sp>
      <p:sp>
        <p:nvSpPr>
          <p:cNvPr id="11267" name="Content Placeholder 2"/>
          <p:cNvSpPr>
            <a:spLocks noGrp="1"/>
          </p:cNvSpPr>
          <p:nvPr>
            <p:ph idx="1"/>
          </p:nvPr>
        </p:nvSpPr>
        <p:spPr>
          <a:xfrm>
            <a:off x="304800" y="1828800"/>
            <a:ext cx="8229600" cy="4221163"/>
          </a:xfrm>
        </p:spPr>
        <p:txBody>
          <a:bodyPr/>
          <a:lstStyle/>
          <a:p>
            <a:r>
              <a:rPr lang="en-US">
                <a:ea typeface="ＭＳ Ｐゴシック" charset="-128"/>
              </a:rPr>
              <a:t>Direct Services and Support for School Personnel/Consultation</a:t>
            </a:r>
          </a:p>
          <a:p>
            <a:r>
              <a:rPr lang="en-US">
                <a:ea typeface="ＭＳ Ｐゴシック" charset="-128"/>
              </a:rPr>
              <a:t>Indirect Services includes: communication, prep-time, daily data collection, Medicaid data entry and creating materials for students </a:t>
            </a:r>
          </a:p>
          <a:p>
            <a:r>
              <a:rPr lang="en-US">
                <a:ea typeface="ＭＳ Ｐゴシック" charset="-128"/>
              </a:rPr>
              <a:t>Evaluation/Reevaluation</a:t>
            </a:r>
          </a:p>
          <a:p>
            <a:r>
              <a:rPr lang="en-US">
                <a:ea typeface="ＭＳ Ｐゴシック" charset="-128"/>
              </a:rPr>
              <a:t>IEP Meetings and Writing and Documenting IEP Progress</a:t>
            </a:r>
          </a:p>
        </p:txBody>
      </p:sp>
      <p:sp>
        <p:nvSpPr>
          <p:cNvPr id="11268" name="Slide Number Placeholder 3"/>
          <p:cNvSpPr>
            <a:spLocks noGrp="1"/>
          </p:cNvSpPr>
          <p:nvPr>
            <p:ph type="sldNum" sz="quarter" idx="12"/>
          </p:nvPr>
        </p:nvSpPr>
        <p:spPr>
          <a:noFill/>
        </p:spPr>
        <p:txBody>
          <a:bodyPr/>
          <a:lstStyle/>
          <a:p>
            <a:fld id="{E7EEAA8D-BA3E-423A-A046-40E07D53DF84}" type="slidenum">
              <a:rPr lang="en-US" smtClean="0"/>
              <a:pPr/>
              <a:t>7</a:t>
            </a:fld>
            <a:endParaRPr lang="en-US"/>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How to Duplicate a Timecard</a:t>
            </a:r>
            <a:endParaRPr lang="en-US">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70</a:t>
            </a:fld>
            <a:endParaRPr lang="en-US"/>
          </a:p>
        </p:txBody>
      </p:sp>
      <p:sp>
        <p:nvSpPr>
          <p:cNvPr id="6" name="Content Placeholder 5"/>
          <p:cNvSpPr>
            <a:spLocks noGrp="1"/>
          </p:cNvSpPr>
          <p:nvPr>
            <p:ph idx="1"/>
          </p:nvPr>
        </p:nvSpPr>
        <p:spPr/>
        <p:txBody>
          <a:bodyPr/>
          <a:lstStyle/>
          <a:p>
            <a:pPr marL="0" indent="0">
              <a:buNone/>
            </a:pPr>
            <a:r>
              <a:rPr lang="en-US"/>
              <a:t>To Duplicate a past timecard:</a:t>
            </a:r>
          </a:p>
          <a:p>
            <a:pPr marL="0" indent="0">
              <a:buNone/>
            </a:pPr>
            <a:endParaRPr lang="en-US"/>
          </a:p>
          <a:p>
            <a:r>
              <a:rPr lang="en-US"/>
              <a:t>Go to "Project"</a:t>
            </a:r>
          </a:p>
          <a:p>
            <a:r>
              <a:rPr lang="en-US"/>
              <a:t>Select "Timecard Entry"</a:t>
            </a:r>
          </a:p>
          <a:p>
            <a:endParaRPr lang="en-US"/>
          </a:p>
          <a:p>
            <a:endParaRPr lang="en-US"/>
          </a:p>
        </p:txBody>
      </p:sp>
    </p:spTree>
    <p:extLst>
      <p:ext uri="{BB962C8B-B14F-4D97-AF65-F5344CB8AC3E}">
        <p14:creationId xmlns:p14="http://schemas.microsoft.com/office/powerpoint/2010/main" val="3595566044"/>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Select "Timecard History" </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691534" y="2116138"/>
            <a:ext cx="7684116" cy="3486468"/>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71</a:t>
            </a:fld>
            <a:endParaRPr lang="en-US"/>
          </a:p>
        </p:txBody>
      </p:sp>
    </p:spTree>
    <p:extLst>
      <p:ext uri="{BB962C8B-B14F-4D97-AF65-F5344CB8AC3E}">
        <p14:creationId xmlns:p14="http://schemas.microsoft.com/office/powerpoint/2010/main" val="1802557772"/>
      </p:ext>
    </p:extLst>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Click"Actions</a:t>
            </a:r>
            <a:r>
              <a:rPr lang="en-US"/>
              <a: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349370" y="1732432"/>
            <a:ext cx="8427875" cy="2806134"/>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72</a:t>
            </a:fld>
            <a:endParaRPr lang="en-US"/>
          </a:p>
        </p:txBody>
      </p:sp>
    </p:spTree>
    <p:extLst>
      <p:ext uri="{BB962C8B-B14F-4D97-AF65-F5344CB8AC3E}">
        <p14:creationId xmlns:p14="http://schemas.microsoft.com/office/powerpoint/2010/main" val="279151449"/>
      </p:ext>
    </p:extLst>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t>Click "Duplicate" next to the timecard you wish to duplicate.</a:t>
            </a:r>
            <a:endParaRPr lang="en-US" sz="3200">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73</a:t>
            </a:fld>
            <a:endParaRPr lang="en-US"/>
          </a:p>
        </p:txBody>
      </p:sp>
      <p:pic>
        <p:nvPicPr>
          <p:cNvPr id="7" name="Content Placeholder 6"/>
          <p:cNvPicPr>
            <a:picLocks noGrp="1" noChangeAspect="1"/>
          </p:cNvPicPr>
          <p:nvPr>
            <p:ph idx="1"/>
          </p:nvPr>
        </p:nvPicPr>
        <p:blipFill>
          <a:blip r:embed="rId3"/>
          <a:stretch>
            <a:fillRect/>
          </a:stretch>
        </p:blipFill>
        <p:spPr>
          <a:xfrm>
            <a:off x="346933" y="2272946"/>
            <a:ext cx="8556348" cy="2836949"/>
          </a:xfrm>
        </p:spPr>
      </p:pic>
    </p:spTree>
    <p:extLst>
      <p:ext uri="{BB962C8B-B14F-4D97-AF65-F5344CB8AC3E}">
        <p14:creationId xmlns:p14="http://schemas.microsoft.com/office/powerpoint/2010/main" val="1330637238"/>
      </p:ext>
    </p:extLst>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Pick the period to duplicate.</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1439863" y="1597025"/>
            <a:ext cx="5940143" cy="4584430"/>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74</a:t>
            </a:fld>
            <a:endParaRPr lang="en-US"/>
          </a:p>
        </p:txBody>
      </p:sp>
    </p:spTree>
    <p:extLst>
      <p:ext uri="{BB962C8B-B14F-4D97-AF65-F5344CB8AC3E}">
        <p14:creationId xmlns:p14="http://schemas.microsoft.com/office/powerpoint/2010/main" val="2034102982"/>
      </p:ext>
    </p:extLst>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Duplicated Timecard will Appear</a:t>
            </a:r>
            <a:endParaRPr lang="en-US" sz="4000">
              <a:solidFill>
                <a:schemeClr val="tx1"/>
              </a:solidFill>
            </a:endParaRPr>
          </a:p>
        </p:txBody>
      </p:sp>
      <p:sp>
        <p:nvSpPr>
          <p:cNvPr id="3" name="Content Placeholder 2"/>
          <p:cNvSpPr>
            <a:spLocks noGrp="1"/>
          </p:cNvSpPr>
          <p:nvPr>
            <p:ph idx="1"/>
          </p:nvPr>
        </p:nvSpPr>
        <p:spPr/>
        <p:txBody>
          <a:bodyPr/>
          <a:lstStyle/>
          <a:p>
            <a:r>
              <a:rPr lang="en-US"/>
              <a:t>Your new timecard will appear with all of the projects from the duplicated timecard.</a:t>
            </a:r>
          </a:p>
          <a:p>
            <a:r>
              <a:rPr lang="en-US"/>
              <a:t>The hours are reset to zero.</a:t>
            </a:r>
          </a:p>
          <a:p>
            <a:r>
              <a:rPr lang="en-US"/>
              <a:t>Continue to add hours as needed.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75</a:t>
            </a:fld>
            <a:endParaRPr lang="en-US"/>
          </a:p>
        </p:txBody>
      </p:sp>
    </p:spTree>
    <p:extLst>
      <p:ext uri="{BB962C8B-B14F-4D97-AF65-F5344CB8AC3E}">
        <p14:creationId xmlns:p14="http://schemas.microsoft.com/office/powerpoint/2010/main" val="220099929"/>
      </p:ext>
    </p:extLst>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Example of a Duplicated Timecard</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678086" y="2084511"/>
            <a:ext cx="7899407" cy="3835608"/>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76</a:t>
            </a:fld>
            <a:endParaRPr lang="en-US"/>
          </a:p>
        </p:txBody>
      </p:sp>
    </p:spTree>
    <p:extLst>
      <p:ext uri="{BB962C8B-B14F-4D97-AF65-F5344CB8AC3E}">
        <p14:creationId xmlns:p14="http://schemas.microsoft.com/office/powerpoint/2010/main" val="3322690749"/>
      </p:ext>
    </p:extLst>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a:solidFill>
                  <a:srgbClr val="333399"/>
                </a:solidFill>
              </a:rPr>
              <a:t>To Correct a Rejected Timecard – Select "Open Timecards"</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42913" y="2689225"/>
            <a:ext cx="8266112" cy="1723010"/>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77</a:t>
            </a:fld>
            <a:endParaRPr lang="en-US"/>
          </a:p>
        </p:txBody>
      </p:sp>
    </p:spTree>
    <p:extLst>
      <p:ext uri="{BB962C8B-B14F-4D97-AF65-F5344CB8AC3E}">
        <p14:creationId xmlns:p14="http://schemas.microsoft.com/office/powerpoint/2010/main" val="2487306980"/>
      </p:ext>
    </p:extLst>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To Correct a Rejected Timecard (cont.)</a:t>
            </a:r>
            <a:endParaRPr lang="en-US">
              <a:solidFill>
                <a:schemeClr val="tx1"/>
              </a:solidFill>
            </a:endParaRPr>
          </a:p>
        </p:txBody>
      </p:sp>
      <p:sp>
        <p:nvSpPr>
          <p:cNvPr id="3" name="Content Placeholder 2"/>
          <p:cNvSpPr>
            <a:spLocks noGrp="1"/>
          </p:cNvSpPr>
          <p:nvPr>
            <p:ph idx="1"/>
          </p:nvPr>
        </p:nvSpPr>
        <p:spPr/>
        <p:txBody>
          <a:bodyPr/>
          <a:lstStyle/>
          <a:p>
            <a:r>
              <a:rPr lang="en-US"/>
              <a:t>Scroll down to the timecard that has been rejected – Select it to open the timecard.</a:t>
            </a:r>
          </a:p>
          <a:p>
            <a:r>
              <a:rPr lang="en-US"/>
              <a:t>Make your changes, then change the status to "Complete" and save.</a:t>
            </a:r>
          </a:p>
          <a:p>
            <a:r>
              <a:rPr lang="en-US"/>
              <a:t>Your rejected timecard is now ready to be approved again.</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78</a:t>
            </a:fld>
            <a:endParaRPr lang="en-US"/>
          </a:p>
        </p:txBody>
      </p:sp>
    </p:spTree>
    <p:extLst>
      <p:ext uri="{BB962C8B-B14F-4D97-AF65-F5344CB8AC3E}">
        <p14:creationId xmlns:p14="http://schemas.microsoft.com/office/powerpoint/2010/main" val="3457819777"/>
      </p:ext>
    </p:extLst>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Logging Out of Solomon</a:t>
            </a:r>
            <a:endParaRPr lang="en-US">
              <a:solidFill>
                <a:schemeClr val="tx1"/>
              </a:solidFill>
            </a:endParaRPr>
          </a:p>
        </p:txBody>
      </p:sp>
      <p:sp>
        <p:nvSpPr>
          <p:cNvPr id="3" name="Content Placeholder 2"/>
          <p:cNvSpPr>
            <a:spLocks noGrp="1"/>
          </p:cNvSpPr>
          <p:nvPr>
            <p:ph idx="1"/>
          </p:nvPr>
        </p:nvSpPr>
        <p:spPr/>
        <p:txBody>
          <a:bodyPr/>
          <a:lstStyle/>
          <a:p>
            <a:r>
              <a:rPr lang="en-US"/>
              <a:t>Log out by selecting the main menu icon in the upper left hand corner of the screen</a:t>
            </a:r>
          </a:p>
          <a:p>
            <a:r>
              <a:rPr lang="en-US"/>
              <a:t>The main menu icon is the 9 dot waffle button</a:t>
            </a:r>
          </a:p>
          <a:p>
            <a:r>
              <a:rPr lang="en-US"/>
              <a:t>Select "Logout"</a:t>
            </a:r>
          </a:p>
          <a:p>
            <a:r>
              <a:rPr lang="en-US"/>
              <a:t>Be sure that you have saved your data prior to logout</a:t>
            </a:r>
          </a:p>
          <a:p>
            <a:r>
              <a:rPr lang="en-US"/>
              <a:t>If you have not saved your data and choose to logout from the main menu icon, your data will be lost.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79</a:t>
            </a:fld>
            <a:endParaRPr lang="en-US"/>
          </a:p>
        </p:txBody>
      </p:sp>
    </p:spTree>
    <p:extLst>
      <p:ext uri="{BB962C8B-B14F-4D97-AF65-F5344CB8AC3E}">
        <p14:creationId xmlns:p14="http://schemas.microsoft.com/office/powerpoint/2010/main" val="323434427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charset="0"/>
              </a:rPr>
              <a:t>Data entered in Solomon by Related Services</a:t>
            </a:r>
            <a:r>
              <a:rPr lang="en-US">
                <a:solidFill>
                  <a:schemeClr val="tx1"/>
                </a:solidFill>
                <a:latin typeface="Arial" charset="0"/>
              </a:rPr>
              <a:t> </a:t>
            </a:r>
          </a:p>
          <a:p>
            <a:endParaRPr lang="en-US"/>
          </a:p>
        </p:txBody>
      </p:sp>
      <p:sp>
        <p:nvSpPr>
          <p:cNvPr id="3" name="Content Placeholder 2"/>
          <p:cNvSpPr>
            <a:spLocks noGrp="1"/>
          </p:cNvSpPr>
          <p:nvPr>
            <p:ph idx="1"/>
          </p:nvPr>
        </p:nvSpPr>
        <p:spPr/>
        <p:txBody>
          <a:bodyPr/>
          <a:lstStyle/>
          <a:p>
            <a:r>
              <a:rPr lang="en-US">
                <a:latin typeface="Arial" charset="0"/>
              </a:rPr>
              <a:t>Student Not Available for Services/Student Absent</a:t>
            </a:r>
          </a:p>
          <a:p>
            <a:r>
              <a:rPr lang="en-US">
                <a:latin typeface="Arial" charset="0"/>
              </a:rPr>
              <a:t>School Closed by Calamity Day</a:t>
            </a:r>
          </a:p>
          <a:p>
            <a:r>
              <a:rPr lang="en-US">
                <a:latin typeface="Arial" charset="0"/>
              </a:rPr>
              <a:t>School Closed by District Calendar</a:t>
            </a:r>
          </a:p>
          <a:p>
            <a:r>
              <a:rPr lang="en-US">
                <a:latin typeface="Arial" charset="0"/>
              </a:rPr>
              <a:t>Contracted Time to a District</a:t>
            </a:r>
          </a:p>
          <a:p>
            <a:r>
              <a:rPr lang="en-US">
                <a:latin typeface="Arial" charset="0"/>
              </a:rPr>
              <a:t>ESC Non-Charge Time</a:t>
            </a:r>
          </a:p>
          <a:p>
            <a:r>
              <a:rPr lang="en-US">
                <a:latin typeface="Arial" charset="0"/>
              </a:rPr>
              <a:t>Professional Development Activities</a:t>
            </a:r>
          </a:p>
          <a:p>
            <a:r>
              <a:rPr lang="en-US">
                <a:latin typeface="Arial" charset="0"/>
              </a:rPr>
              <a:t>Staff Absence</a:t>
            </a:r>
          </a:p>
          <a:p>
            <a:r>
              <a:rPr lang="en-US">
                <a:latin typeface="Arial" charset="0"/>
              </a:rPr>
              <a:t>Travel Time </a:t>
            </a:r>
          </a:p>
          <a:p>
            <a:pPr marL="0" indent="0">
              <a:buNone/>
            </a:pPr>
            <a:endParaRPr lang="en-US">
              <a:latin typeface="Arial" charset="0"/>
            </a:endParaRPr>
          </a:p>
          <a:p>
            <a:endParaRPr lang="en-US"/>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8</a:t>
            </a:fld>
            <a:endParaRPr lang="en-US"/>
          </a:p>
        </p:txBody>
      </p:sp>
    </p:spTree>
    <p:extLst>
      <p:ext uri="{BB962C8B-B14F-4D97-AF65-F5344CB8AC3E}">
        <p14:creationId xmlns:p14="http://schemas.microsoft.com/office/powerpoint/2010/main" val="2562453474"/>
      </p:ext>
    </p:extLst>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Logging Out of Solomon(cont.)</a:t>
            </a:r>
            <a:endParaRPr lang="en-US" sz="4000">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80</a:t>
            </a:fld>
            <a:endParaRPr lang="en-US"/>
          </a:p>
        </p:txBody>
      </p:sp>
      <p:pic>
        <p:nvPicPr>
          <p:cNvPr id="7" name="Content Placeholder 6"/>
          <p:cNvPicPr>
            <a:picLocks noGrp="1" noChangeAspect="1"/>
          </p:cNvPicPr>
          <p:nvPr>
            <p:ph idx="1"/>
          </p:nvPr>
        </p:nvPicPr>
        <p:blipFill>
          <a:blip r:embed="rId3"/>
          <a:stretch>
            <a:fillRect/>
          </a:stretch>
        </p:blipFill>
        <p:spPr>
          <a:xfrm>
            <a:off x="1674813" y="1495679"/>
            <a:ext cx="5262374" cy="4898569"/>
          </a:xfrm>
        </p:spPr>
      </p:pic>
    </p:spTree>
    <p:extLst>
      <p:ext uri="{BB962C8B-B14F-4D97-AF65-F5344CB8AC3E}">
        <p14:creationId xmlns:p14="http://schemas.microsoft.com/office/powerpoint/2010/main" val="4207155666"/>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ea typeface="ＭＳ Ｐゴシック" charset="-128"/>
              </a:rPr>
              <a:t>Helpful Tips</a:t>
            </a:r>
          </a:p>
        </p:txBody>
      </p:sp>
      <p:sp>
        <p:nvSpPr>
          <p:cNvPr id="69635" name="Rectangle 3"/>
          <p:cNvSpPr>
            <a:spLocks noGrp="1" noChangeArrowheads="1"/>
          </p:cNvSpPr>
          <p:nvPr>
            <p:ph idx="1"/>
          </p:nvPr>
        </p:nvSpPr>
        <p:spPr/>
        <p:txBody>
          <a:bodyPr/>
          <a:lstStyle/>
          <a:p>
            <a:pPr eaLnBrk="1" hangingPunct="1"/>
            <a:r>
              <a:rPr lang="en-US">
                <a:ea typeface="ＭＳ Ｐゴシック" charset="-128"/>
              </a:rPr>
              <a:t>If you have any questions, red flags, or errors in your timecard contact your Approver/Chair.</a:t>
            </a:r>
          </a:p>
          <a:p>
            <a:pPr eaLnBrk="1" hangingPunct="1"/>
            <a:r>
              <a:rPr lang="en-US">
                <a:ea typeface="ＭＳ Ｐゴシック" charset="-128"/>
              </a:rPr>
              <a:t>If you have submitted a timesheet to your Approver/Chair with an error, contact him/her to reject it, so you can make corrections.</a:t>
            </a:r>
          </a:p>
          <a:p>
            <a:pPr eaLnBrk="1" hangingPunct="1"/>
            <a:r>
              <a:rPr lang="en-US">
                <a:ea typeface="ＭＳ Ｐゴシック" charset="-128"/>
              </a:rPr>
              <a:t>If you are absent on a Friday please submit your timecard from home if possible. If you cannot, please contact your Approver/Chair.</a:t>
            </a:r>
          </a:p>
        </p:txBody>
      </p:sp>
      <p:sp>
        <p:nvSpPr>
          <p:cNvPr id="69636" name="Slide Number Placeholder 3"/>
          <p:cNvSpPr>
            <a:spLocks noGrp="1"/>
          </p:cNvSpPr>
          <p:nvPr>
            <p:ph type="sldNum" sz="quarter" idx="12"/>
          </p:nvPr>
        </p:nvSpPr>
        <p:spPr>
          <a:noFill/>
        </p:spPr>
        <p:txBody>
          <a:bodyPr/>
          <a:lstStyle/>
          <a:p>
            <a:fld id="{2D49ED81-FBBC-4678-B704-EB0617C4A442}" type="slidenum">
              <a:rPr lang="en-US" smtClean="0"/>
              <a:pPr/>
              <a:t>81</a:t>
            </a:fld>
            <a:endParaRPr lang="en-US"/>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z="4000">
                <a:ea typeface="ＭＳ Ｐゴシック" charset="-128"/>
              </a:rPr>
              <a:t>Why and When to Duplicate or Delete a Timecard</a:t>
            </a:r>
            <a:endParaRPr lang="en-US" sz="4000">
              <a:solidFill>
                <a:schemeClr val="tx1"/>
              </a:solidFill>
              <a:ea typeface="ＭＳ Ｐゴシック" charset="-128"/>
            </a:endParaRPr>
          </a:p>
        </p:txBody>
      </p:sp>
      <p:sp>
        <p:nvSpPr>
          <p:cNvPr id="64515" name="Rectangle 3"/>
          <p:cNvSpPr>
            <a:spLocks noGrp="1" noChangeArrowheads="1"/>
          </p:cNvSpPr>
          <p:nvPr>
            <p:ph idx="1"/>
          </p:nvPr>
        </p:nvSpPr>
        <p:spPr/>
        <p:txBody>
          <a:bodyPr/>
          <a:lstStyle/>
          <a:p>
            <a:pPr marL="0" indent="0" eaLnBrk="1" hangingPunct="1">
              <a:buNone/>
            </a:pPr>
            <a:r>
              <a:rPr lang="en-US" sz="2400">
                <a:ea typeface="ＭＳ Ｐゴシック" charset="-128"/>
              </a:rPr>
              <a:t>When to delete:</a:t>
            </a:r>
            <a:r>
              <a:rPr lang="en-US">
                <a:ea typeface="ＭＳ Ｐゴシック" charset="-128"/>
              </a:rPr>
              <a:t> </a:t>
            </a:r>
          </a:p>
          <a:p>
            <a:pPr eaLnBrk="1" hangingPunct="1"/>
            <a:r>
              <a:rPr lang="en-US" sz="2400">
                <a:ea typeface="ＭＳ Ｐゴシック" charset="-128"/>
              </a:rPr>
              <a:t>You have started, not yet saved a timecard for the wrong week</a:t>
            </a:r>
          </a:p>
          <a:p>
            <a:pPr eaLnBrk="1" hangingPunct="1"/>
            <a:r>
              <a:rPr lang="en-US" sz="2400">
                <a:ea typeface="ＭＳ Ｐゴシック" charset="-128"/>
              </a:rPr>
              <a:t>Once a timecard has been saved, it cannot be deleted</a:t>
            </a:r>
          </a:p>
          <a:p>
            <a:pPr marL="0" indent="0" eaLnBrk="1" hangingPunct="1">
              <a:buNone/>
            </a:pPr>
            <a:r>
              <a:rPr lang="en-US" sz="2400">
                <a:ea typeface="ＭＳ Ｐゴシック" charset="-128"/>
              </a:rPr>
              <a:t>Why to duplicate:</a:t>
            </a:r>
          </a:p>
          <a:p>
            <a:pPr eaLnBrk="1" hangingPunct="1"/>
            <a:r>
              <a:rPr lang="en-US" sz="2400">
                <a:ea typeface="ＭＳ Ｐゴシック" charset="-128"/>
              </a:rPr>
              <a:t>So you don't have to enter all student names and tasks each time your submit a timecard</a:t>
            </a:r>
          </a:p>
          <a:p>
            <a:pPr eaLnBrk="1" hangingPunct="1"/>
            <a:r>
              <a:rPr lang="en-US" sz="2400">
                <a:ea typeface="ＭＳ Ｐゴシック" charset="-128"/>
              </a:rPr>
              <a:t>To minimize errors</a:t>
            </a:r>
            <a:endParaRPr lang="en-US">
              <a:ea typeface="ＭＳ Ｐゴシック" charset="-128"/>
            </a:endParaRPr>
          </a:p>
          <a:p>
            <a:pPr marL="0" indent="0" eaLnBrk="1" hangingPunct="1">
              <a:buNone/>
            </a:pPr>
            <a:r>
              <a:rPr lang="en-US" sz="2400">
                <a:ea typeface="ＭＳ Ｐゴシック" charset="-128"/>
              </a:rPr>
              <a:t>What to duplicate:</a:t>
            </a:r>
          </a:p>
          <a:p>
            <a:pPr eaLnBrk="1" hangingPunct="1"/>
            <a:r>
              <a:rPr lang="en-US" sz="2400">
                <a:ea typeface="ＭＳ Ｐゴシック" charset="-128"/>
              </a:rPr>
              <a:t>Once a timecard has been completed, either your initial timecard or any completed timecard thereafter</a:t>
            </a:r>
            <a:endParaRPr lang="en-US">
              <a:ea typeface="ＭＳ Ｐゴシック" charset="-128"/>
            </a:endParaRPr>
          </a:p>
          <a:p>
            <a:pPr lvl="1" eaLnBrk="1" hangingPunct="1"/>
            <a:endParaRPr lang="en-US">
              <a:ea typeface="ＭＳ Ｐゴシック" charset="-128"/>
            </a:endParaRPr>
          </a:p>
          <a:p>
            <a:pPr marL="457200" lvl="1" indent="0" eaLnBrk="1" hangingPunct="1">
              <a:buNone/>
            </a:pPr>
            <a:endParaRPr lang="en-US">
              <a:ea typeface="ＭＳ Ｐゴシック" charset="-128"/>
            </a:endParaRPr>
          </a:p>
        </p:txBody>
      </p:sp>
      <p:sp>
        <p:nvSpPr>
          <p:cNvPr id="64516" name="Slide Number Placeholder 3"/>
          <p:cNvSpPr>
            <a:spLocks noGrp="1"/>
          </p:cNvSpPr>
          <p:nvPr>
            <p:ph type="sldNum" sz="quarter" idx="12"/>
          </p:nvPr>
        </p:nvSpPr>
        <p:spPr>
          <a:noFill/>
        </p:spPr>
        <p:txBody>
          <a:bodyPr/>
          <a:lstStyle/>
          <a:p>
            <a:fld id="{9F597755-E7A5-4A8A-9962-2A8D21E129AE}" type="slidenum">
              <a:rPr lang="en-US" smtClean="0"/>
              <a:pPr/>
              <a:t>82</a:t>
            </a:fld>
            <a:endParaRPr lang="en-US"/>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a:ea typeface="ＭＳ Ｐゴシック" charset="-128"/>
              </a:rPr>
              <a:t>When to Remove a Student from Your Timecard</a:t>
            </a:r>
          </a:p>
        </p:txBody>
      </p:sp>
      <p:sp>
        <p:nvSpPr>
          <p:cNvPr id="61443" name="Rectangle 3"/>
          <p:cNvSpPr>
            <a:spLocks noGrp="1" noChangeArrowheads="1"/>
          </p:cNvSpPr>
          <p:nvPr>
            <p:ph idx="1"/>
          </p:nvPr>
        </p:nvSpPr>
        <p:spPr>
          <a:xfrm>
            <a:off x="457200" y="1905000"/>
            <a:ext cx="8229600" cy="4648200"/>
          </a:xfrm>
        </p:spPr>
        <p:txBody>
          <a:bodyPr/>
          <a:lstStyle/>
          <a:p>
            <a:pPr lvl="1" eaLnBrk="1" hangingPunct="1"/>
            <a:r>
              <a:rPr lang="en-US">
                <a:ea typeface="ＭＳ Ｐゴシック" charset="-128"/>
              </a:rPr>
              <a:t>There are two reasons to remove a student:</a:t>
            </a:r>
          </a:p>
          <a:p>
            <a:pPr lvl="2" eaLnBrk="1" hangingPunct="1"/>
            <a:r>
              <a:rPr lang="en-US">
                <a:ea typeface="ＭＳ Ｐゴシック" charset="-128"/>
              </a:rPr>
              <a:t>When a student is transferred to another class or service provider</a:t>
            </a:r>
          </a:p>
          <a:p>
            <a:pPr lvl="2" eaLnBrk="1" hangingPunct="1"/>
            <a:r>
              <a:rPr lang="en-US">
                <a:ea typeface="ＭＳ Ｐゴシック" charset="-128"/>
              </a:rPr>
              <a:t>When a student has withdrawn from the program</a:t>
            </a:r>
          </a:p>
          <a:p>
            <a:pPr lvl="1" eaLnBrk="1" hangingPunct="1"/>
            <a:r>
              <a:rPr lang="en-US">
                <a:ea typeface="ＭＳ Ｐゴシック" charset="-128"/>
              </a:rPr>
              <a:t>Timing for removal:</a:t>
            </a:r>
          </a:p>
          <a:p>
            <a:pPr lvl="2" eaLnBrk="1" hangingPunct="1"/>
            <a:r>
              <a:rPr lang="en-US">
                <a:ea typeface="ＭＳ Ｐゴシック" charset="-128"/>
              </a:rPr>
              <a:t>The student must remain on the timecard through the last day that you provided services.  The week after the last day services were received, the student can be removed from your timecard.</a:t>
            </a:r>
          </a:p>
          <a:p>
            <a:pPr lvl="1" eaLnBrk="1" hangingPunct="1">
              <a:buFontTx/>
              <a:buNone/>
            </a:pPr>
            <a:endParaRPr lang="en-US">
              <a:ea typeface="ＭＳ Ｐゴシック" charset="-128"/>
            </a:endParaRPr>
          </a:p>
        </p:txBody>
      </p:sp>
      <p:sp>
        <p:nvSpPr>
          <p:cNvPr id="61444" name="Slide Number Placeholder 3"/>
          <p:cNvSpPr>
            <a:spLocks noGrp="1"/>
          </p:cNvSpPr>
          <p:nvPr>
            <p:ph type="sldNum" sz="quarter" idx="12"/>
          </p:nvPr>
        </p:nvSpPr>
        <p:spPr>
          <a:noFill/>
        </p:spPr>
        <p:txBody>
          <a:bodyPr/>
          <a:lstStyle/>
          <a:p>
            <a:fld id="{4696C01F-3A65-453F-87BC-402791B56318}" type="slidenum">
              <a:rPr lang="en-US" smtClean="0"/>
              <a:pPr/>
              <a:t>83</a:t>
            </a:fld>
            <a:endParaRPr lang="en-US"/>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685800"/>
            <a:ext cx="8229600" cy="1143000"/>
          </a:xfrm>
        </p:spPr>
        <p:txBody>
          <a:bodyPr/>
          <a:lstStyle/>
          <a:p>
            <a:pPr eaLnBrk="1" hangingPunct="1"/>
            <a:r>
              <a:rPr lang="en-US" sz="4000">
                <a:ea typeface="ＭＳ Ｐゴシック" charset="-128"/>
              </a:rPr>
              <a:t>Reasons to use Solomon Helpdesk</a:t>
            </a:r>
            <a:br>
              <a:rPr lang="en-US" sz="4000">
                <a:ea typeface="ＭＳ Ｐゴシック" charset="-128"/>
              </a:rPr>
            </a:br>
            <a:r>
              <a:rPr lang="en-US" sz="4000">
                <a:ea typeface="ＭＳ Ｐゴシック" charset="-128"/>
                <a:hlinkClick r:id="rId3"/>
              </a:rPr>
              <a:t>Solomon.Help@escco.org</a:t>
            </a:r>
            <a:r>
              <a:rPr lang="en-US" sz="4000">
                <a:ea typeface="ＭＳ Ｐゴシック" charset="-128"/>
              </a:rPr>
              <a:t/>
            </a:r>
            <a:br>
              <a:rPr lang="en-US" sz="4000">
                <a:ea typeface="ＭＳ Ｐゴシック" charset="-128"/>
              </a:rPr>
            </a:br>
            <a:endParaRPr lang="en-US" sz="4000">
              <a:ea typeface="ＭＳ Ｐゴシック" charset="-128"/>
            </a:endParaRPr>
          </a:p>
        </p:txBody>
      </p:sp>
      <p:sp>
        <p:nvSpPr>
          <p:cNvPr id="70659" name="Rectangle 3"/>
          <p:cNvSpPr>
            <a:spLocks noGrp="1" noChangeArrowheads="1"/>
          </p:cNvSpPr>
          <p:nvPr>
            <p:ph idx="1"/>
          </p:nvPr>
        </p:nvSpPr>
        <p:spPr>
          <a:xfrm>
            <a:off x="457200" y="2057400"/>
            <a:ext cx="8229600" cy="4221163"/>
          </a:xfrm>
        </p:spPr>
        <p:txBody>
          <a:bodyPr/>
          <a:lstStyle/>
          <a:p>
            <a:pPr eaLnBrk="1" hangingPunct="1"/>
            <a:r>
              <a:rPr lang="en-US">
                <a:ea typeface="ＭＳ Ｐゴシック" charset="-128"/>
              </a:rPr>
              <a:t>If you have any difficulty logging into Solomon.</a:t>
            </a:r>
          </a:p>
          <a:p>
            <a:pPr eaLnBrk="1" hangingPunct="1"/>
            <a:r>
              <a:rPr lang="en-US">
                <a:ea typeface="ＭＳ Ｐゴシック" charset="-128"/>
              </a:rPr>
              <a:t>If a student is supposed to be receiving related services, but there is no task assigned for your particular related service</a:t>
            </a:r>
          </a:p>
          <a:p>
            <a:pPr eaLnBrk="1" hangingPunct="1"/>
            <a:r>
              <a:rPr lang="en-US">
                <a:ea typeface="ＭＳ Ｐゴシック" charset="-128"/>
              </a:rPr>
              <a:t>If you have any questions about how to use the Solomon application</a:t>
            </a:r>
          </a:p>
          <a:p>
            <a:pPr eaLnBrk="1" hangingPunct="1">
              <a:buFontTx/>
              <a:buNone/>
            </a:pPr>
            <a:endParaRPr lang="en-US">
              <a:ea typeface="ＭＳ Ｐゴシック" charset="-128"/>
            </a:endParaRPr>
          </a:p>
        </p:txBody>
      </p:sp>
      <p:sp>
        <p:nvSpPr>
          <p:cNvPr id="70660" name="Slide Number Placeholder 3"/>
          <p:cNvSpPr>
            <a:spLocks noGrp="1"/>
          </p:cNvSpPr>
          <p:nvPr>
            <p:ph type="sldNum" sz="quarter" idx="12"/>
          </p:nvPr>
        </p:nvSpPr>
        <p:spPr>
          <a:noFill/>
        </p:spPr>
        <p:txBody>
          <a:bodyPr/>
          <a:lstStyle/>
          <a:p>
            <a:fld id="{54283D00-F3B0-4F56-B364-5E931BEEB14D}" type="slidenum">
              <a:rPr lang="en-US" smtClean="0"/>
              <a:pPr/>
              <a:t>84</a:t>
            </a:fld>
            <a:endParaRPr lang="en-US"/>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4000">
                <a:ea typeface="ＭＳ Ｐゴシック" charset="-128"/>
              </a:rPr>
              <a:t>Direct Services and Support for School Personnel/Consultation</a:t>
            </a:r>
          </a:p>
        </p:txBody>
      </p:sp>
      <p:sp>
        <p:nvSpPr>
          <p:cNvPr id="12291" name="Content Placeholder 2"/>
          <p:cNvSpPr>
            <a:spLocks noGrp="1"/>
          </p:cNvSpPr>
          <p:nvPr>
            <p:ph idx="1"/>
          </p:nvPr>
        </p:nvSpPr>
        <p:spPr/>
        <p:txBody>
          <a:bodyPr/>
          <a:lstStyle/>
          <a:p>
            <a:pPr marL="0" indent="0">
              <a:buNone/>
            </a:pPr>
            <a:r>
              <a:rPr lang="en-US">
                <a:ea typeface="ＭＳ Ｐゴシック" charset="-128"/>
              </a:rPr>
              <a:t>Time dedicated to direct services and support for school personnel/consultation is entered for each student as reflected on the IEP.</a:t>
            </a:r>
          </a:p>
          <a:p>
            <a:r>
              <a:rPr lang="en-US">
                <a:ea typeface="ＭＳ Ｐゴシック" charset="-128"/>
              </a:rPr>
              <a:t>Direct services and Support for School Personnel/consultation includes:	</a:t>
            </a:r>
          </a:p>
          <a:p>
            <a:pPr lvl="2"/>
            <a:r>
              <a:rPr lang="en-US">
                <a:ea typeface="ＭＳ Ｐゴシック" charset="-128"/>
              </a:rPr>
              <a:t>Working with the student directly</a:t>
            </a:r>
            <a:endParaRPr lang="en-US" sz="1600">
              <a:ea typeface="ＭＳ Ｐゴシック" charset="-128"/>
            </a:endParaRPr>
          </a:p>
          <a:p>
            <a:pPr lvl="2"/>
            <a:r>
              <a:rPr lang="en-US">
                <a:ea typeface="ＭＳ Ｐゴシック" charset="-128"/>
              </a:rPr>
              <a:t>Modifying the school environment (e.g. trying equipment with a student) is attributed to direct service (</a:t>
            </a:r>
            <a:r>
              <a:rPr lang="en-US" i="1">
                <a:ea typeface="ＭＳ Ｐゴシック" charset="-128"/>
              </a:rPr>
              <a:t>only if included on IEP as support for school personnel, assisted technology, modifications or accommodations</a:t>
            </a:r>
            <a:r>
              <a:rPr lang="en-US">
                <a:ea typeface="ＭＳ Ｐゴシック" charset="-128"/>
              </a:rPr>
              <a:t>)</a:t>
            </a:r>
          </a:p>
        </p:txBody>
      </p:sp>
      <p:sp>
        <p:nvSpPr>
          <p:cNvPr id="12292" name="Slide Number Placeholder 3"/>
          <p:cNvSpPr>
            <a:spLocks noGrp="1"/>
          </p:cNvSpPr>
          <p:nvPr>
            <p:ph type="sldNum" sz="quarter" idx="12"/>
          </p:nvPr>
        </p:nvSpPr>
        <p:spPr>
          <a:noFill/>
        </p:spPr>
        <p:txBody>
          <a:bodyPr/>
          <a:lstStyle/>
          <a:p>
            <a:fld id="{678B1131-AB8D-445D-A9BC-A3BFBDBA5CD2}" type="slidenum">
              <a:rPr lang="en-US" smtClean="0"/>
              <a:pPr/>
              <a:t>9</a:t>
            </a:fld>
            <a:endParaRPr lang="en-US"/>
          </a:p>
        </p:txBody>
      </p:sp>
    </p:spTree>
  </p:cSld>
  <p:clrMapOvr>
    <a:masterClrMapping/>
  </p:clrMapOvr>
  <p:transition>
    <p:fade/>
  </p:transition>
</p:sld>
</file>

<file path=ppt/theme/theme1.xml><?xml version="1.0" encoding="utf-8"?>
<a:theme xmlns:a="http://schemas.openxmlformats.org/drawingml/2006/main" name="ESCFC_powerpoint_template">
  <a:themeElements>
    <a:clrScheme name="ESCFC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FC_powerpoin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FC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FC_powerpoi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FC_powerpoi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FC_powerpoi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FC_powerpoi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FC_powerpoi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FC_powerpoint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FC_powerpoi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FC_powerpoi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FC_powerpoi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FC_powerpoi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FC_powerpoi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5317B1D8D8BFA4690C2B53EED72CFC6" ma:contentTypeVersion="5" ma:contentTypeDescription="Create a new document." ma:contentTypeScope="" ma:versionID="b7613ae6c3bb40c0c12bae367251cc56">
  <xsd:schema xmlns:xsd="http://www.w3.org/2001/XMLSchema" xmlns:xs="http://www.w3.org/2001/XMLSchema" xmlns:p="http://schemas.microsoft.com/office/2006/metadata/properties" targetNamespace="http://schemas.microsoft.com/office/2006/metadata/properties" ma:root="true" ma:fieldsID="c2a52fc5595d1ec1ba9b024dd0b557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E668D0-BE58-40D5-AAA7-5F5378C906A1}">
  <ds:schemaRefs>
    <ds:schemaRef ds:uri="http://schemas.microsoft.com/sharepoint/v3/contenttype/forms"/>
  </ds:schemaRefs>
</ds:datastoreItem>
</file>

<file path=customXml/itemProps2.xml><?xml version="1.0" encoding="utf-8"?>
<ds:datastoreItem xmlns:ds="http://schemas.openxmlformats.org/officeDocument/2006/customXml" ds:itemID="{64293715-6F90-4394-BA1C-21B6FCBE57E1}">
  <ds:schemaRefs>
    <ds:schemaRef ds:uri="http://schemas.microsoft.com/office/2006/metadata/longProperties"/>
  </ds:schemaRefs>
</ds:datastoreItem>
</file>

<file path=customXml/itemProps3.xml><?xml version="1.0" encoding="utf-8"?>
<ds:datastoreItem xmlns:ds="http://schemas.openxmlformats.org/officeDocument/2006/customXml" ds:itemID="{8363B92D-6E10-48B3-A08E-00AAE7D6AEFF}">
  <ds:schemaRefs>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s>
</ds:datastoreItem>
</file>

<file path=customXml/itemProps4.xml><?xml version="1.0" encoding="utf-8"?>
<ds:datastoreItem xmlns:ds="http://schemas.openxmlformats.org/officeDocument/2006/customXml" ds:itemID="{191897CE-215C-4A2F-BFBB-088CB60913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TotalTime>
  <Words>3040</Words>
  <Application>Microsoft Office PowerPoint</Application>
  <PresentationFormat>On-screen Show (4:3)</PresentationFormat>
  <Paragraphs>557</Paragraphs>
  <Slides>84</Slides>
  <Notes>51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84</vt:i4>
      </vt:variant>
    </vt:vector>
  </HeadingPairs>
  <TitlesOfParts>
    <vt:vector size="90" baseType="lpstr">
      <vt:lpstr>ＭＳ Ｐゴシック</vt:lpstr>
      <vt:lpstr>Arial</vt:lpstr>
      <vt:lpstr>Calibri</vt:lpstr>
      <vt:lpstr>Century Gothic</vt:lpstr>
      <vt:lpstr>Times New Roman</vt:lpstr>
      <vt:lpstr>ESCFC_powerpoint_template</vt:lpstr>
      <vt:lpstr>Solomon Training for  Related Services Staff</vt:lpstr>
      <vt:lpstr>Agenda</vt:lpstr>
      <vt:lpstr>Overview of data eNTRY in Solomon</vt:lpstr>
      <vt:lpstr>Solomon Data Entry</vt:lpstr>
      <vt:lpstr>Current Task Codes</vt:lpstr>
      <vt:lpstr>Current Task Codes(cont’d)</vt:lpstr>
      <vt:lpstr>Data entered in Solomon by Related Services</vt:lpstr>
      <vt:lpstr>Data entered in Solomon by Related Services  </vt:lpstr>
      <vt:lpstr>Direct Services and Support for School Personnel/Consultation</vt:lpstr>
      <vt:lpstr>Direct Services and Support for School Personnel/Consultation (cont.) </vt:lpstr>
      <vt:lpstr>Direct Services and Support for School Personnel/Consultation (continued)</vt:lpstr>
      <vt:lpstr>Direct Services: Group</vt:lpstr>
      <vt:lpstr>Recording “group time” </vt:lpstr>
      <vt:lpstr>Recording “group time”</vt:lpstr>
      <vt:lpstr>Recording “group time"</vt:lpstr>
      <vt:lpstr>Indirect Service  (Non-Contact Time) </vt:lpstr>
      <vt:lpstr>Indirect Services  (Non-Contact Time, cont.) </vt:lpstr>
      <vt:lpstr>Indirect Services  (Non-Contact Time, cont.) </vt:lpstr>
      <vt:lpstr>Indirect Services  (Non-Contact Time, cont.)</vt:lpstr>
      <vt:lpstr>IDB: Billable Material Development (OM/VI) </vt:lpstr>
      <vt:lpstr>IDB- Billable Material  Development (SLP) </vt:lpstr>
      <vt:lpstr>“EV” Evaluation Task Codes</vt:lpstr>
      <vt:lpstr>Evaluations &amp; Reevaluations</vt:lpstr>
      <vt:lpstr>Evaluation &amp; Reevaluation Report Writing</vt:lpstr>
      <vt:lpstr>Transition Evaluation</vt:lpstr>
      <vt:lpstr>IEP Writing and Meeting</vt:lpstr>
      <vt:lpstr>Student Absent/Not Available</vt:lpstr>
      <vt:lpstr>Student Absent/Not Available (cont.) </vt:lpstr>
      <vt:lpstr>The following tasks are found under the 9100-RSO-000000 project code</vt:lpstr>
      <vt:lpstr>School Closed Calamity Day</vt:lpstr>
      <vt:lpstr>School Closed per Calendar</vt:lpstr>
      <vt:lpstr>Contracted Time</vt:lpstr>
      <vt:lpstr>ESC Non-Charge Time</vt:lpstr>
      <vt:lpstr>Professional Development</vt:lpstr>
      <vt:lpstr>Staff Absence</vt:lpstr>
      <vt:lpstr>Travel Time</vt:lpstr>
      <vt:lpstr>District Billed Travel Time</vt:lpstr>
      <vt:lpstr>Processes and procedures</vt:lpstr>
      <vt:lpstr>Adding Newly Enrolled Students</vt:lpstr>
      <vt:lpstr> Related Services Only (RSO) </vt:lpstr>
      <vt:lpstr>Topics For New and Returning Users</vt:lpstr>
      <vt:lpstr>What is Solomon?</vt:lpstr>
      <vt:lpstr>How will data in Solomon be used?</vt:lpstr>
      <vt:lpstr>What data will get entered?</vt:lpstr>
      <vt:lpstr>PowerPoint Presentation</vt:lpstr>
      <vt:lpstr>Solomon Glossary</vt:lpstr>
      <vt:lpstr>Timecard Rules</vt:lpstr>
      <vt:lpstr>How to enter data in Solomon </vt:lpstr>
      <vt:lpstr>What you’ll learn</vt:lpstr>
      <vt:lpstr>How to Log Into Solomon  (desktop, laptop, or phone)</vt:lpstr>
      <vt:lpstr>How to Log Into Solomon (cont.) </vt:lpstr>
      <vt:lpstr>Select "Project" in the list of Applications</vt:lpstr>
      <vt:lpstr>Select "Timecard Entry" in the list of Applications</vt:lpstr>
      <vt:lpstr>How to Navigate through Web Apps</vt:lpstr>
      <vt:lpstr>How to Navigate through Web Apps (cont.)  </vt:lpstr>
      <vt:lpstr>How to Navigate through Web Apps (cont.)</vt:lpstr>
      <vt:lpstr>How to Navigate through Web Apps (cont.)</vt:lpstr>
      <vt:lpstr>How to complete a timecard</vt:lpstr>
      <vt:lpstr>Select "New Row"to begin entering data on your timecard.</vt:lpstr>
      <vt:lpstr>Then select "Assigned"</vt:lpstr>
      <vt:lpstr>Select the Project</vt:lpstr>
      <vt:lpstr>Type 4 or more letters of Student's Name in the Description Box and matching projects will appear below.</vt:lpstr>
      <vt:lpstr>Select the day and enter the hours worked.</vt:lpstr>
      <vt:lpstr>Select "Save"</vt:lpstr>
      <vt:lpstr>To Edit a line – Highlight the line and select "Edit"</vt:lpstr>
      <vt:lpstr>Adding Comments to a timecard if needed</vt:lpstr>
      <vt:lpstr>Adding Comments to a Timecard(cont.)</vt:lpstr>
      <vt:lpstr>To submit your timecard select the status button and change it to"Completed"then select "Save".</vt:lpstr>
      <vt:lpstr>Timecard Ready for Approval</vt:lpstr>
      <vt:lpstr>How to Duplicate a Timecard</vt:lpstr>
      <vt:lpstr>Select "Timecard History" </vt:lpstr>
      <vt:lpstr>Click"Actions"</vt:lpstr>
      <vt:lpstr>Click "Duplicate" next to the timecard you wish to duplicate.</vt:lpstr>
      <vt:lpstr>Pick the period to duplicate.</vt:lpstr>
      <vt:lpstr>Duplicated Timecard will Appear</vt:lpstr>
      <vt:lpstr>Example of a Duplicated Timecard</vt:lpstr>
      <vt:lpstr>To Correct a Rejected Timecard – Select "Open Timecards"</vt:lpstr>
      <vt:lpstr>To Correct a Rejected Timecard (cont.)</vt:lpstr>
      <vt:lpstr>Logging Out of Solomon</vt:lpstr>
      <vt:lpstr>Logging Out of Solomon(cont.)</vt:lpstr>
      <vt:lpstr>Helpful Tips</vt:lpstr>
      <vt:lpstr>Why and When to Duplicate or Delete a Timecard</vt:lpstr>
      <vt:lpstr>When to Remove a Student from Your Timecard</vt:lpstr>
      <vt:lpstr>Reasons to use Solomon Helpdesk Solomon.Help@escco.org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Solomon Training for  Related Services Staff</dc:title>
  <dc:creator>Laura Cassell</dc:creator>
  <cp:lastModifiedBy>Laura</cp:lastModifiedBy>
  <cp:revision>5</cp:revision>
  <dcterms:modified xsi:type="dcterms:W3CDTF">2016-09-26T19:23:59Z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Subject">
    <vt:lpwstr/>
  </property>
  <property fmtid="{D5CDD505-2E9C-101B-9397-08002B2CF9AE}" pid="4" name="Keywords">
    <vt:lpwstr/>
  </property>
  <property fmtid="{D5CDD505-2E9C-101B-9397-08002B2CF9AE}" pid="5" name="_Author">
    <vt:lpwstr>Aaron Reincheld</vt:lpwstr>
  </property>
  <property fmtid="{D5CDD505-2E9C-101B-9397-08002B2CF9AE}" pid="6" name="_Category">
    <vt:lpwstr/>
  </property>
  <property fmtid="{D5CDD505-2E9C-101B-9397-08002B2CF9AE}" pid="7" name="Slides">
    <vt:lpwstr>68</vt:lpwstr>
  </property>
  <property fmtid="{D5CDD505-2E9C-101B-9397-08002B2CF9AE}" pid="8" name="Categories">
    <vt:lpwstr/>
  </property>
  <property fmtid="{D5CDD505-2E9C-101B-9397-08002B2CF9AE}" pid="9" name="Approval Level">
    <vt:lpwstr/>
  </property>
  <property fmtid="{D5CDD505-2E9C-101B-9397-08002B2CF9AE}" pid="10" name="_Comments">
    <vt:lpwstr/>
  </property>
  <property fmtid="{D5CDD505-2E9C-101B-9397-08002B2CF9AE}" pid="11" name="Assigned To">
    <vt:lpwstr/>
  </property>
  <property fmtid="{D5CDD505-2E9C-101B-9397-08002B2CF9AE}" pid="12" name="ContentTypeId">
    <vt:lpwstr>0x010100D5317B1D8D8BFA4690C2B53EED72CFC6</vt:lpwstr>
  </property>
  <property fmtid="{D5CDD505-2E9C-101B-9397-08002B2CF9AE}" pid="13" name="URL">
    <vt:lpwstr/>
  </property>
</Properties>
</file>