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notesMasterIdLst>
    <p:notesMasterId r:id="rId53"/>
  </p:notesMasterIdLst>
  <p:handoutMasterIdLst>
    <p:handoutMasterId r:id="rId54"/>
  </p:handoutMasterIdLst>
  <p:sldIdLst>
    <p:sldId id="265" r:id="rId6"/>
    <p:sldId id="372" r:id="rId7"/>
    <p:sldId id="355" r:id="rId8"/>
    <p:sldId id="330" r:id="rId9"/>
    <p:sldId id="267" r:id="rId10"/>
    <p:sldId id="268" r:id="rId11"/>
    <p:sldId id="269" r:id="rId12"/>
    <p:sldId id="291" r:id="rId13"/>
    <p:sldId id="374" r:id="rId14"/>
    <p:sldId id="331" r:id="rId15"/>
    <p:sldId id="347" r:id="rId16"/>
    <p:sldId id="411" r:id="rId17"/>
    <p:sldId id="412" r:id="rId18"/>
    <p:sldId id="413" r:id="rId19"/>
    <p:sldId id="414" r:id="rId20"/>
    <p:sldId id="444" r:id="rId21"/>
    <p:sldId id="445" r:id="rId22"/>
    <p:sldId id="446" r:id="rId23"/>
    <p:sldId id="447" r:id="rId24"/>
    <p:sldId id="417" r:id="rId25"/>
    <p:sldId id="416" r:id="rId26"/>
    <p:sldId id="448" r:id="rId27"/>
    <p:sldId id="418" r:id="rId28"/>
    <p:sldId id="419" r:id="rId29"/>
    <p:sldId id="420" r:id="rId30"/>
    <p:sldId id="421" r:id="rId31"/>
    <p:sldId id="422" r:id="rId32"/>
    <p:sldId id="423" r:id="rId33"/>
    <p:sldId id="426" r:id="rId34"/>
    <p:sldId id="432" r:id="rId35"/>
    <p:sldId id="425" r:id="rId36"/>
    <p:sldId id="427" r:id="rId37"/>
    <p:sldId id="433" r:id="rId38"/>
    <p:sldId id="435" r:id="rId39"/>
    <p:sldId id="436" r:id="rId40"/>
    <p:sldId id="434" r:id="rId41"/>
    <p:sldId id="437" r:id="rId42"/>
    <p:sldId id="439" r:id="rId43"/>
    <p:sldId id="438" r:id="rId44"/>
    <p:sldId id="440" r:id="rId45"/>
    <p:sldId id="441" r:id="rId46"/>
    <p:sldId id="442" r:id="rId47"/>
    <p:sldId id="443" r:id="rId48"/>
    <p:sldId id="294" r:id="rId49"/>
    <p:sldId id="333" r:id="rId50"/>
    <p:sldId id="338" r:id="rId51"/>
    <p:sldId id="295" r:id="rId52"/>
  </p:sldIdLst>
  <p:sldSz cx="9144000" cy="6858000" type="screen4x3"/>
  <p:notesSz cx="7026275" cy="93122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CC9900"/>
    <a:srgbClr val="C0C0C0"/>
    <a:srgbClr val="00347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0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5356" cy="465932"/>
          </a:xfrm>
          <a:prstGeom prst="rect">
            <a:avLst/>
          </a:prstGeom>
        </p:spPr>
        <p:txBody>
          <a:bodyPr vert="horz" lIns="93354" tIns="46678" rIns="93354" bIns="46678" rtlCol="0"/>
          <a:lstStyle>
            <a:lvl1pPr algn="l">
              <a:defRPr sz="1200"/>
            </a:lvl1pPr>
          </a:lstStyle>
          <a:p>
            <a:pPr>
              <a:defRPr/>
            </a:pPr>
            <a:endParaRPr lang="en-US"/>
          </a:p>
        </p:txBody>
      </p:sp>
      <p:sp>
        <p:nvSpPr>
          <p:cNvPr id="3" name="Date Placeholder 2"/>
          <p:cNvSpPr>
            <a:spLocks noGrp="1"/>
          </p:cNvSpPr>
          <p:nvPr>
            <p:ph type="dt" sz="quarter" idx="1"/>
          </p:nvPr>
        </p:nvSpPr>
        <p:spPr>
          <a:xfrm>
            <a:off x="3979329" y="0"/>
            <a:ext cx="3045356" cy="465932"/>
          </a:xfrm>
          <a:prstGeom prst="rect">
            <a:avLst/>
          </a:prstGeom>
        </p:spPr>
        <p:txBody>
          <a:bodyPr vert="horz" lIns="93354" tIns="46678" rIns="93354" bIns="46678" rtlCol="0"/>
          <a:lstStyle>
            <a:lvl1pPr algn="r">
              <a:defRPr sz="1200"/>
            </a:lvl1pPr>
          </a:lstStyle>
          <a:p>
            <a:pPr>
              <a:defRPr/>
            </a:pPr>
            <a:fld id="{B5208F58-84B8-4579-BCD3-1DF042BFC3B4}" type="datetimeFigureOut">
              <a:rPr lang="en-US"/>
              <a:pPr>
                <a:defRPr/>
              </a:pPr>
              <a:t>9/26/2016</a:t>
            </a:fld>
            <a:endParaRPr lang="en-US"/>
          </a:p>
        </p:txBody>
      </p:sp>
      <p:sp>
        <p:nvSpPr>
          <p:cNvPr id="4" name="Footer Placeholder 3"/>
          <p:cNvSpPr>
            <a:spLocks noGrp="1"/>
          </p:cNvSpPr>
          <p:nvPr>
            <p:ph type="ftr" sz="quarter" idx="2"/>
          </p:nvPr>
        </p:nvSpPr>
        <p:spPr>
          <a:xfrm>
            <a:off x="0" y="8844753"/>
            <a:ext cx="3045356" cy="465932"/>
          </a:xfrm>
          <a:prstGeom prst="rect">
            <a:avLst/>
          </a:prstGeom>
        </p:spPr>
        <p:txBody>
          <a:bodyPr vert="horz" lIns="93354" tIns="46678" rIns="93354" bIns="46678"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9329" y="8844753"/>
            <a:ext cx="3045356" cy="465932"/>
          </a:xfrm>
          <a:prstGeom prst="rect">
            <a:avLst/>
          </a:prstGeom>
        </p:spPr>
        <p:txBody>
          <a:bodyPr vert="horz" lIns="93354" tIns="46678" rIns="93354" bIns="46678" rtlCol="0" anchor="b"/>
          <a:lstStyle>
            <a:lvl1pPr algn="r">
              <a:defRPr sz="1200"/>
            </a:lvl1pPr>
          </a:lstStyle>
          <a:p>
            <a:pPr>
              <a:defRPr/>
            </a:pPr>
            <a:fld id="{F8F84C4F-76B0-4ACC-925C-645399366C83}" type="slidenum">
              <a:rPr lang="en-US"/>
              <a:pPr>
                <a:defRPr/>
              </a:pPr>
              <a:t>‹#›</a:t>
            </a:fld>
            <a:endParaRPr lang="en-US"/>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45356" cy="465932"/>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lvl1pPr>
              <a:defRPr sz="1200"/>
            </a:lvl1pPr>
          </a:lstStyle>
          <a:p>
            <a:pPr>
              <a:defRPr/>
            </a:pPr>
            <a:endParaRPr lang="en-US"/>
          </a:p>
        </p:txBody>
      </p:sp>
      <p:sp>
        <p:nvSpPr>
          <p:cNvPr id="39939" name="Rectangle 3"/>
          <p:cNvSpPr>
            <a:spLocks noGrp="1" noChangeArrowheads="1"/>
          </p:cNvSpPr>
          <p:nvPr>
            <p:ph type="dt" idx="1"/>
          </p:nvPr>
        </p:nvSpPr>
        <p:spPr bwMode="auto">
          <a:xfrm>
            <a:off x="3980920" y="0"/>
            <a:ext cx="3045356" cy="465932"/>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lvl1pPr algn="r">
              <a:defRPr sz="1200"/>
            </a:lvl1pPr>
          </a:lstStyle>
          <a:p>
            <a:pPr>
              <a:defRPr/>
            </a:pPr>
            <a:endParaRPr lang="en-US"/>
          </a:p>
        </p:txBody>
      </p:sp>
      <p:sp>
        <p:nvSpPr>
          <p:cNvPr id="72708" name="Rectangle 4"/>
          <p:cNvSpPr>
            <a:spLocks noGrp="1" noRot="1" noChangeAspect="1" noChangeArrowheads="1" noTextEdit="1"/>
          </p:cNvSpPr>
          <p:nvPr>
            <p:ph type="sldImg" idx="2"/>
          </p:nvPr>
        </p:nvSpPr>
        <p:spPr bwMode="auto">
          <a:xfrm>
            <a:off x="1185863" y="698500"/>
            <a:ext cx="4654550" cy="3490913"/>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37156" y="4423967"/>
            <a:ext cx="5151965" cy="4190206"/>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846344"/>
            <a:ext cx="3045356" cy="465931"/>
          </a:xfrm>
          <a:prstGeom prst="rect">
            <a:avLst/>
          </a:prstGeom>
          <a:noFill/>
          <a:ln w="9525">
            <a:noFill/>
            <a:miter lim="800000"/>
            <a:headEnd/>
            <a:tailEnd/>
          </a:ln>
          <a:effectLst/>
        </p:spPr>
        <p:txBody>
          <a:bodyPr vert="horz" wrap="square" lIns="93354" tIns="46678" rIns="93354" bIns="46678" numCol="1" anchor="b" anchorCtr="0" compatLnSpc="1">
            <a:prstTxWarp prst="textNoShape">
              <a:avLst/>
            </a:prstTxWarp>
          </a:bodyPr>
          <a:lstStyle>
            <a:lvl1pPr>
              <a:defRPr sz="1200"/>
            </a:lvl1pPr>
          </a:lstStyle>
          <a:p>
            <a:pPr>
              <a:defRPr/>
            </a:pPr>
            <a:endParaRPr lang="en-US"/>
          </a:p>
        </p:txBody>
      </p:sp>
      <p:sp>
        <p:nvSpPr>
          <p:cNvPr id="39943" name="Rectangle 7"/>
          <p:cNvSpPr>
            <a:spLocks noGrp="1" noChangeArrowheads="1"/>
          </p:cNvSpPr>
          <p:nvPr>
            <p:ph type="sldNum" sz="quarter" idx="5"/>
          </p:nvPr>
        </p:nvSpPr>
        <p:spPr bwMode="auto">
          <a:xfrm>
            <a:off x="3980920" y="8846344"/>
            <a:ext cx="3045356" cy="465931"/>
          </a:xfrm>
          <a:prstGeom prst="rect">
            <a:avLst/>
          </a:prstGeom>
          <a:noFill/>
          <a:ln w="9525">
            <a:noFill/>
            <a:miter lim="800000"/>
            <a:headEnd/>
            <a:tailEnd/>
          </a:ln>
          <a:effectLst/>
        </p:spPr>
        <p:txBody>
          <a:bodyPr vert="horz" wrap="square" lIns="93354" tIns="46678" rIns="93354" bIns="46678" numCol="1" anchor="b" anchorCtr="0" compatLnSpc="1">
            <a:prstTxWarp prst="textNoShape">
              <a:avLst/>
            </a:prstTxWarp>
          </a:bodyPr>
          <a:lstStyle>
            <a:lvl1pPr algn="r">
              <a:defRPr sz="1200"/>
            </a:lvl1pPr>
          </a:lstStyle>
          <a:p>
            <a:pPr>
              <a:defRPr/>
            </a:pPr>
            <a:fld id="{38A4CAC5-1D67-4A62-9ACB-DFF5968853EA}"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B90A74FD-F737-4063-A1A8-2B37DF4F2B21}" type="slidenum">
              <a:rPr lang="en-US" smtClean="0"/>
              <a:pPr/>
              <a:t>1</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58959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14</a:t>
            </a:fld>
            <a:endParaRPr lang="en-US"/>
          </a:p>
        </p:txBody>
      </p:sp>
    </p:spTree>
    <p:extLst>
      <p:ext uri="{BB962C8B-B14F-4D97-AF65-F5344CB8AC3E}">
        <p14:creationId xmlns:p14="http://schemas.microsoft.com/office/powerpoint/2010/main" val="2235725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15</a:t>
            </a:fld>
            <a:endParaRPr lang="en-US"/>
          </a:p>
        </p:txBody>
      </p:sp>
    </p:spTree>
    <p:extLst>
      <p:ext uri="{BB962C8B-B14F-4D97-AF65-F5344CB8AC3E}">
        <p14:creationId xmlns:p14="http://schemas.microsoft.com/office/powerpoint/2010/main" val="1999169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16</a:t>
            </a:fld>
            <a:endParaRPr lang="en-US"/>
          </a:p>
        </p:txBody>
      </p:sp>
    </p:spTree>
    <p:extLst>
      <p:ext uri="{BB962C8B-B14F-4D97-AF65-F5344CB8AC3E}">
        <p14:creationId xmlns:p14="http://schemas.microsoft.com/office/powerpoint/2010/main" val="42524538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17</a:t>
            </a:fld>
            <a:endParaRPr lang="en-US"/>
          </a:p>
        </p:txBody>
      </p:sp>
    </p:spTree>
    <p:extLst>
      <p:ext uri="{BB962C8B-B14F-4D97-AF65-F5344CB8AC3E}">
        <p14:creationId xmlns:p14="http://schemas.microsoft.com/office/powerpoint/2010/main" val="10140470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18</a:t>
            </a:fld>
            <a:endParaRPr lang="en-US"/>
          </a:p>
        </p:txBody>
      </p:sp>
    </p:spTree>
    <p:extLst>
      <p:ext uri="{BB962C8B-B14F-4D97-AF65-F5344CB8AC3E}">
        <p14:creationId xmlns:p14="http://schemas.microsoft.com/office/powerpoint/2010/main" val="436537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19</a:t>
            </a:fld>
            <a:endParaRPr lang="en-US"/>
          </a:p>
        </p:txBody>
      </p:sp>
    </p:spTree>
    <p:extLst>
      <p:ext uri="{BB962C8B-B14F-4D97-AF65-F5344CB8AC3E}">
        <p14:creationId xmlns:p14="http://schemas.microsoft.com/office/powerpoint/2010/main" val="2179382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20</a:t>
            </a:fld>
            <a:endParaRPr lang="en-US"/>
          </a:p>
        </p:txBody>
      </p:sp>
    </p:spTree>
    <p:extLst>
      <p:ext uri="{BB962C8B-B14F-4D97-AF65-F5344CB8AC3E}">
        <p14:creationId xmlns:p14="http://schemas.microsoft.com/office/powerpoint/2010/main" val="20984706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21</a:t>
            </a:fld>
            <a:endParaRPr lang="en-US"/>
          </a:p>
        </p:txBody>
      </p:sp>
    </p:spTree>
    <p:extLst>
      <p:ext uri="{BB962C8B-B14F-4D97-AF65-F5344CB8AC3E}">
        <p14:creationId xmlns:p14="http://schemas.microsoft.com/office/powerpoint/2010/main" val="12047315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22</a:t>
            </a:fld>
            <a:endParaRPr lang="en-US"/>
          </a:p>
        </p:txBody>
      </p:sp>
    </p:spTree>
    <p:extLst>
      <p:ext uri="{BB962C8B-B14F-4D97-AF65-F5344CB8AC3E}">
        <p14:creationId xmlns:p14="http://schemas.microsoft.com/office/powerpoint/2010/main" val="3919483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23</a:t>
            </a:fld>
            <a:endParaRPr lang="en-US"/>
          </a:p>
        </p:txBody>
      </p:sp>
    </p:spTree>
    <p:extLst>
      <p:ext uri="{BB962C8B-B14F-4D97-AF65-F5344CB8AC3E}">
        <p14:creationId xmlns:p14="http://schemas.microsoft.com/office/powerpoint/2010/main" val="1364647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761C8893-F70F-4E93-8703-7EF885DBF946}" type="slidenum">
              <a:rPr lang="en-US" smtClean="0"/>
              <a:pPr/>
              <a:t>4</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180362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24</a:t>
            </a:fld>
            <a:endParaRPr lang="en-US"/>
          </a:p>
        </p:txBody>
      </p:sp>
    </p:spTree>
    <p:extLst>
      <p:ext uri="{BB962C8B-B14F-4D97-AF65-F5344CB8AC3E}">
        <p14:creationId xmlns:p14="http://schemas.microsoft.com/office/powerpoint/2010/main" val="42233127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25</a:t>
            </a:fld>
            <a:endParaRPr lang="en-US"/>
          </a:p>
        </p:txBody>
      </p:sp>
    </p:spTree>
    <p:extLst>
      <p:ext uri="{BB962C8B-B14F-4D97-AF65-F5344CB8AC3E}">
        <p14:creationId xmlns:p14="http://schemas.microsoft.com/office/powerpoint/2010/main" val="26797513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26</a:t>
            </a:fld>
            <a:endParaRPr lang="en-US"/>
          </a:p>
        </p:txBody>
      </p:sp>
    </p:spTree>
    <p:extLst>
      <p:ext uri="{BB962C8B-B14F-4D97-AF65-F5344CB8AC3E}">
        <p14:creationId xmlns:p14="http://schemas.microsoft.com/office/powerpoint/2010/main" val="25444312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27</a:t>
            </a:fld>
            <a:endParaRPr lang="en-US"/>
          </a:p>
        </p:txBody>
      </p:sp>
    </p:spTree>
    <p:extLst>
      <p:ext uri="{BB962C8B-B14F-4D97-AF65-F5344CB8AC3E}">
        <p14:creationId xmlns:p14="http://schemas.microsoft.com/office/powerpoint/2010/main" val="8012505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28</a:t>
            </a:fld>
            <a:endParaRPr lang="en-US"/>
          </a:p>
        </p:txBody>
      </p:sp>
    </p:spTree>
    <p:extLst>
      <p:ext uri="{BB962C8B-B14F-4D97-AF65-F5344CB8AC3E}">
        <p14:creationId xmlns:p14="http://schemas.microsoft.com/office/powerpoint/2010/main" val="2174510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29</a:t>
            </a:fld>
            <a:endParaRPr lang="en-US"/>
          </a:p>
        </p:txBody>
      </p:sp>
    </p:spTree>
    <p:extLst>
      <p:ext uri="{BB962C8B-B14F-4D97-AF65-F5344CB8AC3E}">
        <p14:creationId xmlns:p14="http://schemas.microsoft.com/office/powerpoint/2010/main" val="33060523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30</a:t>
            </a:fld>
            <a:endParaRPr lang="en-US"/>
          </a:p>
        </p:txBody>
      </p:sp>
    </p:spTree>
    <p:extLst>
      <p:ext uri="{BB962C8B-B14F-4D97-AF65-F5344CB8AC3E}">
        <p14:creationId xmlns:p14="http://schemas.microsoft.com/office/powerpoint/2010/main" val="19718345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31</a:t>
            </a:fld>
            <a:endParaRPr lang="en-US"/>
          </a:p>
        </p:txBody>
      </p:sp>
    </p:spTree>
    <p:extLst>
      <p:ext uri="{BB962C8B-B14F-4D97-AF65-F5344CB8AC3E}">
        <p14:creationId xmlns:p14="http://schemas.microsoft.com/office/powerpoint/2010/main" val="29928622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32</a:t>
            </a:fld>
            <a:endParaRPr lang="en-US"/>
          </a:p>
        </p:txBody>
      </p:sp>
    </p:spTree>
    <p:extLst>
      <p:ext uri="{BB962C8B-B14F-4D97-AF65-F5344CB8AC3E}">
        <p14:creationId xmlns:p14="http://schemas.microsoft.com/office/powerpoint/2010/main" val="28779885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33</a:t>
            </a:fld>
            <a:endParaRPr lang="en-US"/>
          </a:p>
        </p:txBody>
      </p:sp>
    </p:spTree>
    <p:extLst>
      <p:ext uri="{BB962C8B-B14F-4D97-AF65-F5344CB8AC3E}">
        <p14:creationId xmlns:p14="http://schemas.microsoft.com/office/powerpoint/2010/main" val="2864684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16269A9E-D515-4EC7-94A9-88BF7F1D0217}" type="slidenum">
              <a:rPr lang="en-US" smtClean="0"/>
              <a:pPr/>
              <a:t>5</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6413569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34</a:t>
            </a:fld>
            <a:endParaRPr lang="en-US"/>
          </a:p>
        </p:txBody>
      </p:sp>
    </p:spTree>
    <p:extLst>
      <p:ext uri="{BB962C8B-B14F-4D97-AF65-F5344CB8AC3E}">
        <p14:creationId xmlns:p14="http://schemas.microsoft.com/office/powerpoint/2010/main" val="29738710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35</a:t>
            </a:fld>
            <a:endParaRPr lang="en-US"/>
          </a:p>
        </p:txBody>
      </p:sp>
    </p:spTree>
    <p:extLst>
      <p:ext uri="{BB962C8B-B14F-4D97-AF65-F5344CB8AC3E}">
        <p14:creationId xmlns:p14="http://schemas.microsoft.com/office/powerpoint/2010/main" val="24418923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36</a:t>
            </a:fld>
            <a:endParaRPr lang="en-US"/>
          </a:p>
        </p:txBody>
      </p:sp>
    </p:spTree>
    <p:extLst>
      <p:ext uri="{BB962C8B-B14F-4D97-AF65-F5344CB8AC3E}">
        <p14:creationId xmlns:p14="http://schemas.microsoft.com/office/powerpoint/2010/main" val="22820840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37</a:t>
            </a:fld>
            <a:endParaRPr lang="en-US"/>
          </a:p>
        </p:txBody>
      </p:sp>
    </p:spTree>
    <p:extLst>
      <p:ext uri="{BB962C8B-B14F-4D97-AF65-F5344CB8AC3E}">
        <p14:creationId xmlns:p14="http://schemas.microsoft.com/office/powerpoint/2010/main" val="11292325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38</a:t>
            </a:fld>
            <a:endParaRPr lang="en-US"/>
          </a:p>
        </p:txBody>
      </p:sp>
    </p:spTree>
    <p:extLst>
      <p:ext uri="{BB962C8B-B14F-4D97-AF65-F5344CB8AC3E}">
        <p14:creationId xmlns:p14="http://schemas.microsoft.com/office/powerpoint/2010/main" val="31604765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39</a:t>
            </a:fld>
            <a:endParaRPr lang="en-US"/>
          </a:p>
        </p:txBody>
      </p:sp>
    </p:spTree>
    <p:extLst>
      <p:ext uri="{BB962C8B-B14F-4D97-AF65-F5344CB8AC3E}">
        <p14:creationId xmlns:p14="http://schemas.microsoft.com/office/powerpoint/2010/main" val="7209974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40</a:t>
            </a:fld>
            <a:endParaRPr lang="en-US"/>
          </a:p>
        </p:txBody>
      </p:sp>
    </p:spTree>
    <p:extLst>
      <p:ext uri="{BB962C8B-B14F-4D97-AF65-F5344CB8AC3E}">
        <p14:creationId xmlns:p14="http://schemas.microsoft.com/office/powerpoint/2010/main" val="39444314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41</a:t>
            </a:fld>
            <a:endParaRPr lang="en-US"/>
          </a:p>
        </p:txBody>
      </p:sp>
    </p:spTree>
    <p:extLst>
      <p:ext uri="{BB962C8B-B14F-4D97-AF65-F5344CB8AC3E}">
        <p14:creationId xmlns:p14="http://schemas.microsoft.com/office/powerpoint/2010/main" val="34944566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42</a:t>
            </a:fld>
            <a:endParaRPr lang="en-US"/>
          </a:p>
        </p:txBody>
      </p:sp>
    </p:spTree>
    <p:extLst>
      <p:ext uri="{BB962C8B-B14F-4D97-AF65-F5344CB8AC3E}">
        <p14:creationId xmlns:p14="http://schemas.microsoft.com/office/powerpoint/2010/main" val="42613061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43</a:t>
            </a:fld>
            <a:endParaRPr lang="en-US"/>
          </a:p>
        </p:txBody>
      </p:sp>
    </p:spTree>
    <p:extLst>
      <p:ext uri="{BB962C8B-B14F-4D97-AF65-F5344CB8AC3E}">
        <p14:creationId xmlns:p14="http://schemas.microsoft.com/office/powerpoint/2010/main" val="3899086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6791EDAC-442D-4B61-9F1C-6A76FBAA3F4B}" type="slidenum">
              <a:rPr lang="en-US" smtClean="0"/>
              <a:pPr/>
              <a:t>6</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412035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B399A8BF-A297-41BF-AFFD-D31EB9A0ED71}" type="slidenum">
              <a:rPr lang="en-US" smtClean="0"/>
              <a:pPr/>
              <a:t>44</a:t>
            </a:fld>
            <a:endParaRPr 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83680270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80A71CBC-A68B-45CD-931E-54808607743B}" type="slidenum">
              <a:rPr lang="en-US" smtClean="0"/>
              <a:pPr/>
              <a:t>45</a:t>
            </a:fld>
            <a:endParaRPr lang="en-US"/>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448800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87BE690A-7BE3-4289-A3F4-F109635C8209}" type="slidenum">
              <a:rPr lang="en-US" smtClean="0"/>
              <a:pPr/>
              <a:t>46</a:t>
            </a:fld>
            <a:endParaRPr lang="en-US"/>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8102019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3146E288-A3CE-4B9C-8AB3-92596146E990}" type="slidenum">
              <a:rPr lang="en-US" smtClean="0"/>
              <a:pPr/>
              <a:t>47</a:t>
            </a:fld>
            <a:endParaRPr lang="en-US"/>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3783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E84DFBE7-2E89-4C7D-8C42-2A971BBC4AF2}" type="slidenum">
              <a:rPr lang="en-US" smtClean="0"/>
              <a:pPr/>
              <a:t>7</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646392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52351570-1960-4E36-A41A-371C5CE2BDB4}" type="slidenum">
              <a:rPr lang="en-US" smtClean="0"/>
              <a:pPr/>
              <a:t>8</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902372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D5390500-AED1-485F-8280-023B5D5E535A}" type="slidenum">
              <a:rPr lang="en-US" smtClean="0"/>
              <a:pPr/>
              <a:t>10</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22499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12</a:t>
            </a:fld>
            <a:endParaRPr lang="en-US"/>
          </a:p>
        </p:txBody>
      </p:sp>
    </p:spTree>
    <p:extLst>
      <p:ext uri="{BB962C8B-B14F-4D97-AF65-F5344CB8AC3E}">
        <p14:creationId xmlns:p14="http://schemas.microsoft.com/office/powerpoint/2010/main" val="4010572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8A4CAC5-1D67-4A62-9ACB-DFF5968853EA}" type="slidenum">
              <a:rPr lang="en-US"/>
              <a:pPr>
                <a:defRPr/>
              </a:pPr>
              <a:t>13</a:t>
            </a:fld>
            <a:endParaRPr lang="en-US"/>
          </a:p>
        </p:txBody>
      </p:sp>
    </p:spTree>
    <p:extLst>
      <p:ext uri="{BB962C8B-B14F-4D97-AF65-F5344CB8AC3E}">
        <p14:creationId xmlns:p14="http://schemas.microsoft.com/office/powerpoint/2010/main" val="38916400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1" descr="ESCFC_box top RGB"/>
          <p:cNvPicPr>
            <a:picLocks noChangeAspect="1" noChangeArrowheads="1"/>
          </p:cNvPicPr>
          <p:nvPr/>
        </p:nvPicPr>
        <p:blipFill>
          <a:blip r:embed="rId2" cstate="print"/>
          <a:srcRect r="10101" b="22420"/>
          <a:stretch>
            <a:fillRect/>
          </a:stretch>
        </p:blipFill>
        <p:spPr bwMode="auto">
          <a:xfrm>
            <a:off x="2362200" y="4495800"/>
            <a:ext cx="6781800" cy="2362200"/>
          </a:xfrm>
          <a:prstGeom prst="rect">
            <a:avLst/>
          </a:prstGeom>
          <a:noFill/>
          <a:ln w="9525">
            <a:noFill/>
            <a:miter lim="800000"/>
            <a:headEnd/>
            <a:tailEnd/>
          </a:ln>
        </p:spPr>
      </p:pic>
      <p:sp>
        <p:nvSpPr>
          <p:cNvPr id="5" name="Line 8"/>
          <p:cNvSpPr>
            <a:spLocks noChangeShapeType="1"/>
          </p:cNvSpPr>
          <p:nvPr/>
        </p:nvSpPr>
        <p:spPr bwMode="auto">
          <a:xfrm>
            <a:off x="533400" y="6629400"/>
            <a:ext cx="7239000" cy="0"/>
          </a:xfrm>
          <a:prstGeom prst="line">
            <a:avLst/>
          </a:prstGeom>
          <a:noFill/>
          <a:ln w="9525">
            <a:solidFill>
              <a:srgbClr val="CC0000"/>
            </a:solidFill>
            <a:round/>
            <a:headEnd/>
            <a:tailEnd/>
          </a:ln>
          <a:effectLst/>
        </p:spPr>
        <p:txBody>
          <a:bodyPr/>
          <a:lstStyle/>
          <a:p>
            <a:pPr>
              <a:defRPr/>
            </a:pPr>
            <a:endParaRPr lang="en-US"/>
          </a:p>
        </p:txBody>
      </p:sp>
      <p:pic>
        <p:nvPicPr>
          <p:cNvPr id="6" name="Picture 10" descr="ESCofCentOhio_with_tag_Word.jpg"/>
          <p:cNvPicPr>
            <a:picLocks noChangeAspect="1"/>
          </p:cNvPicPr>
          <p:nvPr/>
        </p:nvPicPr>
        <p:blipFill>
          <a:blip r:embed="rId3" cstate="print"/>
          <a:srcRect/>
          <a:stretch>
            <a:fillRect/>
          </a:stretch>
        </p:blipFill>
        <p:spPr bwMode="auto">
          <a:xfrm>
            <a:off x="228600" y="838200"/>
            <a:ext cx="6400800" cy="1073150"/>
          </a:xfrm>
          <a:prstGeom prst="rect">
            <a:avLst/>
          </a:prstGeom>
          <a:noFill/>
          <a:ln w="9525">
            <a:noFill/>
            <a:miter lim="800000"/>
            <a:headEnd/>
            <a:tailEnd/>
          </a:ln>
        </p:spPr>
      </p:pic>
      <p:sp>
        <p:nvSpPr>
          <p:cNvPr id="12290" name="Rectangle 2"/>
          <p:cNvSpPr>
            <a:spLocks noGrp="1" noChangeArrowheads="1"/>
          </p:cNvSpPr>
          <p:nvPr>
            <p:ph type="ctrTitle"/>
          </p:nvPr>
        </p:nvSpPr>
        <p:spPr>
          <a:xfrm>
            <a:off x="685800" y="2035175"/>
            <a:ext cx="7772400" cy="1470025"/>
          </a:xfrm>
        </p:spPr>
        <p:txBody>
          <a:bodyPr/>
          <a:lstStyle>
            <a:lvl1pPr>
              <a:defRPr sz="4100" baseline="0">
                <a:latin typeface="Century Gothic" pitchFamily="34" charset="0"/>
              </a:defRPr>
            </a:lvl1pPr>
          </a:lstStyle>
          <a:p>
            <a:r>
              <a:rPr lang="en-US"/>
              <a:t>Click to edit Master title style</a:t>
            </a:r>
          </a:p>
        </p:txBody>
      </p:sp>
      <p:sp>
        <p:nvSpPr>
          <p:cNvPr id="12291" name="Rectangle 3"/>
          <p:cNvSpPr>
            <a:spLocks noGrp="1" noChangeArrowheads="1"/>
          </p:cNvSpPr>
          <p:nvPr>
            <p:ph type="subTitle" idx="1"/>
          </p:nvPr>
        </p:nvSpPr>
        <p:spPr>
          <a:xfrm>
            <a:off x="1371600" y="3657600"/>
            <a:ext cx="6400800" cy="1752600"/>
          </a:xfrm>
        </p:spPr>
        <p:txBody>
          <a:bodyPr/>
          <a:lstStyle>
            <a:lvl1pPr marL="0" indent="0" algn="ctr">
              <a:buFontTx/>
              <a:buNone/>
              <a:defRPr baseline="0">
                <a:latin typeface="Century Gothic" pitchFamily="34" charset="0"/>
              </a:defRPr>
            </a:lvl1pPr>
          </a:lstStyle>
          <a:p>
            <a:r>
              <a:rPr lang="en-US"/>
              <a:t>Click to edit Master subtitle style</a:t>
            </a:r>
          </a:p>
        </p:txBody>
      </p:sp>
      <p:sp>
        <p:nvSpPr>
          <p:cNvPr id="7"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pPr>
              <a:defRPr/>
            </a:pPr>
            <a:fld id="{E6B1A978-29D5-48B7-BE84-52E0352FEDC0}" type="slidenum">
              <a:rPr lang="en-US"/>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85A977-B9E3-4747-B835-94DB5DB87EF6}"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9A3B60-E024-4B0F-B2DC-12D1340494ED}"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A49130-6EEB-4D82-A813-A14602C4DB93}"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BFA703-9B40-4B6C-B8F6-802729AD12A6}" type="slidenum">
              <a:rPr lang="en-US"/>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14B0B88-39CB-48D1-8B79-29358E216C97}"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A86AFCB-C0B0-497F-9C05-DB5AE98B4A69}"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07D446B-A246-4F00-87D1-35467D39C35D}"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0C75B0F-E791-44C2-BFC6-D6EE69F34E21}"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D9167A-C3E0-4E22-B9BC-CB234525F928}"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74B888-99D7-4AAE-9D90-239C8FFC3FEA}"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ESCFC_box top RGB"/>
          <p:cNvPicPr>
            <a:picLocks noChangeAspect="1" noChangeArrowheads="1"/>
          </p:cNvPicPr>
          <p:nvPr/>
        </p:nvPicPr>
        <p:blipFill>
          <a:blip r:embed="rId13" cstate="print">
            <a:lum bright="70000" contrast="-70000"/>
          </a:blip>
          <a:srcRect r="14667" b="20715"/>
          <a:stretch>
            <a:fillRect/>
          </a:stretch>
        </p:blipFill>
        <p:spPr bwMode="auto">
          <a:xfrm>
            <a:off x="4267200" y="5029200"/>
            <a:ext cx="4876800" cy="18288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905000"/>
            <a:ext cx="8229600" cy="4221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457200" y="6172200"/>
            <a:ext cx="2133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7AAA40A-97F4-45D6-B586-92307E200B7D}" type="slidenum">
              <a:rPr lang="en-US"/>
              <a:pPr>
                <a:defRPr/>
              </a:pPr>
              <a:t>‹#›</a:t>
            </a:fld>
            <a:endParaRPr lang="en-US"/>
          </a:p>
        </p:txBody>
      </p:sp>
      <p:sp>
        <p:nvSpPr>
          <p:cNvPr id="1032" name="Line 8"/>
          <p:cNvSpPr>
            <a:spLocks noChangeShapeType="1"/>
          </p:cNvSpPr>
          <p:nvPr/>
        </p:nvSpPr>
        <p:spPr bwMode="auto">
          <a:xfrm>
            <a:off x="533400" y="6629400"/>
            <a:ext cx="7239000" cy="0"/>
          </a:xfrm>
          <a:prstGeom prst="line">
            <a:avLst/>
          </a:prstGeom>
          <a:noFill/>
          <a:ln w="9525">
            <a:solidFill>
              <a:srgbClr val="CC0000"/>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51"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ransition>
    <p:fade/>
  </p:transition>
  <p:hf hdr="0" ftr="0" dt="0"/>
  <p:txStyles>
    <p:titleStyle>
      <a:lvl1pPr algn="ctr" rtl="0" eaLnBrk="0" fontAlgn="base" hangingPunct="0">
        <a:spcBef>
          <a:spcPct val="0"/>
        </a:spcBef>
        <a:spcAft>
          <a:spcPct val="0"/>
        </a:spcAft>
        <a:defRPr sz="4400">
          <a:solidFill>
            <a:srgbClr val="003479"/>
          </a:solidFill>
          <a:latin typeface="+mj-lt"/>
          <a:ea typeface="ＭＳ Ｐゴシック" pitchFamily="-112" charset="-128"/>
          <a:cs typeface="ＭＳ Ｐゴシック" charset="0"/>
        </a:defRPr>
      </a:lvl1pPr>
      <a:lvl2pPr algn="ctr" rtl="0" eaLnBrk="0" fontAlgn="base" hangingPunct="0">
        <a:spcBef>
          <a:spcPct val="0"/>
        </a:spcBef>
        <a:spcAft>
          <a:spcPct val="0"/>
        </a:spcAft>
        <a:defRPr sz="4400">
          <a:solidFill>
            <a:srgbClr val="003479"/>
          </a:solidFill>
          <a:latin typeface="Arial" charset="0"/>
          <a:ea typeface="ＭＳ Ｐゴシック" pitchFamily="-112" charset="-128"/>
          <a:cs typeface="ＭＳ Ｐゴシック" charset="0"/>
        </a:defRPr>
      </a:lvl2pPr>
      <a:lvl3pPr algn="ctr" rtl="0" eaLnBrk="0" fontAlgn="base" hangingPunct="0">
        <a:spcBef>
          <a:spcPct val="0"/>
        </a:spcBef>
        <a:spcAft>
          <a:spcPct val="0"/>
        </a:spcAft>
        <a:defRPr sz="4400">
          <a:solidFill>
            <a:srgbClr val="003479"/>
          </a:solidFill>
          <a:latin typeface="Arial" charset="0"/>
          <a:ea typeface="ＭＳ Ｐゴシック" pitchFamily="-112" charset="-128"/>
          <a:cs typeface="ＭＳ Ｐゴシック" charset="0"/>
        </a:defRPr>
      </a:lvl3pPr>
      <a:lvl4pPr algn="ctr" rtl="0" eaLnBrk="0" fontAlgn="base" hangingPunct="0">
        <a:spcBef>
          <a:spcPct val="0"/>
        </a:spcBef>
        <a:spcAft>
          <a:spcPct val="0"/>
        </a:spcAft>
        <a:defRPr sz="4400">
          <a:solidFill>
            <a:srgbClr val="003479"/>
          </a:solidFill>
          <a:latin typeface="Arial" charset="0"/>
          <a:ea typeface="ＭＳ Ｐゴシック" pitchFamily="-112" charset="-128"/>
          <a:cs typeface="ＭＳ Ｐゴシック" charset="0"/>
        </a:defRPr>
      </a:lvl4pPr>
      <a:lvl5pPr algn="ctr" rtl="0" eaLnBrk="0" fontAlgn="base" hangingPunct="0">
        <a:spcBef>
          <a:spcPct val="0"/>
        </a:spcBef>
        <a:spcAft>
          <a:spcPct val="0"/>
        </a:spcAft>
        <a:defRPr sz="4400">
          <a:solidFill>
            <a:srgbClr val="003479"/>
          </a:solidFill>
          <a:latin typeface="Arial" charset="0"/>
          <a:ea typeface="ＭＳ Ｐゴシック" pitchFamily="-112" charset="-128"/>
          <a:cs typeface="ＭＳ Ｐゴシック" charset="0"/>
        </a:defRPr>
      </a:lvl5pPr>
      <a:lvl6pPr marL="457200" algn="ctr" rtl="0" eaLnBrk="1" fontAlgn="base" hangingPunct="1">
        <a:spcBef>
          <a:spcPct val="0"/>
        </a:spcBef>
        <a:spcAft>
          <a:spcPct val="0"/>
        </a:spcAft>
        <a:defRPr sz="4400">
          <a:solidFill>
            <a:srgbClr val="003479"/>
          </a:solidFill>
          <a:latin typeface="Arial" charset="0"/>
        </a:defRPr>
      </a:lvl6pPr>
      <a:lvl7pPr marL="914400" algn="ctr" rtl="0" eaLnBrk="1" fontAlgn="base" hangingPunct="1">
        <a:spcBef>
          <a:spcPct val="0"/>
        </a:spcBef>
        <a:spcAft>
          <a:spcPct val="0"/>
        </a:spcAft>
        <a:defRPr sz="4400">
          <a:solidFill>
            <a:srgbClr val="003479"/>
          </a:solidFill>
          <a:latin typeface="Arial" charset="0"/>
        </a:defRPr>
      </a:lvl7pPr>
      <a:lvl8pPr marL="1371600" algn="ctr" rtl="0" eaLnBrk="1" fontAlgn="base" hangingPunct="1">
        <a:spcBef>
          <a:spcPct val="0"/>
        </a:spcBef>
        <a:spcAft>
          <a:spcPct val="0"/>
        </a:spcAft>
        <a:defRPr sz="4400">
          <a:solidFill>
            <a:srgbClr val="003479"/>
          </a:solidFill>
          <a:latin typeface="Arial" charset="0"/>
        </a:defRPr>
      </a:lvl8pPr>
      <a:lvl9pPr marL="1828800" algn="ctr" rtl="0" eaLnBrk="1" fontAlgn="base" hangingPunct="1">
        <a:spcBef>
          <a:spcPct val="0"/>
        </a:spcBef>
        <a:spcAft>
          <a:spcPct val="0"/>
        </a:spcAft>
        <a:defRPr sz="4400">
          <a:solidFill>
            <a:srgbClr val="003479"/>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112" charset="-128"/>
          <a:cs typeface="ＭＳ Ｐゴシック" charset="0"/>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112" charset="-128"/>
          <a:cs typeface="ＭＳ Ｐゴシック" charset="0"/>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pitchFamily="-112" charset="-128"/>
          <a:cs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12" charset="-128"/>
          <a:cs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12" charset="-128"/>
          <a:cs typeface="ＭＳ Ｐゴシック" charset="0"/>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Solomon.Help@escco.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mailto:Solomon.help@escco.org" TargetMode="External"/><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Solomon.Help@escco.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dirty="0">
                <a:latin typeface="Arial" charset="0"/>
                <a:ea typeface="ＭＳ Ｐゴシック" charset="-128"/>
                <a:cs typeface="Arial" charset="0"/>
              </a:rPr>
              <a:t>Solomon Training for </a:t>
            </a:r>
            <a:br>
              <a:rPr lang="en-US" dirty="0">
                <a:latin typeface="Arial" charset="0"/>
                <a:ea typeface="ＭＳ Ｐゴシック" charset="-128"/>
                <a:cs typeface="Arial" charset="0"/>
              </a:rPr>
            </a:br>
            <a:r>
              <a:rPr lang="en-US" dirty="0" smtClean="0">
                <a:latin typeface="Arial" charset="0"/>
                <a:ea typeface="ＭＳ Ｐゴシック" charset="-128"/>
                <a:cs typeface="Arial" charset="0"/>
              </a:rPr>
              <a:t>Teachers</a:t>
            </a:r>
            <a:endParaRPr lang="en-US" dirty="0">
              <a:latin typeface="Arial" charset="0"/>
              <a:ea typeface="ＭＳ Ｐゴシック" charset="-128"/>
              <a:cs typeface="Arial" charset="0"/>
            </a:endParaRPr>
          </a:p>
        </p:txBody>
      </p:sp>
      <p:sp>
        <p:nvSpPr>
          <p:cNvPr id="3075" name="Rectangle 5"/>
          <p:cNvSpPr>
            <a:spLocks noGrp="1" noChangeArrowheads="1"/>
          </p:cNvSpPr>
          <p:nvPr>
            <p:ph type="subTitle" idx="1"/>
          </p:nvPr>
        </p:nvSpPr>
        <p:spPr/>
        <p:txBody>
          <a:bodyPr/>
          <a:lstStyle/>
          <a:p>
            <a:pPr eaLnBrk="1" hangingPunct="1"/>
            <a:r>
              <a:rPr lang="en-US" dirty="0" smtClean="0">
                <a:latin typeface="Arial" charset="0"/>
                <a:ea typeface="ＭＳ Ｐゴシック" charset="-128"/>
                <a:cs typeface="Arial" charset="0"/>
              </a:rPr>
              <a:t>Revised</a:t>
            </a:r>
            <a:r>
              <a:rPr lang="en-US" dirty="0">
                <a:latin typeface="Arial" charset="0"/>
                <a:ea typeface="ＭＳ Ｐゴシック" charset="-128"/>
                <a:cs typeface="Arial" charset="0"/>
              </a:rPr>
              <a:t> September 2016</a:t>
            </a:r>
          </a:p>
        </p:txBody>
      </p:sp>
      <p:sp>
        <p:nvSpPr>
          <p:cNvPr id="3076" name="Slide Number Placeholder 3"/>
          <p:cNvSpPr>
            <a:spLocks noGrp="1"/>
          </p:cNvSpPr>
          <p:nvPr>
            <p:ph type="sldNum" sz="quarter" idx="12"/>
          </p:nvPr>
        </p:nvSpPr>
        <p:spPr>
          <a:noFill/>
        </p:spPr>
        <p:txBody>
          <a:bodyPr/>
          <a:lstStyle/>
          <a:p>
            <a:fld id="{6AB8A745-980D-471E-8A39-1D31245FDF7A}" type="slidenum">
              <a:rPr lang="en-US" smtClean="0"/>
              <a:pPr/>
              <a:t>1</a:t>
            </a:fld>
            <a:endParaRPr lang="en-US"/>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6"/>
          <p:cNvSpPr>
            <a:spLocks noGrp="1" noChangeArrowheads="1"/>
          </p:cNvSpPr>
          <p:nvPr>
            <p:ph type="title"/>
          </p:nvPr>
        </p:nvSpPr>
        <p:spPr/>
        <p:txBody>
          <a:bodyPr/>
          <a:lstStyle/>
          <a:p>
            <a:pPr eaLnBrk="1" hangingPunct="1">
              <a:defRPr/>
            </a:pPr>
            <a:r>
              <a:rPr lang="en-US"/>
              <a:t>How to enter data in Solomon</a:t>
            </a:r>
            <a:br>
              <a:rPr lang="en-US"/>
            </a:br>
            <a:endParaRPr lang="en-US">
              <a:ea typeface="ＭＳ Ｐゴシック" charset="0"/>
            </a:endParaRPr>
          </a:p>
        </p:txBody>
      </p:sp>
      <p:sp>
        <p:nvSpPr>
          <p:cNvPr id="38915" name="Text Placeholder 2"/>
          <p:cNvSpPr>
            <a:spLocks noGrp="1"/>
          </p:cNvSpPr>
          <p:nvPr>
            <p:ph type="body" idx="1"/>
          </p:nvPr>
        </p:nvSpPr>
        <p:spPr/>
        <p:txBody>
          <a:bodyPr/>
          <a:lstStyle/>
          <a:p>
            <a:r>
              <a:rPr lang="en-US">
                <a:ea typeface="ＭＳ Ｐゴシック" charset="-128"/>
              </a:rPr>
              <a:t>Solomon for the 2016-2017 School Year</a:t>
            </a:r>
          </a:p>
        </p:txBody>
      </p:sp>
      <p:sp>
        <p:nvSpPr>
          <p:cNvPr id="38916" name="Slide Number Placeholder 3"/>
          <p:cNvSpPr>
            <a:spLocks noGrp="1"/>
          </p:cNvSpPr>
          <p:nvPr>
            <p:ph type="sldNum" sz="quarter" idx="12"/>
          </p:nvPr>
        </p:nvSpPr>
        <p:spPr>
          <a:noFill/>
        </p:spPr>
        <p:txBody>
          <a:bodyPr/>
          <a:lstStyle/>
          <a:p>
            <a:fld id="{697E5A1A-6F07-4C1A-A50C-F0C4B80BF2EB}" type="slidenum">
              <a:rPr lang="en-US" smtClean="0"/>
              <a:pPr/>
              <a:t>10</a:t>
            </a:fld>
            <a:endParaRPr lang="en-US"/>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ea typeface="ＭＳ Ｐゴシック" charset="-128"/>
              </a:rPr>
              <a:t>What you’ll learn</a:t>
            </a:r>
          </a:p>
        </p:txBody>
      </p:sp>
      <p:sp>
        <p:nvSpPr>
          <p:cNvPr id="39939" name="Content Placeholder 2"/>
          <p:cNvSpPr>
            <a:spLocks noGrp="1"/>
          </p:cNvSpPr>
          <p:nvPr>
            <p:ph idx="1"/>
          </p:nvPr>
        </p:nvSpPr>
        <p:spPr/>
        <p:txBody>
          <a:bodyPr/>
          <a:lstStyle/>
          <a:p>
            <a:r>
              <a:rPr lang="en-US">
                <a:ea typeface="ＭＳ Ｐゴシック" charset="-128"/>
              </a:rPr>
              <a:t>How to log into Solomon</a:t>
            </a:r>
          </a:p>
          <a:p>
            <a:r>
              <a:rPr lang="en-US">
                <a:ea typeface="ＭＳ Ｐゴシック" charset="-128"/>
              </a:rPr>
              <a:t>How to Navigate Web Apps</a:t>
            </a:r>
          </a:p>
          <a:p>
            <a:r>
              <a:rPr lang="en-US">
                <a:ea typeface="ＭＳ Ｐゴシック" charset="-128"/>
              </a:rPr>
              <a:t>How to create an initial timecard</a:t>
            </a:r>
          </a:p>
          <a:p>
            <a:r>
              <a:rPr lang="en-US">
                <a:ea typeface="ＭＳ Ｐゴシック" charset="-128"/>
              </a:rPr>
              <a:t>How to submit a timecard for approval</a:t>
            </a:r>
          </a:p>
          <a:p>
            <a:r>
              <a:rPr lang="en-US">
                <a:ea typeface="ＭＳ Ｐゴシック" charset="-128"/>
              </a:rPr>
              <a:t>When to delete students from your timecard and how to do it</a:t>
            </a:r>
          </a:p>
          <a:p>
            <a:r>
              <a:rPr lang="en-US">
                <a:ea typeface="ＭＳ Ｐゴシック" charset="-128"/>
              </a:rPr>
              <a:t>How to create subsequent timecards</a:t>
            </a:r>
          </a:p>
          <a:p>
            <a:r>
              <a:rPr lang="en-US">
                <a:ea typeface="ＭＳ Ｐゴシック" charset="-128"/>
              </a:rPr>
              <a:t>When to delete a timecard and how to do it</a:t>
            </a:r>
          </a:p>
          <a:p>
            <a:endParaRPr lang="en-US">
              <a:ea typeface="ＭＳ Ｐゴシック" charset="-128"/>
            </a:endParaRPr>
          </a:p>
          <a:p>
            <a:endParaRPr lang="en-US">
              <a:ea typeface="ＭＳ Ｐゴシック" charset="-128"/>
            </a:endParaRPr>
          </a:p>
        </p:txBody>
      </p:sp>
      <p:sp>
        <p:nvSpPr>
          <p:cNvPr id="39940" name="Slide Number Placeholder 3"/>
          <p:cNvSpPr>
            <a:spLocks noGrp="1"/>
          </p:cNvSpPr>
          <p:nvPr>
            <p:ph type="sldNum" sz="quarter" idx="12"/>
          </p:nvPr>
        </p:nvSpPr>
        <p:spPr>
          <a:noFill/>
        </p:spPr>
        <p:txBody>
          <a:bodyPr/>
          <a:lstStyle/>
          <a:p>
            <a:fld id="{867BFE08-7D13-4F26-A1EA-7ADA591DFC30}" type="slidenum">
              <a:rPr lang="en-US" smtClean="0"/>
              <a:pPr/>
              <a:t>11</a:t>
            </a:fld>
            <a:endParaRPr lang="en-US"/>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latin typeface="Arial" charset="0"/>
              </a:rPr>
              <a:t>How to Log Into Solomon  </a:t>
            </a:r>
            <a:r>
              <a:rPr lang="en-US" sz="3600">
                <a:solidFill>
                  <a:srgbClr val="333399"/>
                </a:solidFill>
                <a:latin typeface="Arial" charset="0"/>
              </a:rPr>
              <a:t>(desktop, laptop, or phone)</a:t>
            </a:r>
            <a:endParaRPr lang="en-US" sz="3600">
              <a:solidFill>
                <a:schemeClr val="tx1"/>
              </a:solidFill>
              <a:latin typeface="Arial" charset="0"/>
            </a:endParaRPr>
          </a:p>
        </p:txBody>
      </p:sp>
      <p:sp>
        <p:nvSpPr>
          <p:cNvPr id="3" name="Content Placeholder 2"/>
          <p:cNvSpPr>
            <a:spLocks noGrp="1"/>
          </p:cNvSpPr>
          <p:nvPr>
            <p:ph idx="1"/>
          </p:nvPr>
        </p:nvSpPr>
        <p:spPr/>
        <p:txBody>
          <a:bodyPr/>
          <a:lstStyle/>
          <a:p>
            <a:r>
              <a:rPr lang="en-US"/>
              <a:t>Using the Google Chrome browser go to website: https://portal.escco.org</a:t>
            </a:r>
          </a:p>
          <a:p>
            <a:r>
              <a:rPr lang="en-US"/>
              <a:t>Log in using FCESC\Your network login </a:t>
            </a:r>
          </a:p>
          <a:p>
            <a:r>
              <a:rPr lang="en-US"/>
              <a:t>Enter your network password</a:t>
            </a:r>
          </a:p>
          <a:p>
            <a:r>
              <a:rPr lang="en-US"/>
              <a:t>Select "Remember my User ID" if you are using your office workstation. </a:t>
            </a:r>
          </a:p>
          <a:p>
            <a:r>
              <a:rPr lang="en-US"/>
              <a:t>You can either press enter or select the "Log in" button</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12</a:t>
            </a:fld>
            <a:endParaRPr lang="en-US"/>
          </a:p>
        </p:txBody>
      </p:sp>
    </p:spTree>
    <p:extLst>
      <p:ext uri="{BB962C8B-B14F-4D97-AF65-F5344CB8AC3E}">
        <p14:creationId xmlns:p14="http://schemas.microsoft.com/office/powerpoint/2010/main" val="228646408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solidFill>
                  <a:srgbClr val="333399"/>
                </a:solidFill>
                <a:latin typeface="Arial" charset="0"/>
              </a:rPr>
              <a:t>How to Log Into Solomon (cont.) </a:t>
            </a:r>
            <a:endParaRPr lang="en-US" sz="4000">
              <a:solidFill>
                <a:schemeClr val="tx1"/>
              </a:solidFill>
              <a:latin typeface="Arial" charset="0"/>
            </a:endParaRPr>
          </a:p>
        </p:txBody>
      </p:sp>
      <p:pic>
        <p:nvPicPr>
          <p:cNvPr id="5" name="Content Placeholder 4"/>
          <p:cNvPicPr>
            <a:picLocks noGrp="1" noChangeAspect="1"/>
          </p:cNvPicPr>
          <p:nvPr>
            <p:ph idx="1"/>
          </p:nvPr>
        </p:nvPicPr>
        <p:blipFill>
          <a:blip r:embed="rId3"/>
          <a:stretch>
            <a:fillRect/>
          </a:stretch>
        </p:blipFill>
        <p:spPr>
          <a:xfrm>
            <a:off x="1620519" y="1603882"/>
            <a:ext cx="6350511" cy="4434893"/>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13</a:t>
            </a:fld>
            <a:endParaRPr lang="en-US"/>
          </a:p>
        </p:txBody>
      </p:sp>
    </p:spTree>
    <p:extLst>
      <p:ext uri="{BB962C8B-B14F-4D97-AF65-F5344CB8AC3E}">
        <p14:creationId xmlns:p14="http://schemas.microsoft.com/office/powerpoint/2010/main" val="355719712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solidFill>
                  <a:srgbClr val="333399"/>
                </a:solidFill>
                <a:latin typeface="Arial" charset="0"/>
              </a:rPr>
              <a:t>Select "Project" in the list of Applications</a:t>
            </a:r>
            <a:endParaRPr lang="en-US" sz="3200">
              <a:solidFill>
                <a:schemeClr val="tx1"/>
              </a:solidFill>
              <a:latin typeface="Arial" charset="0"/>
            </a:endParaRPr>
          </a:p>
        </p:txBody>
      </p:sp>
      <p:pic>
        <p:nvPicPr>
          <p:cNvPr id="5" name="Content Placeholder 4"/>
          <p:cNvPicPr>
            <a:picLocks noGrp="1" noChangeAspect="1"/>
          </p:cNvPicPr>
          <p:nvPr>
            <p:ph idx="1"/>
          </p:nvPr>
        </p:nvPicPr>
        <p:blipFill>
          <a:blip r:embed="rId3"/>
          <a:stretch>
            <a:fillRect/>
          </a:stretch>
        </p:blipFill>
        <p:spPr>
          <a:xfrm>
            <a:off x="845804" y="1668463"/>
            <a:ext cx="6942471" cy="4161856"/>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14</a:t>
            </a:fld>
            <a:endParaRPr lang="en-US"/>
          </a:p>
        </p:txBody>
      </p:sp>
    </p:spTree>
    <p:extLst>
      <p:ext uri="{BB962C8B-B14F-4D97-AF65-F5344CB8AC3E}">
        <p14:creationId xmlns:p14="http://schemas.microsoft.com/office/powerpoint/2010/main" val="582910688"/>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a:solidFill>
                  <a:srgbClr val="333399"/>
                </a:solidFill>
              </a:rPr>
              <a:t>Select "Timecard Entry" in the list of Applications</a:t>
            </a:r>
            <a:endParaRPr lang="en-US" sz="28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016094" y="1360488"/>
            <a:ext cx="5595969" cy="4998232"/>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15</a:t>
            </a:fld>
            <a:endParaRPr lang="en-US"/>
          </a:p>
        </p:txBody>
      </p:sp>
    </p:spTree>
    <p:extLst>
      <p:ext uri="{BB962C8B-B14F-4D97-AF65-F5344CB8AC3E}">
        <p14:creationId xmlns:p14="http://schemas.microsoft.com/office/powerpoint/2010/main" val="341661780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solidFill>
                  <a:srgbClr val="333399"/>
                </a:solidFill>
              </a:rPr>
              <a:t>How to Navigate through Web Apps</a:t>
            </a:r>
            <a:endParaRPr lang="en-US">
              <a:solidFill>
                <a:schemeClr val="tx1"/>
              </a:solidFill>
            </a:endParaRPr>
          </a:p>
        </p:txBody>
      </p:sp>
      <p:sp>
        <p:nvSpPr>
          <p:cNvPr id="3" name="Content Placeholder 2"/>
          <p:cNvSpPr>
            <a:spLocks noGrp="1"/>
          </p:cNvSpPr>
          <p:nvPr>
            <p:ph idx="1"/>
          </p:nvPr>
        </p:nvSpPr>
        <p:spPr/>
        <p:txBody>
          <a:bodyPr/>
          <a:lstStyle/>
          <a:p>
            <a:pPr marL="0" indent="0">
              <a:buNone/>
            </a:pPr>
            <a:r>
              <a:rPr lang="en-US"/>
              <a:t>In the upper left hand corner of the screen there are three buttons:</a:t>
            </a:r>
          </a:p>
          <a:p>
            <a:r>
              <a:rPr lang="en-US"/>
              <a:t>The first one is to go back to the main menu</a:t>
            </a:r>
          </a:p>
          <a:p>
            <a:r>
              <a:rPr lang="en-US"/>
              <a:t>The second one is to go home</a:t>
            </a:r>
          </a:p>
          <a:p>
            <a:r>
              <a:rPr lang="en-US"/>
              <a:t>The final button is to cancel this timecard entry and start over</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16</a:t>
            </a:fld>
            <a:endParaRPr lang="en-US"/>
          </a:p>
        </p:txBody>
      </p:sp>
    </p:spTree>
    <p:extLst>
      <p:ext uri="{BB962C8B-B14F-4D97-AF65-F5344CB8AC3E}">
        <p14:creationId xmlns:p14="http://schemas.microsoft.com/office/powerpoint/2010/main" val="72515780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solidFill>
                  <a:srgbClr val="333399"/>
                </a:solidFill>
                <a:latin typeface="Arial" charset="0"/>
              </a:rPr>
              <a:t>How to Navigate through Web Apps (cont.)</a:t>
            </a:r>
            <a:r>
              <a:rPr lang="en-US">
                <a:solidFill>
                  <a:schemeClr val="tx1"/>
                </a:solidFill>
                <a:latin typeface="Arial" charset="0"/>
              </a:rPr>
              <a:t> </a:t>
            </a:r>
            <a:br>
              <a:rPr lang="en-US">
                <a:solidFill>
                  <a:schemeClr val="tx1"/>
                </a:solidFill>
                <a:latin typeface="Arial" charset="0"/>
              </a:rPr>
            </a:b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43891" y="2322383"/>
            <a:ext cx="8740318" cy="2522921"/>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17</a:t>
            </a:fld>
            <a:endParaRPr lang="en-US"/>
          </a:p>
        </p:txBody>
      </p:sp>
    </p:spTree>
    <p:extLst>
      <p:ext uri="{BB962C8B-B14F-4D97-AF65-F5344CB8AC3E}">
        <p14:creationId xmlns:p14="http://schemas.microsoft.com/office/powerpoint/2010/main" val="2399485024"/>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solidFill>
                  <a:srgbClr val="333399"/>
                </a:solidFill>
              </a:rPr>
              <a:t>How to Navigate through Web Apps (cont.)</a:t>
            </a:r>
            <a:endParaRPr lang="en-US" sz="3200">
              <a:solidFill>
                <a:schemeClr val="tx1"/>
              </a:solidFill>
            </a:endParaRPr>
          </a:p>
        </p:txBody>
      </p:sp>
      <p:sp>
        <p:nvSpPr>
          <p:cNvPr id="3" name="Content Placeholder 2"/>
          <p:cNvSpPr>
            <a:spLocks noGrp="1"/>
          </p:cNvSpPr>
          <p:nvPr>
            <p:ph idx="1"/>
          </p:nvPr>
        </p:nvSpPr>
        <p:spPr/>
        <p:txBody>
          <a:bodyPr/>
          <a:lstStyle/>
          <a:p>
            <a:pPr marL="0" indent="0">
              <a:buNone/>
            </a:pPr>
            <a:r>
              <a:rPr lang="en-US"/>
              <a:t>In the upper left hand corner of the timecard there are also three buttons:</a:t>
            </a:r>
          </a:p>
          <a:p>
            <a:r>
              <a:rPr lang="en-US"/>
              <a:t>The first one is to go back to the last timecard</a:t>
            </a:r>
          </a:p>
          <a:p>
            <a:r>
              <a:rPr lang="en-US"/>
              <a:t>The second one is to look up a timecard</a:t>
            </a:r>
          </a:p>
          <a:p>
            <a:r>
              <a:rPr lang="en-US"/>
              <a:t>The final button is to cancel this timecard entry and start over</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18</a:t>
            </a:fld>
            <a:endParaRPr lang="en-US"/>
          </a:p>
        </p:txBody>
      </p:sp>
    </p:spTree>
    <p:extLst>
      <p:ext uri="{BB962C8B-B14F-4D97-AF65-F5344CB8AC3E}">
        <p14:creationId xmlns:p14="http://schemas.microsoft.com/office/powerpoint/2010/main" val="406803966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solidFill>
                  <a:srgbClr val="333399"/>
                </a:solidFill>
              </a:rPr>
              <a:t>How to Navigate through Web Apps (cont.)</a:t>
            </a: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133709" y="2284890"/>
            <a:ext cx="8886805" cy="2564701"/>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19</a:t>
            </a:fld>
            <a:endParaRPr lang="en-US"/>
          </a:p>
        </p:txBody>
      </p:sp>
    </p:spTree>
    <p:extLst>
      <p:ext uri="{BB962C8B-B14F-4D97-AF65-F5344CB8AC3E}">
        <p14:creationId xmlns:p14="http://schemas.microsoft.com/office/powerpoint/2010/main" val="172598272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a:t>Processes and procedures</a:t>
            </a:r>
          </a:p>
        </p:txBody>
      </p:sp>
      <p:sp>
        <p:nvSpPr>
          <p:cNvPr id="28675" name="Text Placeholder 4"/>
          <p:cNvSpPr>
            <a:spLocks noGrp="1"/>
          </p:cNvSpPr>
          <p:nvPr>
            <p:ph type="body" idx="1"/>
          </p:nvPr>
        </p:nvSpPr>
        <p:spPr/>
        <p:txBody>
          <a:bodyPr/>
          <a:lstStyle/>
          <a:p>
            <a:r>
              <a:rPr lang="en-US">
                <a:ea typeface="ＭＳ Ｐゴシック" charset="-128"/>
              </a:rPr>
              <a:t>Solomon for the 2016-2017 School Year</a:t>
            </a:r>
          </a:p>
        </p:txBody>
      </p:sp>
      <p:sp>
        <p:nvSpPr>
          <p:cNvPr id="28676" name="Slide Number Placeholder 5"/>
          <p:cNvSpPr>
            <a:spLocks noGrp="1"/>
          </p:cNvSpPr>
          <p:nvPr>
            <p:ph type="sldNum" sz="quarter" idx="12"/>
          </p:nvPr>
        </p:nvSpPr>
        <p:spPr>
          <a:noFill/>
        </p:spPr>
        <p:txBody>
          <a:bodyPr/>
          <a:lstStyle/>
          <a:p>
            <a:fld id="{6F8494A0-E292-4D06-B1DF-9BF5825958B4}" type="slidenum">
              <a:rPr lang="en-US" smtClean="0"/>
              <a:pPr/>
              <a:t>2</a:t>
            </a:fld>
            <a:endParaRPr lang="en-US"/>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solidFill>
                  <a:srgbClr val="333399"/>
                </a:solidFill>
              </a:rPr>
              <a:t>How to complete a timecard</a:t>
            </a:r>
            <a:endParaRPr lang="en-US" sz="4000">
              <a:solidFill>
                <a:schemeClr val="tx1"/>
              </a:solidFill>
            </a:endParaRPr>
          </a:p>
        </p:txBody>
      </p:sp>
      <p:sp>
        <p:nvSpPr>
          <p:cNvPr id="3" name="Content Placeholder 2"/>
          <p:cNvSpPr>
            <a:spLocks noGrp="1"/>
          </p:cNvSpPr>
          <p:nvPr>
            <p:ph idx="1"/>
          </p:nvPr>
        </p:nvSpPr>
        <p:spPr/>
        <p:txBody>
          <a:bodyPr/>
          <a:lstStyle/>
          <a:p>
            <a:pPr marL="0" indent="0">
              <a:buNone/>
            </a:pPr>
            <a:r>
              <a:rPr lang="en-US"/>
              <a:t>Select "Current Entry" for your current timecard</a:t>
            </a:r>
          </a:p>
          <a:p>
            <a:r>
              <a:rPr lang="en-US"/>
              <a:t>If you are working on a timecard other than the current week, select the timecard from the "Open Timecard" option </a:t>
            </a:r>
          </a:p>
          <a:p>
            <a:r>
              <a:rPr lang="en-US"/>
              <a:t>All timecard end dates are on Saturday so you will need to be sure to select the correct week that is needed.</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20</a:t>
            </a:fld>
            <a:endParaRPr lang="en-US"/>
          </a:p>
        </p:txBody>
      </p:sp>
    </p:spTree>
    <p:extLst>
      <p:ext uri="{BB962C8B-B14F-4D97-AF65-F5344CB8AC3E}">
        <p14:creationId xmlns:p14="http://schemas.microsoft.com/office/powerpoint/2010/main" val="3185258108"/>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a:solidFill>
                  <a:srgbClr val="333399"/>
                </a:solidFill>
              </a:rPr>
              <a:t>Select "New Row"to begin entering data on your timecard.</a:t>
            </a:r>
            <a:endParaRPr lang="en-US" sz="36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457200" y="2346956"/>
            <a:ext cx="8009746" cy="2673039"/>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21</a:t>
            </a:fld>
            <a:endParaRPr lang="en-US"/>
          </a:p>
        </p:txBody>
      </p:sp>
    </p:spTree>
    <p:extLst>
      <p:ext uri="{BB962C8B-B14F-4D97-AF65-F5344CB8AC3E}">
        <p14:creationId xmlns:p14="http://schemas.microsoft.com/office/powerpoint/2010/main" val="76910541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3399"/>
                </a:solidFill>
              </a:rPr>
              <a:t>Program Task Codes</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22</a:t>
            </a:fld>
            <a:endParaRPr lang="en-US"/>
          </a:p>
        </p:txBody>
      </p:sp>
      <p:sp>
        <p:nvSpPr>
          <p:cNvPr id="3" name="Content Placeholder 2"/>
          <p:cNvSpPr>
            <a:spLocks noGrp="1"/>
          </p:cNvSpPr>
          <p:nvPr>
            <p:ph idx="1"/>
          </p:nvPr>
        </p:nvSpPr>
        <p:spPr>
          <a:xfrm>
            <a:off x="457200" y="1255924"/>
            <a:ext cx="8229600" cy="4870240"/>
          </a:xfrm>
        </p:spPr>
        <p:txBody>
          <a:bodyPr/>
          <a:lstStyle/>
          <a:p>
            <a:r>
              <a:rPr lang="en-US" dirty="0" smtClean="0"/>
              <a:t>For each of your students please only select the task code related to your classroom type:</a:t>
            </a:r>
          </a:p>
          <a:p>
            <a:pPr marL="0" indent="0">
              <a:buNone/>
            </a:pPr>
            <a:endParaRPr lang="en-US" dirty="0" smtClean="0"/>
          </a:p>
          <a:p>
            <a:pPr marL="0" indent="0">
              <a:buNone/>
            </a:pPr>
            <a:r>
              <a:rPr lang="en-US" sz="1800" dirty="0" smtClean="0"/>
              <a:t>ACT = TRACC			</a:t>
            </a:r>
            <a:r>
              <a:rPr lang="en-US" sz="1800" dirty="0"/>
              <a:t>ED = Emotional Disturbed FULL DAY</a:t>
            </a:r>
          </a:p>
          <a:p>
            <a:pPr marL="0" indent="0">
              <a:buNone/>
            </a:pPr>
            <a:r>
              <a:rPr lang="en-US" sz="1800" dirty="0" smtClean="0"/>
              <a:t>CBT = Campus Based Transition     </a:t>
            </a:r>
            <a:r>
              <a:rPr lang="en-US" sz="1800" dirty="0"/>
              <a:t>ED2 = Emotional Disturbed </a:t>
            </a:r>
            <a:r>
              <a:rPr lang="en-US" sz="1800" dirty="0" smtClean="0"/>
              <a:t>QTR DAY</a:t>
            </a:r>
            <a:endParaRPr lang="en-US" sz="1800" dirty="0"/>
          </a:p>
          <a:p>
            <a:pPr marL="0" indent="0">
              <a:buNone/>
            </a:pPr>
            <a:r>
              <a:rPr lang="en-US" sz="1800" dirty="0" smtClean="0"/>
              <a:t>CCMD = Low Incidence		</a:t>
            </a:r>
            <a:r>
              <a:rPr lang="en-US" sz="1800" dirty="0"/>
              <a:t>ED3 = Emotional Disturbed HALF </a:t>
            </a:r>
            <a:r>
              <a:rPr lang="en-US" sz="1800" dirty="0" smtClean="0"/>
              <a:t>DAY</a:t>
            </a:r>
          </a:p>
          <a:p>
            <a:pPr marL="0" indent="0">
              <a:buNone/>
            </a:pPr>
            <a:r>
              <a:rPr lang="en-US" sz="1800" dirty="0" smtClean="0"/>
              <a:t>CRSCRK = Cross Creek		HI </a:t>
            </a:r>
            <a:r>
              <a:rPr lang="en-US" sz="1800" dirty="0"/>
              <a:t>= </a:t>
            </a:r>
            <a:r>
              <a:rPr lang="en-US" sz="1800" dirty="0" smtClean="0"/>
              <a:t>Hearing Impaired FULL </a:t>
            </a:r>
            <a:r>
              <a:rPr lang="en-US" sz="1800" dirty="0"/>
              <a:t>DAY</a:t>
            </a:r>
          </a:p>
          <a:p>
            <a:pPr marL="0" indent="0">
              <a:buNone/>
            </a:pPr>
            <a:r>
              <a:rPr lang="en-US" sz="1800" dirty="0" smtClean="0"/>
              <a:t>				HI2 </a:t>
            </a:r>
            <a:r>
              <a:rPr lang="en-US" sz="1800" dirty="0"/>
              <a:t>= Hearing Impaired</a:t>
            </a:r>
            <a:r>
              <a:rPr lang="en-US" sz="1800" dirty="0" smtClean="0"/>
              <a:t> </a:t>
            </a:r>
            <a:r>
              <a:rPr lang="en-US" sz="1800" dirty="0"/>
              <a:t>QUARTER DAY</a:t>
            </a:r>
          </a:p>
          <a:p>
            <a:pPr marL="0" indent="0">
              <a:buNone/>
            </a:pPr>
            <a:r>
              <a:rPr lang="en-US" sz="1800" dirty="0" smtClean="0"/>
              <a:t>				HI3 </a:t>
            </a:r>
            <a:r>
              <a:rPr lang="en-US" sz="1800" dirty="0"/>
              <a:t>= Hearing Impaired </a:t>
            </a:r>
            <a:r>
              <a:rPr lang="en-US" sz="1800" dirty="0" smtClean="0"/>
              <a:t>HALF DAY</a:t>
            </a:r>
          </a:p>
          <a:p>
            <a:pPr marL="0" indent="0">
              <a:buNone/>
            </a:pPr>
            <a:r>
              <a:rPr lang="en-US" sz="1800" dirty="0" smtClean="0"/>
              <a:t>STACK = </a:t>
            </a:r>
            <a:r>
              <a:rPr lang="en-US" sz="1800" dirty="0"/>
              <a:t>Structured Teaching for Autistic and Communication-delayed </a:t>
            </a:r>
            <a:r>
              <a:rPr lang="en-US" sz="1800" dirty="0" smtClean="0"/>
              <a:t>Kids</a:t>
            </a:r>
          </a:p>
          <a:p>
            <a:pPr marL="0" indent="0">
              <a:buNone/>
            </a:pPr>
            <a:endParaRPr lang="en-US" sz="1800" dirty="0"/>
          </a:p>
          <a:p>
            <a:pPr marL="0" indent="0">
              <a:buNone/>
            </a:pPr>
            <a:r>
              <a:rPr lang="en-US" sz="1800" dirty="0" smtClean="0"/>
              <a:t>If your student is missing the appropriate task code please STOP and email </a:t>
            </a:r>
            <a:r>
              <a:rPr lang="en-US" sz="1800" dirty="0" smtClean="0">
                <a:hlinkClick r:id="rId3"/>
              </a:rPr>
              <a:t>Solomon.Help@escco.org</a:t>
            </a:r>
            <a:r>
              <a:rPr lang="en-US" sz="1800" dirty="0" smtClean="0"/>
              <a:t>.  DO NOT CONTINUE entering data for that student.</a:t>
            </a:r>
          </a:p>
          <a:p>
            <a:pPr marL="0" indent="0">
              <a:buNone/>
            </a:pPr>
            <a:endParaRPr lang="en-US" sz="1800" dirty="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504468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Then select "Assigned"</a:t>
            </a: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704204" y="2105210"/>
            <a:ext cx="7943158" cy="3173136"/>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23</a:t>
            </a:fld>
            <a:endParaRPr lang="en-US"/>
          </a:p>
        </p:txBody>
      </p:sp>
    </p:spTree>
    <p:extLst>
      <p:ext uri="{BB962C8B-B14F-4D97-AF65-F5344CB8AC3E}">
        <p14:creationId xmlns:p14="http://schemas.microsoft.com/office/powerpoint/2010/main" val="2110604669"/>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Select the Project</a:t>
            </a:r>
            <a:endParaRPr lang="en-US">
              <a:solidFill>
                <a:schemeClr val="tx1"/>
              </a:solidFill>
            </a:endParaRPr>
          </a:p>
        </p:txBody>
      </p:sp>
      <p:pic>
        <p:nvPicPr>
          <p:cNvPr id="6" name="Content Placeholder 5"/>
          <p:cNvPicPr>
            <a:picLocks noGrp="1" noChangeAspect="1"/>
          </p:cNvPicPr>
          <p:nvPr>
            <p:ph idx="1"/>
          </p:nvPr>
        </p:nvPicPr>
        <p:blipFill>
          <a:blip r:embed="rId3"/>
          <a:stretch>
            <a:fillRect/>
          </a:stretch>
        </p:blipFill>
        <p:spPr>
          <a:xfrm>
            <a:off x="1166456" y="1652745"/>
            <a:ext cx="7184114" cy="4405092"/>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24</a:t>
            </a:fld>
            <a:endParaRPr lang="en-US"/>
          </a:p>
        </p:txBody>
      </p:sp>
    </p:spTree>
    <p:extLst>
      <p:ext uri="{BB962C8B-B14F-4D97-AF65-F5344CB8AC3E}">
        <p14:creationId xmlns:p14="http://schemas.microsoft.com/office/powerpoint/2010/main" val="591857034"/>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t>Type 4 or more letters of Student's Name in the Description Box and matching projects will appear below.</a:t>
            </a:r>
            <a:endParaRPr lang="en-US" sz="24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442823" y="2234977"/>
            <a:ext cx="8437053" cy="3244885"/>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25</a:t>
            </a:fld>
            <a:endParaRPr lang="en-US"/>
          </a:p>
        </p:txBody>
      </p:sp>
    </p:spTree>
    <p:extLst>
      <p:ext uri="{BB962C8B-B14F-4D97-AF65-F5344CB8AC3E}">
        <p14:creationId xmlns:p14="http://schemas.microsoft.com/office/powerpoint/2010/main" val="77461399"/>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a:solidFill>
                  <a:srgbClr val="333399"/>
                </a:solidFill>
              </a:rPr>
              <a:t>Select the day and enter the </a:t>
            </a:r>
            <a:r>
              <a:rPr lang="en-US" sz="2800" dirty="0" smtClean="0">
                <a:solidFill>
                  <a:srgbClr val="333399"/>
                </a:solidFill>
              </a:rPr>
              <a:t>student’s enrollment status (either 1 for enrolled or 0 for not enrolled).</a:t>
            </a:r>
            <a:endParaRPr lang="en-US" sz="2800" dirty="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47501" y="1802601"/>
            <a:ext cx="8655527" cy="4292826"/>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26</a:t>
            </a:fld>
            <a:endParaRPr lang="en-US"/>
          </a:p>
        </p:txBody>
      </p:sp>
    </p:spTree>
    <p:extLst>
      <p:ext uri="{BB962C8B-B14F-4D97-AF65-F5344CB8AC3E}">
        <p14:creationId xmlns:p14="http://schemas.microsoft.com/office/powerpoint/2010/main" val="4160436916"/>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Select "Save"</a:t>
            </a:r>
            <a:endParaRPr lang="en-US">
              <a:solidFill>
                <a:schemeClr val="tx1"/>
              </a:solidFill>
            </a:endParaRPr>
          </a:p>
        </p:txBody>
      </p:sp>
      <p:sp>
        <p:nvSpPr>
          <p:cNvPr id="3" name="Content Placeholder 2"/>
          <p:cNvSpPr>
            <a:spLocks noGrp="1"/>
          </p:cNvSpPr>
          <p:nvPr>
            <p:ph idx="1"/>
          </p:nvPr>
        </p:nvSpPr>
        <p:spPr/>
        <p:txBody>
          <a:bodyPr/>
          <a:lstStyle/>
          <a:p>
            <a:r>
              <a:rPr lang="en-US"/>
              <a:t>After adding a new row, select "save"</a:t>
            </a:r>
          </a:p>
          <a:p>
            <a:r>
              <a:rPr lang="en-US"/>
              <a:t>Select "New row" to create another timecard line</a:t>
            </a:r>
          </a:p>
          <a:p>
            <a:r>
              <a:rPr lang="en-US"/>
              <a:t>To insure all of your lines are saved – save after each line is complete with time entered.</a:t>
            </a:r>
          </a:p>
          <a:p>
            <a:r>
              <a:rPr lang="en-US"/>
              <a:t>If needed, you can remove a line by highlighting the line and selecting "Remove row" (refer to next slide)</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27</a:t>
            </a:fld>
            <a:endParaRPr lang="en-US"/>
          </a:p>
        </p:txBody>
      </p:sp>
    </p:spTree>
    <p:extLst>
      <p:ext uri="{BB962C8B-B14F-4D97-AF65-F5344CB8AC3E}">
        <p14:creationId xmlns:p14="http://schemas.microsoft.com/office/powerpoint/2010/main" val="2037938498"/>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a:solidFill>
                  <a:srgbClr val="333399"/>
                </a:solidFill>
              </a:rPr>
              <a:t>To Edit a line – Highlight the line and select "Edit"</a:t>
            </a:r>
            <a:endParaRPr lang="en-US" sz="28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55917" y="2061433"/>
            <a:ext cx="8639872" cy="2753929"/>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28</a:t>
            </a:fld>
            <a:endParaRPr lang="en-US"/>
          </a:p>
        </p:txBody>
      </p:sp>
    </p:spTree>
    <p:extLst>
      <p:ext uri="{BB962C8B-B14F-4D97-AF65-F5344CB8AC3E}">
        <p14:creationId xmlns:p14="http://schemas.microsoft.com/office/powerpoint/2010/main" val="2060845306"/>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solidFill>
                  <a:srgbClr val="333399"/>
                </a:solidFill>
              </a:rPr>
              <a:t>Adding Comments to a timecard if needed</a:t>
            </a:r>
            <a:endParaRPr lang="en-US" sz="3200">
              <a:solidFill>
                <a:schemeClr val="tx1"/>
              </a:solidFill>
            </a:endParaRPr>
          </a:p>
        </p:txBody>
      </p:sp>
      <p:sp>
        <p:nvSpPr>
          <p:cNvPr id="3" name="Content Placeholder 2"/>
          <p:cNvSpPr>
            <a:spLocks noGrp="1"/>
          </p:cNvSpPr>
          <p:nvPr>
            <p:ph idx="1"/>
          </p:nvPr>
        </p:nvSpPr>
        <p:spPr/>
        <p:txBody>
          <a:bodyPr/>
          <a:lstStyle/>
          <a:p>
            <a:r>
              <a:rPr lang="en-US"/>
              <a:t>Press the Summary Button to add comments</a:t>
            </a:r>
          </a:p>
          <a:p>
            <a:r>
              <a:rPr lang="en-US"/>
              <a:t>Type your comments in the"Description" box</a:t>
            </a:r>
          </a:p>
          <a:p>
            <a:r>
              <a:rPr lang="en-US"/>
              <a:t>Select "Accept"</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29</a:t>
            </a:fld>
            <a:endParaRPr lang="en-US"/>
          </a:p>
        </p:txBody>
      </p:sp>
    </p:spTree>
    <p:extLst>
      <p:ext uri="{BB962C8B-B14F-4D97-AF65-F5344CB8AC3E}">
        <p14:creationId xmlns:p14="http://schemas.microsoft.com/office/powerpoint/2010/main" val="281015535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ea typeface="ＭＳ Ｐゴシック" charset="-128"/>
              </a:rPr>
              <a:t>Adding Newly Enrolled Students</a:t>
            </a:r>
          </a:p>
        </p:txBody>
      </p:sp>
      <p:sp>
        <p:nvSpPr>
          <p:cNvPr id="30723" name="Content Placeholder 2"/>
          <p:cNvSpPr>
            <a:spLocks noGrp="1"/>
          </p:cNvSpPr>
          <p:nvPr>
            <p:ph idx="1"/>
          </p:nvPr>
        </p:nvSpPr>
        <p:spPr/>
        <p:txBody>
          <a:bodyPr/>
          <a:lstStyle/>
          <a:p>
            <a:r>
              <a:rPr lang="en-US" dirty="0">
                <a:ea typeface="ＭＳ Ｐゴシック" charset="-128"/>
              </a:rPr>
              <a:t>If students need to be added to the timecard, please contact solomon.help@escco.org and carbon copy the Approver of your time card on the request.</a:t>
            </a:r>
          </a:p>
          <a:p>
            <a:r>
              <a:rPr lang="en-US" dirty="0">
                <a:ea typeface="ＭＳ Ｐゴシック" charset="-128"/>
              </a:rPr>
              <a:t>Be sure </a:t>
            </a:r>
            <a:r>
              <a:rPr lang="en-US" dirty="0" smtClean="0">
                <a:ea typeface="ＭＳ Ｐゴシック" charset="-128"/>
              </a:rPr>
              <a:t>to use the students name as it appears on their student record and to </a:t>
            </a:r>
            <a:r>
              <a:rPr lang="en-US" dirty="0">
                <a:ea typeface="ＭＳ Ｐゴシック" charset="-128"/>
              </a:rPr>
              <a:t>spell the student's name correctly on your </a:t>
            </a:r>
            <a:r>
              <a:rPr lang="en-US" dirty="0" smtClean="0">
                <a:ea typeface="ＭＳ Ｐゴシック" charset="-128"/>
              </a:rPr>
              <a:t>request.</a:t>
            </a:r>
            <a:endParaRPr lang="en-US" dirty="0">
              <a:ea typeface="ＭＳ Ｐゴシック" charset="-128"/>
            </a:endParaRPr>
          </a:p>
        </p:txBody>
      </p:sp>
      <p:sp>
        <p:nvSpPr>
          <p:cNvPr id="30724" name="Slide Number Placeholder 3"/>
          <p:cNvSpPr>
            <a:spLocks noGrp="1"/>
          </p:cNvSpPr>
          <p:nvPr>
            <p:ph type="sldNum" sz="quarter" idx="12"/>
          </p:nvPr>
        </p:nvSpPr>
        <p:spPr>
          <a:noFill/>
        </p:spPr>
        <p:txBody>
          <a:bodyPr/>
          <a:lstStyle/>
          <a:p>
            <a:fld id="{FC4A68D1-96D7-4119-85F2-82859E3A7A26}" type="slidenum">
              <a:rPr lang="en-US" smtClean="0"/>
              <a:pPr/>
              <a:t>3</a:t>
            </a:fld>
            <a:endParaRPr lang="en-US"/>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solidFill>
                  <a:srgbClr val="333399"/>
                </a:solidFill>
              </a:rPr>
              <a:t>Adding Comments to a Timecard(cont.)</a:t>
            </a: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723958" y="1778635"/>
            <a:ext cx="3430906" cy="4432695"/>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30</a:t>
            </a:fld>
            <a:endParaRPr lang="en-US"/>
          </a:p>
        </p:txBody>
      </p:sp>
    </p:spTree>
    <p:extLst>
      <p:ext uri="{BB962C8B-B14F-4D97-AF65-F5344CB8AC3E}">
        <p14:creationId xmlns:p14="http://schemas.microsoft.com/office/powerpoint/2010/main" val="1063383505"/>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a:solidFill>
                  <a:srgbClr val="333399"/>
                </a:solidFill>
              </a:rPr>
              <a:t>To submit your timecard select the status button and change it to"Completed"then select "Save".</a:t>
            </a:r>
            <a:endParaRPr lang="en-US" sz="24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284672" y="1973263"/>
            <a:ext cx="8581706" cy="3205251"/>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31</a:t>
            </a:fld>
            <a:endParaRPr lang="en-US"/>
          </a:p>
        </p:txBody>
      </p:sp>
    </p:spTree>
    <p:extLst>
      <p:ext uri="{BB962C8B-B14F-4D97-AF65-F5344CB8AC3E}">
        <p14:creationId xmlns:p14="http://schemas.microsoft.com/office/powerpoint/2010/main" val="2115172891"/>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Timecard Ready for Approval</a:t>
            </a:r>
            <a:endParaRPr lang="en-US">
              <a:solidFill>
                <a:schemeClr val="tx1"/>
              </a:solidFill>
            </a:endParaRPr>
          </a:p>
        </p:txBody>
      </p:sp>
      <p:sp>
        <p:nvSpPr>
          <p:cNvPr id="3" name="Content Placeholder 2"/>
          <p:cNvSpPr>
            <a:spLocks noGrp="1"/>
          </p:cNvSpPr>
          <p:nvPr>
            <p:ph idx="1"/>
          </p:nvPr>
        </p:nvSpPr>
        <p:spPr/>
        <p:txBody>
          <a:bodyPr/>
          <a:lstStyle/>
          <a:p>
            <a:r>
              <a:rPr lang="en-US"/>
              <a:t>Your timecard is now complete and ready to be approved.</a:t>
            </a:r>
          </a:p>
          <a:p>
            <a:r>
              <a:rPr lang="en-US"/>
              <a:t>Press the "Summary" button to get a recap of the total hours entered on this timecard if desired.</a:t>
            </a:r>
          </a:p>
          <a:p>
            <a:r>
              <a:rPr lang="en-US"/>
              <a:t>Press the "Summary"button to review the comments added to this timecard.</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32</a:t>
            </a:fld>
            <a:endParaRPr lang="en-US"/>
          </a:p>
        </p:txBody>
      </p:sp>
    </p:spTree>
    <p:extLst>
      <p:ext uri="{BB962C8B-B14F-4D97-AF65-F5344CB8AC3E}">
        <p14:creationId xmlns:p14="http://schemas.microsoft.com/office/powerpoint/2010/main" val="1193298973"/>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How to Duplicate a Timecard</a:t>
            </a:r>
            <a:endParaRPr lang="en-US">
              <a:solidFill>
                <a:schemeClr val="tx1"/>
              </a:solidFill>
            </a:endParaRP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33</a:t>
            </a:fld>
            <a:endParaRPr lang="en-US"/>
          </a:p>
        </p:txBody>
      </p:sp>
      <p:sp>
        <p:nvSpPr>
          <p:cNvPr id="6" name="Content Placeholder 5"/>
          <p:cNvSpPr>
            <a:spLocks noGrp="1"/>
          </p:cNvSpPr>
          <p:nvPr>
            <p:ph idx="1"/>
          </p:nvPr>
        </p:nvSpPr>
        <p:spPr/>
        <p:txBody>
          <a:bodyPr/>
          <a:lstStyle/>
          <a:p>
            <a:pPr marL="0" indent="0">
              <a:buNone/>
            </a:pPr>
            <a:r>
              <a:rPr lang="en-US"/>
              <a:t>To Duplicate a past timecard:</a:t>
            </a:r>
          </a:p>
          <a:p>
            <a:pPr marL="0" indent="0">
              <a:buNone/>
            </a:pPr>
            <a:endParaRPr lang="en-US"/>
          </a:p>
          <a:p>
            <a:r>
              <a:rPr lang="en-US"/>
              <a:t>Go to "Project"</a:t>
            </a:r>
          </a:p>
          <a:p>
            <a:r>
              <a:rPr lang="en-US"/>
              <a:t>Select "Timecard Entry"</a:t>
            </a:r>
          </a:p>
          <a:p>
            <a:endParaRPr lang="en-US"/>
          </a:p>
          <a:p>
            <a:endParaRPr lang="en-US"/>
          </a:p>
        </p:txBody>
      </p:sp>
    </p:spTree>
    <p:extLst>
      <p:ext uri="{BB962C8B-B14F-4D97-AF65-F5344CB8AC3E}">
        <p14:creationId xmlns:p14="http://schemas.microsoft.com/office/powerpoint/2010/main" val="3595566044"/>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solidFill>
                  <a:srgbClr val="333399"/>
                </a:solidFill>
              </a:rPr>
              <a:t>Select "Timecard History" </a:t>
            </a:r>
            <a:endParaRPr lang="en-US" sz="36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691534" y="2116138"/>
            <a:ext cx="7684116" cy="3486468"/>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34</a:t>
            </a:fld>
            <a:endParaRPr lang="en-US"/>
          </a:p>
        </p:txBody>
      </p:sp>
    </p:spTree>
    <p:extLst>
      <p:ext uri="{BB962C8B-B14F-4D97-AF65-F5344CB8AC3E}">
        <p14:creationId xmlns:p14="http://schemas.microsoft.com/office/powerpoint/2010/main" val="1802557772"/>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Click"Actions</a:t>
            </a:r>
            <a:r>
              <a:rPr lang="en-US"/>
              <a:t>"</a:t>
            </a: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349370" y="1732432"/>
            <a:ext cx="8427875" cy="2806134"/>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35</a:t>
            </a:fld>
            <a:endParaRPr lang="en-US"/>
          </a:p>
        </p:txBody>
      </p:sp>
    </p:spTree>
    <p:extLst>
      <p:ext uri="{BB962C8B-B14F-4D97-AF65-F5344CB8AC3E}">
        <p14:creationId xmlns:p14="http://schemas.microsoft.com/office/powerpoint/2010/main" val="279151449"/>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a:t>Click "Duplicate" next to the timecard you wish to duplicate.</a:t>
            </a:r>
            <a:endParaRPr lang="en-US" sz="3200">
              <a:solidFill>
                <a:schemeClr val="tx1"/>
              </a:solidFill>
            </a:endParaRP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36</a:t>
            </a:fld>
            <a:endParaRPr lang="en-US"/>
          </a:p>
        </p:txBody>
      </p:sp>
      <p:pic>
        <p:nvPicPr>
          <p:cNvPr id="7" name="Content Placeholder 6"/>
          <p:cNvPicPr>
            <a:picLocks noGrp="1" noChangeAspect="1"/>
          </p:cNvPicPr>
          <p:nvPr>
            <p:ph idx="1"/>
          </p:nvPr>
        </p:nvPicPr>
        <p:blipFill>
          <a:blip r:embed="rId3"/>
          <a:stretch>
            <a:fillRect/>
          </a:stretch>
        </p:blipFill>
        <p:spPr>
          <a:xfrm>
            <a:off x="346933" y="2272946"/>
            <a:ext cx="8556348" cy="2836949"/>
          </a:xfrm>
        </p:spPr>
      </p:pic>
    </p:spTree>
    <p:extLst>
      <p:ext uri="{BB962C8B-B14F-4D97-AF65-F5344CB8AC3E}">
        <p14:creationId xmlns:p14="http://schemas.microsoft.com/office/powerpoint/2010/main" val="1330637238"/>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Pick the period to duplicate.</a:t>
            </a:r>
            <a:endParaRPr lang="en-US">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1439863" y="1597025"/>
            <a:ext cx="5940143" cy="4584430"/>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37</a:t>
            </a:fld>
            <a:endParaRPr lang="en-US"/>
          </a:p>
        </p:txBody>
      </p:sp>
    </p:spTree>
    <p:extLst>
      <p:ext uri="{BB962C8B-B14F-4D97-AF65-F5344CB8AC3E}">
        <p14:creationId xmlns:p14="http://schemas.microsoft.com/office/powerpoint/2010/main" val="2034102982"/>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solidFill>
                  <a:srgbClr val="333399"/>
                </a:solidFill>
              </a:rPr>
              <a:t>Duplicated Timecard will Appear</a:t>
            </a:r>
            <a:endParaRPr lang="en-US" sz="4000">
              <a:solidFill>
                <a:schemeClr val="tx1"/>
              </a:solidFill>
            </a:endParaRPr>
          </a:p>
        </p:txBody>
      </p:sp>
      <p:sp>
        <p:nvSpPr>
          <p:cNvPr id="3" name="Content Placeholder 2"/>
          <p:cNvSpPr>
            <a:spLocks noGrp="1"/>
          </p:cNvSpPr>
          <p:nvPr>
            <p:ph idx="1"/>
          </p:nvPr>
        </p:nvSpPr>
        <p:spPr/>
        <p:txBody>
          <a:bodyPr/>
          <a:lstStyle/>
          <a:p>
            <a:r>
              <a:rPr lang="en-US"/>
              <a:t>Your new timecard will appear with all of the projects from the duplicated timecard.</a:t>
            </a:r>
          </a:p>
          <a:p>
            <a:r>
              <a:rPr lang="en-US"/>
              <a:t>The hours are reset to zero.</a:t>
            </a:r>
          </a:p>
          <a:p>
            <a:r>
              <a:rPr lang="en-US"/>
              <a:t>Continue to add hours as needed.</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38</a:t>
            </a:fld>
            <a:endParaRPr lang="en-US"/>
          </a:p>
        </p:txBody>
      </p:sp>
    </p:spTree>
    <p:extLst>
      <p:ext uri="{BB962C8B-B14F-4D97-AF65-F5344CB8AC3E}">
        <p14:creationId xmlns:p14="http://schemas.microsoft.com/office/powerpoint/2010/main" val="220099929"/>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solidFill>
                  <a:srgbClr val="333399"/>
                </a:solidFill>
              </a:rPr>
              <a:t>Example of a Duplicated Timecard</a:t>
            </a:r>
            <a:endParaRPr lang="en-US" sz="36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678086" y="2084511"/>
            <a:ext cx="7899407" cy="3835608"/>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39</a:t>
            </a:fld>
            <a:endParaRPr lang="en-US"/>
          </a:p>
        </p:txBody>
      </p:sp>
    </p:spTree>
    <p:extLst>
      <p:ext uri="{BB962C8B-B14F-4D97-AF65-F5344CB8AC3E}">
        <p14:creationId xmlns:p14="http://schemas.microsoft.com/office/powerpoint/2010/main" val="332269074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ea typeface="ＭＳ Ｐゴシック" charset="-128"/>
              </a:rPr>
              <a:t>Topics For New and Returning Users</a:t>
            </a:r>
          </a:p>
        </p:txBody>
      </p:sp>
      <p:sp>
        <p:nvSpPr>
          <p:cNvPr id="31747" name="Rectangle 3"/>
          <p:cNvSpPr>
            <a:spLocks noGrp="1" noChangeArrowheads="1"/>
          </p:cNvSpPr>
          <p:nvPr>
            <p:ph idx="1"/>
          </p:nvPr>
        </p:nvSpPr>
        <p:spPr/>
        <p:txBody>
          <a:bodyPr/>
          <a:lstStyle/>
          <a:p>
            <a:pPr eaLnBrk="1" hangingPunct="1"/>
            <a:r>
              <a:rPr lang="en-US">
                <a:ea typeface="ＭＳ Ｐゴシック" charset="-128"/>
              </a:rPr>
              <a:t>What is Solomon?</a:t>
            </a:r>
          </a:p>
          <a:p>
            <a:pPr eaLnBrk="1" hangingPunct="1"/>
            <a:r>
              <a:rPr lang="en-US">
                <a:ea typeface="ＭＳ Ｐゴシック" charset="-128"/>
              </a:rPr>
              <a:t>How will data in Solomon be used?</a:t>
            </a:r>
          </a:p>
          <a:p>
            <a:pPr eaLnBrk="1" hangingPunct="1"/>
            <a:r>
              <a:rPr lang="en-US">
                <a:ea typeface="ＭＳ Ｐゴシック" charset="-128"/>
              </a:rPr>
              <a:t>What data will get entered?</a:t>
            </a:r>
          </a:p>
          <a:p>
            <a:pPr eaLnBrk="1" hangingPunct="1"/>
            <a:r>
              <a:rPr lang="en-US">
                <a:ea typeface="ＭＳ Ｐゴシック" charset="-128"/>
              </a:rPr>
              <a:t>Solomon Glossary</a:t>
            </a:r>
          </a:p>
          <a:p>
            <a:pPr eaLnBrk="1" hangingPunct="1"/>
            <a:r>
              <a:rPr lang="en-US">
                <a:ea typeface="ＭＳ Ｐゴシック" charset="-128"/>
              </a:rPr>
              <a:t>Timecard Rules</a:t>
            </a:r>
          </a:p>
          <a:p>
            <a:pPr eaLnBrk="1" hangingPunct="1"/>
            <a:r>
              <a:rPr lang="en-US">
                <a:ea typeface="ＭＳ Ｐゴシック" charset="-128"/>
              </a:rPr>
              <a:t>Helpful Tips</a:t>
            </a:r>
          </a:p>
          <a:p>
            <a:pPr eaLnBrk="1" hangingPunct="1"/>
            <a:r>
              <a:rPr lang="en-US">
                <a:ea typeface="ＭＳ Ｐゴシック" charset="-128"/>
              </a:rPr>
              <a:t>Solomon Help</a:t>
            </a:r>
          </a:p>
          <a:p>
            <a:pPr eaLnBrk="1" hangingPunct="1"/>
            <a:endParaRPr lang="en-US">
              <a:ea typeface="ＭＳ Ｐゴシック" charset="-128"/>
            </a:endParaRPr>
          </a:p>
        </p:txBody>
      </p:sp>
      <p:sp>
        <p:nvSpPr>
          <p:cNvPr id="31748" name="Slide Number Placeholder 3"/>
          <p:cNvSpPr>
            <a:spLocks noGrp="1"/>
          </p:cNvSpPr>
          <p:nvPr>
            <p:ph type="sldNum" sz="quarter" idx="12"/>
          </p:nvPr>
        </p:nvSpPr>
        <p:spPr>
          <a:noFill/>
        </p:spPr>
        <p:txBody>
          <a:bodyPr/>
          <a:lstStyle/>
          <a:p>
            <a:fld id="{B978E489-B7E1-4BEA-9D1A-FDFB812D3B65}" type="slidenum">
              <a:rPr lang="en-US" smtClean="0"/>
              <a:pPr/>
              <a:t>4</a:t>
            </a:fld>
            <a:endParaRPr lang="en-US"/>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600">
                <a:solidFill>
                  <a:srgbClr val="333399"/>
                </a:solidFill>
              </a:rPr>
              <a:t>To Correct a Rejected Timecard – Select "Open Timecards"</a:t>
            </a:r>
            <a:endParaRPr lang="en-US" sz="3600">
              <a:solidFill>
                <a:schemeClr val="tx1"/>
              </a:solidFill>
            </a:endParaRPr>
          </a:p>
        </p:txBody>
      </p:sp>
      <p:pic>
        <p:nvPicPr>
          <p:cNvPr id="5" name="Content Placeholder 4"/>
          <p:cNvPicPr>
            <a:picLocks noGrp="1" noChangeAspect="1"/>
          </p:cNvPicPr>
          <p:nvPr>
            <p:ph idx="1"/>
          </p:nvPr>
        </p:nvPicPr>
        <p:blipFill>
          <a:blip r:embed="rId3"/>
          <a:stretch>
            <a:fillRect/>
          </a:stretch>
        </p:blipFill>
        <p:spPr>
          <a:xfrm>
            <a:off x="442913" y="2689225"/>
            <a:ext cx="8266112" cy="1723010"/>
          </a:xfrm>
        </p:spPr>
      </p:pic>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40</a:t>
            </a:fld>
            <a:endParaRPr lang="en-US"/>
          </a:p>
        </p:txBody>
      </p:sp>
    </p:spTree>
    <p:extLst>
      <p:ext uri="{BB962C8B-B14F-4D97-AF65-F5344CB8AC3E}">
        <p14:creationId xmlns:p14="http://schemas.microsoft.com/office/powerpoint/2010/main" val="2487306980"/>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a:solidFill>
                  <a:srgbClr val="333399"/>
                </a:solidFill>
              </a:rPr>
              <a:t>To Correct a Rejected Timecard (cont.)</a:t>
            </a:r>
            <a:endParaRPr lang="en-US">
              <a:solidFill>
                <a:schemeClr val="tx1"/>
              </a:solidFill>
            </a:endParaRPr>
          </a:p>
        </p:txBody>
      </p:sp>
      <p:sp>
        <p:nvSpPr>
          <p:cNvPr id="3" name="Content Placeholder 2"/>
          <p:cNvSpPr>
            <a:spLocks noGrp="1"/>
          </p:cNvSpPr>
          <p:nvPr>
            <p:ph idx="1"/>
          </p:nvPr>
        </p:nvSpPr>
        <p:spPr/>
        <p:txBody>
          <a:bodyPr/>
          <a:lstStyle/>
          <a:p>
            <a:r>
              <a:rPr lang="en-US"/>
              <a:t>Scroll down to the timecard that has been rejected – Select it to open the timecard.</a:t>
            </a:r>
          </a:p>
          <a:p>
            <a:r>
              <a:rPr lang="en-US"/>
              <a:t>Make your changes, then change the status to "Complete" and save.</a:t>
            </a:r>
          </a:p>
          <a:p>
            <a:r>
              <a:rPr lang="en-US"/>
              <a:t>Your rejected timecard is now ready to be approved again.</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41</a:t>
            </a:fld>
            <a:endParaRPr lang="en-US"/>
          </a:p>
        </p:txBody>
      </p:sp>
    </p:spTree>
    <p:extLst>
      <p:ext uri="{BB962C8B-B14F-4D97-AF65-F5344CB8AC3E}">
        <p14:creationId xmlns:p14="http://schemas.microsoft.com/office/powerpoint/2010/main" val="3457819777"/>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333399"/>
                </a:solidFill>
              </a:rPr>
              <a:t>Logging Out of Solomon</a:t>
            </a:r>
            <a:endParaRPr lang="en-US">
              <a:solidFill>
                <a:schemeClr val="tx1"/>
              </a:solidFill>
            </a:endParaRPr>
          </a:p>
        </p:txBody>
      </p:sp>
      <p:sp>
        <p:nvSpPr>
          <p:cNvPr id="3" name="Content Placeholder 2"/>
          <p:cNvSpPr>
            <a:spLocks noGrp="1"/>
          </p:cNvSpPr>
          <p:nvPr>
            <p:ph idx="1"/>
          </p:nvPr>
        </p:nvSpPr>
        <p:spPr/>
        <p:txBody>
          <a:bodyPr/>
          <a:lstStyle/>
          <a:p>
            <a:r>
              <a:rPr lang="en-US"/>
              <a:t>Log out by selecting the main menu icon in the upper left hand corner of the screen</a:t>
            </a:r>
          </a:p>
          <a:p>
            <a:r>
              <a:rPr lang="en-US"/>
              <a:t>The main menu icon is the 9 dot waffle button</a:t>
            </a:r>
          </a:p>
          <a:p>
            <a:r>
              <a:rPr lang="en-US"/>
              <a:t>Select "Logout"</a:t>
            </a:r>
          </a:p>
          <a:p>
            <a:r>
              <a:rPr lang="en-US"/>
              <a:t>Be sure that you have saved your data prior to logout</a:t>
            </a:r>
          </a:p>
          <a:p>
            <a:r>
              <a:rPr lang="en-US"/>
              <a:t>If you have not saved your data and choose to logout from the main menu icon, your data will be lost.</a:t>
            </a: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42</a:t>
            </a:fld>
            <a:endParaRPr lang="en-US"/>
          </a:p>
        </p:txBody>
      </p:sp>
    </p:spTree>
    <p:extLst>
      <p:ext uri="{BB962C8B-B14F-4D97-AF65-F5344CB8AC3E}">
        <p14:creationId xmlns:p14="http://schemas.microsoft.com/office/powerpoint/2010/main" val="3234344275"/>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a:solidFill>
                  <a:srgbClr val="333399"/>
                </a:solidFill>
              </a:rPr>
              <a:t>Logging Out of Solomon(cont.)</a:t>
            </a:r>
            <a:endParaRPr lang="en-US" sz="4000">
              <a:solidFill>
                <a:schemeClr val="tx1"/>
              </a:solidFill>
            </a:endParaRPr>
          </a:p>
        </p:txBody>
      </p:sp>
      <p:sp>
        <p:nvSpPr>
          <p:cNvPr id="4" name="Slide Number Placeholder 3"/>
          <p:cNvSpPr>
            <a:spLocks noGrp="1"/>
          </p:cNvSpPr>
          <p:nvPr>
            <p:ph type="sldNum" sz="quarter" idx="12"/>
          </p:nvPr>
        </p:nvSpPr>
        <p:spPr/>
        <p:txBody>
          <a:bodyPr/>
          <a:lstStyle/>
          <a:p>
            <a:pPr>
              <a:defRPr/>
            </a:pPr>
            <a:fld id="{55A49130-6EEB-4D82-A813-A14602C4DB93}" type="slidenum">
              <a:rPr lang="en-US"/>
              <a:pPr>
                <a:defRPr/>
              </a:pPr>
              <a:t>43</a:t>
            </a:fld>
            <a:endParaRPr lang="en-US"/>
          </a:p>
        </p:txBody>
      </p:sp>
      <p:pic>
        <p:nvPicPr>
          <p:cNvPr id="7" name="Content Placeholder 6"/>
          <p:cNvPicPr>
            <a:picLocks noGrp="1" noChangeAspect="1"/>
          </p:cNvPicPr>
          <p:nvPr>
            <p:ph idx="1"/>
          </p:nvPr>
        </p:nvPicPr>
        <p:blipFill>
          <a:blip r:embed="rId3"/>
          <a:stretch>
            <a:fillRect/>
          </a:stretch>
        </p:blipFill>
        <p:spPr>
          <a:xfrm>
            <a:off x="1674813" y="1495679"/>
            <a:ext cx="5262374" cy="4898569"/>
          </a:xfrm>
        </p:spPr>
      </p:pic>
    </p:spTree>
    <p:extLst>
      <p:ext uri="{BB962C8B-B14F-4D97-AF65-F5344CB8AC3E}">
        <p14:creationId xmlns:p14="http://schemas.microsoft.com/office/powerpoint/2010/main" val="4207155666"/>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ea typeface="ＭＳ Ｐゴシック" charset="-128"/>
              </a:rPr>
              <a:t>Helpful Tips</a:t>
            </a:r>
          </a:p>
        </p:txBody>
      </p:sp>
      <p:sp>
        <p:nvSpPr>
          <p:cNvPr id="69635" name="Rectangle 3"/>
          <p:cNvSpPr>
            <a:spLocks noGrp="1" noChangeArrowheads="1"/>
          </p:cNvSpPr>
          <p:nvPr>
            <p:ph idx="1"/>
          </p:nvPr>
        </p:nvSpPr>
        <p:spPr/>
        <p:txBody>
          <a:bodyPr/>
          <a:lstStyle/>
          <a:p>
            <a:pPr eaLnBrk="1" hangingPunct="1"/>
            <a:r>
              <a:rPr lang="en-US" dirty="0">
                <a:ea typeface="ＭＳ Ｐゴシック" charset="-128"/>
              </a:rPr>
              <a:t>If you have any questions, red flags, or errors in your timecard contact your </a:t>
            </a:r>
            <a:r>
              <a:rPr lang="en-US" dirty="0" smtClean="0">
                <a:ea typeface="ＭＳ Ｐゴシック" charset="-128"/>
              </a:rPr>
              <a:t>Approver.</a:t>
            </a:r>
            <a:endParaRPr lang="en-US" dirty="0">
              <a:ea typeface="ＭＳ Ｐゴシック" charset="-128"/>
            </a:endParaRPr>
          </a:p>
          <a:p>
            <a:pPr eaLnBrk="1" hangingPunct="1"/>
            <a:r>
              <a:rPr lang="en-US" dirty="0">
                <a:ea typeface="ＭＳ Ｐゴシック" charset="-128"/>
              </a:rPr>
              <a:t>If you have submitted a timesheet to your </a:t>
            </a:r>
            <a:r>
              <a:rPr lang="en-US" dirty="0" smtClean="0">
                <a:ea typeface="ＭＳ Ｐゴシック" charset="-128"/>
              </a:rPr>
              <a:t>Approver with </a:t>
            </a:r>
            <a:r>
              <a:rPr lang="en-US" dirty="0">
                <a:ea typeface="ＭＳ Ｐゴシック" charset="-128"/>
              </a:rPr>
              <a:t>an error, contact </a:t>
            </a:r>
            <a:r>
              <a:rPr lang="en-US" dirty="0" smtClean="0">
                <a:ea typeface="ＭＳ Ｐゴシック" charset="-128"/>
              </a:rPr>
              <a:t>them </a:t>
            </a:r>
            <a:r>
              <a:rPr lang="en-US" dirty="0">
                <a:ea typeface="ＭＳ Ｐゴシック" charset="-128"/>
              </a:rPr>
              <a:t>to reject it, so you can make corrections.</a:t>
            </a:r>
          </a:p>
          <a:p>
            <a:pPr eaLnBrk="1" hangingPunct="1"/>
            <a:r>
              <a:rPr lang="en-US" dirty="0">
                <a:ea typeface="ＭＳ Ｐゴシック" charset="-128"/>
              </a:rPr>
              <a:t>If you are absent on a Friday please submit your timecard from home if possible. If you cannot, please contact your </a:t>
            </a:r>
            <a:r>
              <a:rPr lang="en-US" dirty="0" smtClean="0">
                <a:ea typeface="ＭＳ Ｐゴシック" charset="-128"/>
              </a:rPr>
              <a:t>Approver.</a:t>
            </a:r>
            <a:endParaRPr lang="en-US" dirty="0">
              <a:ea typeface="ＭＳ Ｐゴシック" charset="-128"/>
            </a:endParaRPr>
          </a:p>
        </p:txBody>
      </p:sp>
      <p:sp>
        <p:nvSpPr>
          <p:cNvPr id="69636" name="Slide Number Placeholder 3"/>
          <p:cNvSpPr>
            <a:spLocks noGrp="1"/>
          </p:cNvSpPr>
          <p:nvPr>
            <p:ph type="sldNum" sz="quarter" idx="12"/>
          </p:nvPr>
        </p:nvSpPr>
        <p:spPr>
          <a:noFill/>
        </p:spPr>
        <p:txBody>
          <a:bodyPr/>
          <a:lstStyle/>
          <a:p>
            <a:fld id="{2D49ED81-FBBC-4678-B704-EB0617C4A442}" type="slidenum">
              <a:rPr lang="en-US" smtClean="0"/>
              <a:pPr/>
              <a:t>44</a:t>
            </a:fld>
            <a:endParaRPr lang="en-US"/>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sz="4000" dirty="0">
                <a:ea typeface="ＭＳ Ｐゴシック" charset="-128"/>
              </a:rPr>
              <a:t>Why and When to Duplicate or Delete a Timecard</a:t>
            </a:r>
            <a:endParaRPr lang="en-US" sz="4000" dirty="0">
              <a:solidFill>
                <a:schemeClr val="tx1"/>
              </a:solidFill>
              <a:ea typeface="ＭＳ Ｐゴシック" charset="-128"/>
            </a:endParaRPr>
          </a:p>
        </p:txBody>
      </p:sp>
      <p:sp>
        <p:nvSpPr>
          <p:cNvPr id="64515" name="Rectangle 3"/>
          <p:cNvSpPr>
            <a:spLocks noGrp="1" noChangeArrowheads="1"/>
          </p:cNvSpPr>
          <p:nvPr>
            <p:ph idx="1"/>
          </p:nvPr>
        </p:nvSpPr>
        <p:spPr>
          <a:xfrm>
            <a:off x="457200" y="1905000"/>
            <a:ext cx="8229600" cy="4650036"/>
          </a:xfrm>
        </p:spPr>
        <p:txBody>
          <a:bodyPr/>
          <a:lstStyle/>
          <a:p>
            <a:pPr marL="0" indent="0" eaLnBrk="1" hangingPunct="1">
              <a:buNone/>
            </a:pPr>
            <a:r>
              <a:rPr lang="en-US" dirty="0">
                <a:ea typeface="ＭＳ Ｐゴシック" charset="-128"/>
              </a:rPr>
              <a:t>When to delete: </a:t>
            </a:r>
          </a:p>
          <a:p>
            <a:pPr eaLnBrk="1" hangingPunct="1"/>
            <a:r>
              <a:rPr lang="en-US" sz="2400" dirty="0" smtClean="0">
                <a:ea typeface="ＭＳ Ｐゴシック" charset="-128"/>
              </a:rPr>
              <a:t>You have started (not yet saved) a timecard in the wrong week.  Once a timecard has been saved, it can not be deleted.</a:t>
            </a:r>
            <a:endParaRPr lang="en-US" sz="2400" dirty="0">
              <a:ea typeface="ＭＳ Ｐゴシック" charset="-128"/>
            </a:endParaRPr>
          </a:p>
          <a:p>
            <a:pPr marL="0" indent="0" eaLnBrk="1" hangingPunct="1">
              <a:buNone/>
            </a:pPr>
            <a:r>
              <a:rPr lang="en-US" dirty="0">
                <a:ea typeface="ＭＳ Ｐゴシック" charset="-128"/>
              </a:rPr>
              <a:t>Why to duplicate:</a:t>
            </a:r>
          </a:p>
          <a:p>
            <a:pPr eaLnBrk="1" hangingPunct="1"/>
            <a:r>
              <a:rPr lang="en-US" sz="2400" dirty="0">
                <a:ea typeface="ＭＳ Ｐゴシック" charset="-128"/>
              </a:rPr>
              <a:t>So you don't have to enter all student names and tasks each time your submit a timecard.</a:t>
            </a:r>
          </a:p>
          <a:p>
            <a:pPr eaLnBrk="1" hangingPunct="1"/>
            <a:r>
              <a:rPr lang="en-US" sz="2400" dirty="0">
                <a:ea typeface="ＭＳ Ｐゴシック" charset="-128"/>
              </a:rPr>
              <a:t>To minimize errors</a:t>
            </a:r>
            <a:endParaRPr lang="en-US" dirty="0">
              <a:ea typeface="ＭＳ Ｐゴシック" charset="-128"/>
            </a:endParaRPr>
          </a:p>
          <a:p>
            <a:pPr marL="0" indent="0" eaLnBrk="1" hangingPunct="1">
              <a:buNone/>
            </a:pPr>
            <a:r>
              <a:rPr lang="en-US" dirty="0" smtClean="0">
                <a:ea typeface="ＭＳ Ｐゴシック" charset="-128"/>
              </a:rPr>
              <a:t>What </a:t>
            </a:r>
            <a:r>
              <a:rPr lang="en-US" dirty="0">
                <a:ea typeface="ＭＳ Ｐゴシック" charset="-128"/>
              </a:rPr>
              <a:t>to duplicate:</a:t>
            </a:r>
          </a:p>
          <a:p>
            <a:pPr eaLnBrk="1" hangingPunct="1"/>
            <a:r>
              <a:rPr lang="en-US" sz="2400" dirty="0">
                <a:ea typeface="ＭＳ Ｐゴシック" charset="-128"/>
              </a:rPr>
              <a:t>Once </a:t>
            </a:r>
            <a:r>
              <a:rPr lang="en-US" sz="2400" dirty="0" smtClean="0">
                <a:ea typeface="ＭＳ Ｐゴシック" charset="-128"/>
              </a:rPr>
              <a:t>a timecard </a:t>
            </a:r>
            <a:r>
              <a:rPr lang="en-US" sz="2400" dirty="0">
                <a:ea typeface="ＭＳ Ｐゴシック" charset="-128"/>
              </a:rPr>
              <a:t>has been </a:t>
            </a:r>
            <a:r>
              <a:rPr lang="en-US" sz="2400" u="sng" dirty="0" smtClean="0">
                <a:ea typeface="ＭＳ Ｐゴシック" charset="-128"/>
              </a:rPr>
              <a:t>completed</a:t>
            </a:r>
            <a:r>
              <a:rPr lang="en-US" sz="2400" dirty="0" smtClean="0">
                <a:ea typeface="ＭＳ Ｐゴシック" charset="-128"/>
              </a:rPr>
              <a:t>, either your initial time card or any completed timecard thereafter.</a:t>
            </a:r>
          </a:p>
          <a:p>
            <a:pPr marL="0" indent="0" eaLnBrk="1" hangingPunct="1">
              <a:buNone/>
            </a:pPr>
            <a:endParaRPr lang="en-US" dirty="0">
              <a:ea typeface="ＭＳ Ｐゴシック" charset="-128"/>
            </a:endParaRPr>
          </a:p>
          <a:p>
            <a:pPr marL="457200" lvl="1" indent="0" eaLnBrk="1" hangingPunct="1">
              <a:buNone/>
            </a:pPr>
            <a:endParaRPr lang="en-US" dirty="0">
              <a:ea typeface="ＭＳ Ｐゴシック" charset="-128"/>
            </a:endParaRPr>
          </a:p>
        </p:txBody>
      </p:sp>
      <p:sp>
        <p:nvSpPr>
          <p:cNvPr id="64516" name="Slide Number Placeholder 3"/>
          <p:cNvSpPr>
            <a:spLocks noGrp="1"/>
          </p:cNvSpPr>
          <p:nvPr>
            <p:ph type="sldNum" sz="quarter" idx="12"/>
          </p:nvPr>
        </p:nvSpPr>
        <p:spPr>
          <a:noFill/>
        </p:spPr>
        <p:txBody>
          <a:bodyPr/>
          <a:lstStyle/>
          <a:p>
            <a:fld id="{9F597755-E7A5-4A8A-9962-2A8D21E129AE}" type="slidenum">
              <a:rPr lang="en-US" smtClean="0"/>
              <a:pPr/>
              <a:t>45</a:t>
            </a:fld>
            <a:endParaRPr lang="en-US" dirty="0"/>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z="4000">
                <a:ea typeface="ＭＳ Ｐゴシック" charset="-128"/>
              </a:rPr>
              <a:t>When to Remove a Student from Your Timecard</a:t>
            </a:r>
          </a:p>
        </p:txBody>
      </p:sp>
      <p:sp>
        <p:nvSpPr>
          <p:cNvPr id="61443" name="Rectangle 3"/>
          <p:cNvSpPr>
            <a:spLocks noGrp="1" noChangeArrowheads="1"/>
          </p:cNvSpPr>
          <p:nvPr>
            <p:ph idx="1"/>
          </p:nvPr>
        </p:nvSpPr>
        <p:spPr>
          <a:xfrm>
            <a:off x="457200" y="1905000"/>
            <a:ext cx="8229600" cy="4648200"/>
          </a:xfrm>
        </p:spPr>
        <p:txBody>
          <a:bodyPr/>
          <a:lstStyle/>
          <a:p>
            <a:pPr lvl="1" eaLnBrk="1" hangingPunct="1"/>
            <a:r>
              <a:rPr lang="en-US">
                <a:ea typeface="ＭＳ Ｐゴシック" charset="-128"/>
              </a:rPr>
              <a:t>There are two reasons to remove a student:</a:t>
            </a:r>
          </a:p>
          <a:p>
            <a:pPr lvl="2" eaLnBrk="1" hangingPunct="1"/>
            <a:r>
              <a:rPr lang="en-US">
                <a:ea typeface="ＭＳ Ｐゴシック" charset="-128"/>
              </a:rPr>
              <a:t>When a student is transferred to another class or service provider</a:t>
            </a:r>
          </a:p>
          <a:p>
            <a:pPr lvl="2" eaLnBrk="1" hangingPunct="1"/>
            <a:r>
              <a:rPr lang="en-US">
                <a:ea typeface="ＭＳ Ｐゴシック" charset="-128"/>
              </a:rPr>
              <a:t>When a student has withdrawn from the program</a:t>
            </a:r>
          </a:p>
          <a:p>
            <a:pPr lvl="1" eaLnBrk="1" hangingPunct="1"/>
            <a:r>
              <a:rPr lang="en-US">
                <a:ea typeface="ＭＳ Ｐゴシック" charset="-128"/>
              </a:rPr>
              <a:t>Timing for removal:</a:t>
            </a:r>
          </a:p>
          <a:p>
            <a:pPr lvl="2" eaLnBrk="1" hangingPunct="1"/>
            <a:r>
              <a:rPr lang="en-US">
                <a:ea typeface="ＭＳ Ｐゴシック" charset="-128"/>
              </a:rPr>
              <a:t>The student must remain on the timecard through the last day that you provided services.  The week after the last day services were received, the student can be removed from your timecard.</a:t>
            </a:r>
          </a:p>
          <a:p>
            <a:pPr lvl="1" eaLnBrk="1" hangingPunct="1">
              <a:buFontTx/>
              <a:buNone/>
            </a:pPr>
            <a:endParaRPr lang="en-US">
              <a:ea typeface="ＭＳ Ｐゴシック" charset="-128"/>
            </a:endParaRPr>
          </a:p>
        </p:txBody>
      </p:sp>
      <p:sp>
        <p:nvSpPr>
          <p:cNvPr id="61444" name="Slide Number Placeholder 3"/>
          <p:cNvSpPr>
            <a:spLocks noGrp="1"/>
          </p:cNvSpPr>
          <p:nvPr>
            <p:ph type="sldNum" sz="quarter" idx="12"/>
          </p:nvPr>
        </p:nvSpPr>
        <p:spPr>
          <a:noFill/>
        </p:spPr>
        <p:txBody>
          <a:bodyPr/>
          <a:lstStyle/>
          <a:p>
            <a:fld id="{4696C01F-3A65-453F-87BC-402791B56318}" type="slidenum">
              <a:rPr lang="en-US" smtClean="0"/>
              <a:pPr/>
              <a:t>46</a:t>
            </a:fld>
            <a:endParaRPr lang="en-US"/>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685800"/>
            <a:ext cx="8229600" cy="1143000"/>
          </a:xfrm>
        </p:spPr>
        <p:txBody>
          <a:bodyPr/>
          <a:lstStyle/>
          <a:p>
            <a:pPr eaLnBrk="1" hangingPunct="1"/>
            <a:r>
              <a:rPr lang="en-US" sz="4000">
                <a:ea typeface="ＭＳ Ｐゴシック" charset="-128"/>
              </a:rPr>
              <a:t>Reasons to use Solomon Helpdesk</a:t>
            </a:r>
            <a:br>
              <a:rPr lang="en-US" sz="4000">
                <a:ea typeface="ＭＳ Ｐゴシック" charset="-128"/>
              </a:rPr>
            </a:br>
            <a:r>
              <a:rPr lang="en-US" sz="4000">
                <a:ea typeface="ＭＳ Ｐゴシック" charset="-128"/>
                <a:hlinkClick r:id="rId3"/>
              </a:rPr>
              <a:t>Solomon.Help@escco.org</a:t>
            </a:r>
            <a:r>
              <a:rPr lang="en-US" sz="4000">
                <a:ea typeface="ＭＳ Ｐゴシック" charset="-128"/>
              </a:rPr>
              <a:t/>
            </a:r>
            <a:br>
              <a:rPr lang="en-US" sz="4000">
                <a:ea typeface="ＭＳ Ｐゴシック" charset="-128"/>
              </a:rPr>
            </a:br>
            <a:endParaRPr lang="en-US" sz="4000">
              <a:ea typeface="ＭＳ Ｐゴシック" charset="-128"/>
            </a:endParaRPr>
          </a:p>
        </p:txBody>
      </p:sp>
      <p:sp>
        <p:nvSpPr>
          <p:cNvPr id="70659" name="Rectangle 3"/>
          <p:cNvSpPr>
            <a:spLocks noGrp="1" noChangeArrowheads="1"/>
          </p:cNvSpPr>
          <p:nvPr>
            <p:ph idx="1"/>
          </p:nvPr>
        </p:nvSpPr>
        <p:spPr>
          <a:xfrm>
            <a:off x="457200" y="2057400"/>
            <a:ext cx="8229600" cy="4221163"/>
          </a:xfrm>
        </p:spPr>
        <p:txBody>
          <a:bodyPr/>
          <a:lstStyle/>
          <a:p>
            <a:pPr eaLnBrk="1" hangingPunct="1"/>
            <a:r>
              <a:rPr lang="en-US" dirty="0">
                <a:ea typeface="ＭＳ Ｐゴシック" charset="-128"/>
              </a:rPr>
              <a:t>If you have any difficulty logging into Solomon.</a:t>
            </a:r>
          </a:p>
          <a:p>
            <a:pPr eaLnBrk="1" hangingPunct="1"/>
            <a:r>
              <a:rPr lang="en-US" dirty="0">
                <a:ea typeface="ＭＳ Ｐゴシック" charset="-128"/>
              </a:rPr>
              <a:t>If a student is </a:t>
            </a:r>
            <a:r>
              <a:rPr lang="en-US" dirty="0" smtClean="0">
                <a:ea typeface="ＭＳ Ｐゴシック" charset="-128"/>
              </a:rPr>
              <a:t>enrolled in your class and not showing up as “Assigned” to you</a:t>
            </a:r>
            <a:endParaRPr lang="en-US" dirty="0">
              <a:ea typeface="ＭＳ Ｐゴシック" charset="-128"/>
            </a:endParaRPr>
          </a:p>
          <a:p>
            <a:pPr eaLnBrk="1" hangingPunct="1"/>
            <a:r>
              <a:rPr lang="en-US" dirty="0">
                <a:ea typeface="ＭＳ Ｐゴシック" charset="-128"/>
              </a:rPr>
              <a:t>If you have any questions about how to use the Solomon application</a:t>
            </a:r>
          </a:p>
          <a:p>
            <a:pPr eaLnBrk="1" hangingPunct="1">
              <a:buFontTx/>
              <a:buNone/>
            </a:pPr>
            <a:endParaRPr lang="en-US" dirty="0">
              <a:ea typeface="ＭＳ Ｐゴシック" charset="-128"/>
            </a:endParaRPr>
          </a:p>
        </p:txBody>
      </p:sp>
      <p:sp>
        <p:nvSpPr>
          <p:cNvPr id="70660" name="Slide Number Placeholder 3"/>
          <p:cNvSpPr>
            <a:spLocks noGrp="1"/>
          </p:cNvSpPr>
          <p:nvPr>
            <p:ph type="sldNum" sz="quarter" idx="12"/>
          </p:nvPr>
        </p:nvSpPr>
        <p:spPr>
          <a:noFill/>
        </p:spPr>
        <p:txBody>
          <a:bodyPr/>
          <a:lstStyle/>
          <a:p>
            <a:fld id="{54283D00-F3B0-4F56-B364-5E931BEEB14D}" type="slidenum">
              <a:rPr lang="en-US" smtClean="0"/>
              <a:pPr/>
              <a:t>47</a:t>
            </a:fld>
            <a:endParaRPr lang="en-US"/>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z="4000">
                <a:ea typeface="ＭＳ Ｐゴシック" charset="-128"/>
              </a:rPr>
              <a:t>What is Solomon?</a:t>
            </a:r>
          </a:p>
        </p:txBody>
      </p:sp>
      <p:sp>
        <p:nvSpPr>
          <p:cNvPr id="32771" name="Rectangle 3"/>
          <p:cNvSpPr>
            <a:spLocks noGrp="1" noChangeArrowheads="1"/>
          </p:cNvSpPr>
          <p:nvPr>
            <p:ph idx="1"/>
          </p:nvPr>
        </p:nvSpPr>
        <p:spPr>
          <a:xfrm>
            <a:off x="381000" y="1676400"/>
            <a:ext cx="8229600" cy="3733800"/>
          </a:xfrm>
        </p:spPr>
        <p:txBody>
          <a:bodyPr/>
          <a:lstStyle/>
          <a:p>
            <a:pPr eaLnBrk="1" hangingPunct="1"/>
            <a:r>
              <a:rPr lang="en-US" dirty="0">
                <a:ea typeface="ＭＳ Ｐゴシック" charset="-128"/>
              </a:rPr>
              <a:t>Solomon is a Microsoft software application that business can use to track financial and billing data and project information.</a:t>
            </a:r>
          </a:p>
          <a:p>
            <a:pPr eaLnBrk="1" hangingPunct="1"/>
            <a:r>
              <a:rPr lang="en-US" dirty="0">
                <a:ea typeface="ＭＳ Ｐゴシック" charset="-128"/>
              </a:rPr>
              <a:t>The ESC of Central Ohio is using this software to track </a:t>
            </a:r>
            <a:r>
              <a:rPr lang="en-US" dirty="0" smtClean="0">
                <a:ea typeface="ＭＳ Ｐゴシック" charset="-128"/>
              </a:rPr>
              <a:t>program enrollment and related services provided </a:t>
            </a:r>
            <a:r>
              <a:rPr lang="en-US" dirty="0">
                <a:ea typeface="ＭＳ Ｐゴシック" charset="-128"/>
              </a:rPr>
              <a:t>to students.</a:t>
            </a:r>
          </a:p>
        </p:txBody>
      </p:sp>
      <p:sp>
        <p:nvSpPr>
          <p:cNvPr id="32772" name="Slide Number Placeholder 3"/>
          <p:cNvSpPr>
            <a:spLocks noGrp="1"/>
          </p:cNvSpPr>
          <p:nvPr>
            <p:ph type="sldNum" sz="quarter" idx="12"/>
          </p:nvPr>
        </p:nvSpPr>
        <p:spPr>
          <a:noFill/>
        </p:spPr>
        <p:txBody>
          <a:bodyPr/>
          <a:lstStyle/>
          <a:p>
            <a:fld id="{83CCBC1D-E730-4E17-966F-5FA25CD1D81E}" type="slidenum">
              <a:rPr lang="en-US" smtClean="0"/>
              <a:pPr/>
              <a:t>5</a:t>
            </a:fld>
            <a:endParaRPr lang="en-US"/>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ea typeface="ＭＳ Ｐゴシック" charset="-128"/>
              </a:rPr>
              <a:t>How will data in Solomon be used?</a:t>
            </a:r>
          </a:p>
        </p:txBody>
      </p:sp>
      <p:sp>
        <p:nvSpPr>
          <p:cNvPr id="33795" name="Rectangle 3"/>
          <p:cNvSpPr>
            <a:spLocks noGrp="1" noChangeArrowheads="1"/>
          </p:cNvSpPr>
          <p:nvPr>
            <p:ph idx="1"/>
          </p:nvPr>
        </p:nvSpPr>
        <p:spPr>
          <a:xfrm>
            <a:off x="457200" y="2438400"/>
            <a:ext cx="8229600" cy="3429000"/>
          </a:xfrm>
        </p:spPr>
        <p:txBody>
          <a:bodyPr/>
          <a:lstStyle/>
          <a:p>
            <a:pPr eaLnBrk="1" hangingPunct="1">
              <a:lnSpc>
                <a:spcPct val="90000"/>
              </a:lnSpc>
            </a:pPr>
            <a:r>
              <a:rPr lang="en-US" dirty="0">
                <a:ea typeface="ＭＳ Ｐゴシック" charset="-128"/>
              </a:rPr>
              <a:t>This information will be used for two purposes: </a:t>
            </a:r>
          </a:p>
          <a:p>
            <a:pPr lvl="1" eaLnBrk="1" hangingPunct="1">
              <a:lnSpc>
                <a:spcPct val="90000"/>
              </a:lnSpc>
              <a:buFont typeface="Calibri" pitchFamily="34" charset="0"/>
              <a:buAutoNum type="arabicPeriod"/>
            </a:pPr>
            <a:r>
              <a:rPr lang="en-US" sz="2800" dirty="0">
                <a:ea typeface="ＭＳ Ｐゴシック" charset="-128"/>
              </a:rPr>
              <a:t>To verify that students are receiving the programs and services on their Individual Education Plans (IEPs) and </a:t>
            </a:r>
          </a:p>
          <a:p>
            <a:pPr lvl="1" eaLnBrk="1" hangingPunct="1">
              <a:lnSpc>
                <a:spcPct val="90000"/>
              </a:lnSpc>
              <a:buFont typeface="Calibri" pitchFamily="34" charset="0"/>
              <a:buAutoNum type="arabicPeriod"/>
            </a:pPr>
            <a:r>
              <a:rPr lang="en-US" sz="2800" dirty="0">
                <a:ea typeface="ＭＳ Ｐゴシック" charset="-128"/>
              </a:rPr>
              <a:t>To ensure that the data used to bill districts is as accurate as possible.</a:t>
            </a:r>
          </a:p>
          <a:p>
            <a:pPr eaLnBrk="1" hangingPunct="1">
              <a:lnSpc>
                <a:spcPct val="90000"/>
              </a:lnSpc>
            </a:pPr>
            <a:endParaRPr lang="en-US" dirty="0">
              <a:ea typeface="ＭＳ Ｐゴシック" charset="-128"/>
            </a:endParaRPr>
          </a:p>
          <a:p>
            <a:pPr eaLnBrk="1" hangingPunct="1">
              <a:lnSpc>
                <a:spcPct val="90000"/>
              </a:lnSpc>
            </a:pPr>
            <a:endParaRPr lang="en-US" dirty="0">
              <a:ea typeface="ＭＳ Ｐゴシック" charset="-128"/>
            </a:endParaRPr>
          </a:p>
        </p:txBody>
      </p:sp>
      <p:sp>
        <p:nvSpPr>
          <p:cNvPr id="33796" name="Slide Number Placeholder 3"/>
          <p:cNvSpPr>
            <a:spLocks noGrp="1"/>
          </p:cNvSpPr>
          <p:nvPr>
            <p:ph type="sldNum" sz="quarter" idx="12"/>
          </p:nvPr>
        </p:nvSpPr>
        <p:spPr>
          <a:noFill/>
        </p:spPr>
        <p:txBody>
          <a:bodyPr/>
          <a:lstStyle/>
          <a:p>
            <a:fld id="{B1038AF3-AE58-4D90-9217-84D9549196EC}" type="slidenum">
              <a:rPr lang="en-US" smtClean="0"/>
              <a:pPr/>
              <a:t>6</a:t>
            </a:fld>
            <a:endParaRPr lang="en-US"/>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ea typeface="ＭＳ Ｐゴシック" charset="-128"/>
              </a:rPr>
              <a:t>What data will get entered?</a:t>
            </a:r>
          </a:p>
        </p:txBody>
      </p:sp>
      <p:sp>
        <p:nvSpPr>
          <p:cNvPr id="34819" name="Rectangle 3"/>
          <p:cNvSpPr>
            <a:spLocks noGrp="1" noChangeArrowheads="1"/>
          </p:cNvSpPr>
          <p:nvPr>
            <p:ph idx="1"/>
          </p:nvPr>
        </p:nvSpPr>
        <p:spPr>
          <a:xfrm>
            <a:off x="381000" y="1981200"/>
            <a:ext cx="8229600" cy="4267200"/>
          </a:xfrm>
        </p:spPr>
        <p:txBody>
          <a:bodyPr/>
          <a:lstStyle/>
          <a:p>
            <a:pPr eaLnBrk="1" hangingPunct="1">
              <a:lnSpc>
                <a:spcPct val="90000"/>
              </a:lnSpc>
            </a:pPr>
            <a:r>
              <a:rPr lang="en-US" sz="2600" dirty="0">
                <a:ea typeface="ＭＳ Ｐゴシック" charset="-128"/>
              </a:rPr>
              <a:t>The ESC has a secure, on-line “portal” where staff will log-in to access the Solomon application</a:t>
            </a:r>
            <a:r>
              <a:rPr lang="en-US" sz="2600" dirty="0" smtClean="0">
                <a:ea typeface="ＭＳ Ｐゴシック" charset="-128"/>
              </a:rPr>
              <a:t>.</a:t>
            </a:r>
          </a:p>
          <a:p>
            <a:pPr marL="0" indent="0" eaLnBrk="1" hangingPunct="1">
              <a:lnSpc>
                <a:spcPct val="90000"/>
              </a:lnSpc>
              <a:buNone/>
            </a:pPr>
            <a:endParaRPr lang="en-US" sz="2600" dirty="0">
              <a:ea typeface="ＭＳ Ｐゴシック" charset="-128"/>
            </a:endParaRPr>
          </a:p>
          <a:p>
            <a:pPr eaLnBrk="1" hangingPunct="1">
              <a:lnSpc>
                <a:spcPct val="90000"/>
              </a:lnSpc>
            </a:pPr>
            <a:r>
              <a:rPr lang="en-US" sz="2600" dirty="0" smtClean="0">
                <a:ea typeface="ＭＳ Ｐゴシック" charset="-128"/>
              </a:rPr>
              <a:t>All students are marked with a “1.0” for each day ENROLLED.  Solomon is NOT intended to be used for tracking a students or staff’s attendance.</a:t>
            </a:r>
          </a:p>
          <a:p>
            <a:pPr eaLnBrk="1" hangingPunct="1">
              <a:lnSpc>
                <a:spcPct val="90000"/>
              </a:lnSpc>
            </a:pPr>
            <a:endParaRPr lang="en-US" sz="2600" dirty="0" smtClean="0">
              <a:ea typeface="ＭＳ Ｐゴシック" charset="-128"/>
            </a:endParaRPr>
          </a:p>
          <a:p>
            <a:pPr eaLnBrk="1" hangingPunct="1">
              <a:lnSpc>
                <a:spcPct val="90000"/>
              </a:lnSpc>
            </a:pPr>
            <a:r>
              <a:rPr lang="en-US" sz="2600" dirty="0" smtClean="0">
                <a:ea typeface="ＭＳ Ｐゴシック" charset="-128"/>
              </a:rPr>
              <a:t>If school is closed for a Calamity Day the student is still considered enrolled for that day.  HOWEVER, should that calamity day be made up in the future, DO NOT record enrollment for that day.</a:t>
            </a:r>
          </a:p>
          <a:p>
            <a:pPr eaLnBrk="1" hangingPunct="1">
              <a:lnSpc>
                <a:spcPct val="90000"/>
              </a:lnSpc>
            </a:pPr>
            <a:endParaRPr lang="en-US" dirty="0">
              <a:ea typeface="ＭＳ Ｐゴシック" charset="-128"/>
            </a:endParaRPr>
          </a:p>
        </p:txBody>
      </p:sp>
      <p:sp>
        <p:nvSpPr>
          <p:cNvPr id="34820" name="Slide Number Placeholder 3"/>
          <p:cNvSpPr>
            <a:spLocks noGrp="1"/>
          </p:cNvSpPr>
          <p:nvPr>
            <p:ph type="sldNum" sz="quarter" idx="12"/>
          </p:nvPr>
        </p:nvSpPr>
        <p:spPr>
          <a:noFill/>
        </p:spPr>
        <p:txBody>
          <a:bodyPr/>
          <a:lstStyle/>
          <a:p>
            <a:fld id="{A1530236-1C6A-4280-8950-BC3328B86F66}" type="slidenum">
              <a:rPr lang="en-US" smtClean="0"/>
              <a:pPr/>
              <a:t>7</a:t>
            </a:fld>
            <a:endParaRPr lang="en-US"/>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ea typeface="ＭＳ Ｐゴシック" charset="-128"/>
              </a:rPr>
              <a:t>Solomon Glossary</a:t>
            </a:r>
          </a:p>
        </p:txBody>
      </p:sp>
      <p:sp>
        <p:nvSpPr>
          <p:cNvPr id="35843" name="Rectangle 3"/>
          <p:cNvSpPr>
            <a:spLocks noGrp="1" noChangeArrowheads="1"/>
          </p:cNvSpPr>
          <p:nvPr>
            <p:ph idx="1"/>
          </p:nvPr>
        </p:nvSpPr>
        <p:spPr/>
        <p:txBody>
          <a:bodyPr/>
          <a:lstStyle/>
          <a:p>
            <a:pPr eaLnBrk="1" hangingPunct="1"/>
            <a:r>
              <a:rPr lang="en-US" dirty="0">
                <a:ea typeface="ＭＳ Ｐゴシック" charset="-128"/>
              </a:rPr>
              <a:t>Project – a student</a:t>
            </a:r>
          </a:p>
          <a:p>
            <a:pPr eaLnBrk="1" hangingPunct="1"/>
            <a:r>
              <a:rPr lang="en-US" dirty="0">
                <a:ea typeface="ＭＳ Ｐゴシック" charset="-128"/>
              </a:rPr>
              <a:t>Task – an </a:t>
            </a:r>
            <a:r>
              <a:rPr lang="en-US" dirty="0" smtClean="0">
                <a:ea typeface="ＭＳ Ｐゴシック" charset="-128"/>
              </a:rPr>
              <a:t>program</a:t>
            </a:r>
            <a:endParaRPr lang="en-US" dirty="0">
              <a:ea typeface="ＭＳ Ｐゴシック" charset="-128"/>
            </a:endParaRPr>
          </a:p>
          <a:p>
            <a:pPr eaLnBrk="1" hangingPunct="1"/>
            <a:r>
              <a:rPr lang="en-US" dirty="0" smtClean="0">
                <a:ea typeface="ＭＳ Ｐゴシック" charset="-128"/>
              </a:rPr>
              <a:t>Web Apps (portal) – </a:t>
            </a:r>
            <a:r>
              <a:rPr lang="en-US" dirty="0">
                <a:ea typeface="ＭＳ Ｐゴシック" charset="-128"/>
              </a:rPr>
              <a:t>where you log into Solomon on-line.</a:t>
            </a:r>
          </a:p>
          <a:p>
            <a:pPr eaLnBrk="1" hangingPunct="1"/>
            <a:r>
              <a:rPr lang="en-US" dirty="0">
                <a:ea typeface="ＭＳ Ｐゴシック" charset="-128"/>
              </a:rPr>
              <a:t>Timecard – where you enter </a:t>
            </a:r>
            <a:r>
              <a:rPr lang="en-US" dirty="0" smtClean="0">
                <a:ea typeface="ＭＳ Ｐゴシック" charset="-128"/>
              </a:rPr>
              <a:t>the days the students is enrolled in your classroom.</a:t>
            </a:r>
            <a:endParaRPr lang="en-US" dirty="0">
              <a:ea typeface="ＭＳ Ｐゴシック" charset="-128"/>
            </a:endParaRPr>
          </a:p>
        </p:txBody>
      </p:sp>
      <p:sp>
        <p:nvSpPr>
          <p:cNvPr id="35844" name="Slide Number Placeholder 3"/>
          <p:cNvSpPr>
            <a:spLocks noGrp="1"/>
          </p:cNvSpPr>
          <p:nvPr>
            <p:ph type="sldNum" sz="quarter" idx="12"/>
          </p:nvPr>
        </p:nvSpPr>
        <p:spPr>
          <a:noFill/>
        </p:spPr>
        <p:txBody>
          <a:bodyPr/>
          <a:lstStyle/>
          <a:p>
            <a:fld id="{6A0F22E1-01C9-45EC-A789-6672A12E2EAF}" type="slidenum">
              <a:rPr lang="en-US" smtClean="0"/>
              <a:pPr/>
              <a:t>8</a:t>
            </a:fld>
            <a:endParaRPr lang="en-US"/>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ea typeface="ＭＳ Ｐゴシック" charset="-128"/>
              </a:rPr>
              <a:t>Timecard Rules</a:t>
            </a:r>
          </a:p>
        </p:txBody>
      </p:sp>
      <p:sp>
        <p:nvSpPr>
          <p:cNvPr id="36867" name="Content Placeholder 2"/>
          <p:cNvSpPr>
            <a:spLocks noGrp="1"/>
          </p:cNvSpPr>
          <p:nvPr>
            <p:ph idx="1"/>
          </p:nvPr>
        </p:nvSpPr>
        <p:spPr/>
        <p:txBody>
          <a:bodyPr/>
          <a:lstStyle/>
          <a:p>
            <a:pPr eaLnBrk="1" hangingPunct="1"/>
            <a:r>
              <a:rPr lang="en-US">
                <a:ea typeface="ＭＳ Ｐゴシック" charset="-128"/>
              </a:rPr>
              <a:t>A timecard must be created for all weeks during the school year.</a:t>
            </a:r>
          </a:p>
          <a:p>
            <a:pPr lvl="1" eaLnBrk="1" hangingPunct="1"/>
            <a:r>
              <a:rPr lang="en-US">
                <a:ea typeface="ＭＳ Ｐゴシック" charset="-128"/>
              </a:rPr>
              <a:t>Winter Break and Spring Break timecards should be created before you leave for break and submitted with all 0’s. You must mark the timecard complete.</a:t>
            </a:r>
          </a:p>
          <a:p>
            <a:pPr lvl="1" eaLnBrk="1" hangingPunct="1"/>
            <a:r>
              <a:rPr lang="en-US">
                <a:ea typeface="ＭＳ Ｐゴシック" charset="-128"/>
              </a:rPr>
              <a:t>All timecards must be submitted for approval: </a:t>
            </a:r>
          </a:p>
          <a:p>
            <a:pPr lvl="2" eaLnBrk="1" hangingPunct="1"/>
            <a:r>
              <a:rPr lang="en-US" sz="2400" b="1">
                <a:solidFill>
                  <a:srgbClr val="FF0000"/>
                </a:solidFill>
                <a:ea typeface="ＭＳ Ｐゴシック" charset="-128"/>
              </a:rPr>
              <a:t>Every Friday no later than 5:00pm</a:t>
            </a:r>
          </a:p>
          <a:p>
            <a:pPr lvl="2" eaLnBrk="1" hangingPunct="1"/>
            <a:r>
              <a:rPr lang="en-US">
                <a:ea typeface="ＭＳ Ｐゴシック" charset="-128"/>
              </a:rPr>
              <a:t>If any extenuating circumstances may prevent access to the internet, please contact </a:t>
            </a:r>
            <a:r>
              <a:rPr lang="en-US">
                <a:ea typeface="ＭＳ Ｐゴシック" charset="-128"/>
                <a:hlinkClick r:id="rId2"/>
              </a:rPr>
              <a:t>Solomon.Help@escco.org</a:t>
            </a:r>
            <a:r>
              <a:rPr lang="en-US">
                <a:ea typeface="ＭＳ Ｐゴシック" charset="-128"/>
              </a:rPr>
              <a:t> as soon as you are aware of the issue.</a:t>
            </a:r>
          </a:p>
        </p:txBody>
      </p:sp>
      <p:sp>
        <p:nvSpPr>
          <p:cNvPr id="36868" name="Slide Number Placeholder 3"/>
          <p:cNvSpPr>
            <a:spLocks noGrp="1"/>
          </p:cNvSpPr>
          <p:nvPr>
            <p:ph type="sldNum" sz="quarter" idx="12"/>
          </p:nvPr>
        </p:nvSpPr>
        <p:spPr>
          <a:noFill/>
        </p:spPr>
        <p:txBody>
          <a:bodyPr/>
          <a:lstStyle/>
          <a:p>
            <a:fld id="{5C9A8092-96AA-4580-8063-03AEB3E9BA48}" type="slidenum">
              <a:rPr lang="en-US" smtClean="0"/>
              <a:pPr/>
              <a:t>9</a:t>
            </a:fld>
            <a:endParaRPr lang="en-US"/>
          </a:p>
        </p:txBody>
      </p:sp>
    </p:spTree>
  </p:cSld>
  <p:clrMapOvr>
    <a:masterClrMapping/>
  </p:clrMapOvr>
  <p:transition>
    <p:fade/>
  </p:transition>
</p:sld>
</file>

<file path=ppt/theme/theme1.xml><?xml version="1.0" encoding="utf-8"?>
<a:theme xmlns:a="http://schemas.openxmlformats.org/drawingml/2006/main" name="ESCFC_powerpoint_template">
  <a:themeElements>
    <a:clrScheme name="ESCFC_powerpoint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FC_powerpoint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CFC_powerpoint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SCFC_powerpoint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SCFC_powerpoint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SCFC_powerpoint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SCFC_powerpoint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SCFC_powerpoint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SCFC_powerpoint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SCFC_powerpoint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SCFC_powerpoint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SCFC_powerpoint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SCFC_powerpoint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SCFC_powerpoint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5317B1D8D8BFA4690C2B53EED72CFC6" ma:contentTypeVersion="5" ma:contentTypeDescription="Create a new document." ma:contentTypeScope="" ma:versionID="b7613ae6c3bb40c0c12bae367251cc56">
  <xsd:schema xmlns:xsd="http://www.w3.org/2001/XMLSchema" xmlns:xs="http://www.w3.org/2001/XMLSchema" xmlns:p="http://schemas.microsoft.com/office/2006/metadata/properties" targetNamespace="http://schemas.microsoft.com/office/2006/metadata/properties" ma:root="true" ma:fieldsID="c2a52fc5595d1ec1ba9b024dd0b557a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F8E668D0-BE58-40D5-AAA7-5F5378C906A1}">
  <ds:schemaRefs>
    <ds:schemaRef ds:uri="http://schemas.microsoft.com/sharepoint/v3/contenttype/forms"/>
  </ds:schemaRefs>
</ds:datastoreItem>
</file>

<file path=customXml/itemProps2.xml><?xml version="1.0" encoding="utf-8"?>
<ds:datastoreItem xmlns:ds="http://schemas.openxmlformats.org/officeDocument/2006/customXml" ds:itemID="{8363B92D-6E10-48B3-A08E-00AAE7D6AEFF}">
  <ds:schemaRefs>
    <ds:schemaRef ds:uri="http://purl.org/dc/elements/1.1/"/>
    <ds:schemaRef ds:uri="http://purl.org/dc/dcmitype/"/>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191897CE-215C-4A2F-BFBB-088CB60913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64293715-6F90-4394-BA1C-21B6FCBE57E1}">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otalTime>41</TotalTime>
  <Words>1551</Words>
  <Application>Microsoft Office PowerPoint</Application>
  <PresentationFormat>On-screen Show (4:3)</PresentationFormat>
  <Paragraphs>247</Paragraphs>
  <Slides>47</Slides>
  <Notes>43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ＭＳ Ｐゴシック</vt:lpstr>
      <vt:lpstr>Arial</vt:lpstr>
      <vt:lpstr>Calibri</vt:lpstr>
      <vt:lpstr>Century Gothic</vt:lpstr>
      <vt:lpstr>ESCFC_powerpoint_template</vt:lpstr>
      <vt:lpstr>Solomon Training for  Teachers</vt:lpstr>
      <vt:lpstr>Processes and procedures</vt:lpstr>
      <vt:lpstr>Adding Newly Enrolled Students</vt:lpstr>
      <vt:lpstr>Topics For New and Returning Users</vt:lpstr>
      <vt:lpstr>What is Solomon?</vt:lpstr>
      <vt:lpstr>How will data in Solomon be used?</vt:lpstr>
      <vt:lpstr>What data will get entered?</vt:lpstr>
      <vt:lpstr>Solomon Glossary</vt:lpstr>
      <vt:lpstr>Timecard Rules</vt:lpstr>
      <vt:lpstr>How to enter data in Solomon </vt:lpstr>
      <vt:lpstr>What you’ll learn</vt:lpstr>
      <vt:lpstr>How to Log Into Solomon  (desktop, laptop, or phone)</vt:lpstr>
      <vt:lpstr>How to Log Into Solomon (cont.) </vt:lpstr>
      <vt:lpstr>Select "Project" in the list of Applications</vt:lpstr>
      <vt:lpstr>Select "Timecard Entry" in the list of Applications</vt:lpstr>
      <vt:lpstr>How to Navigate through Web Apps</vt:lpstr>
      <vt:lpstr>How to Navigate through Web Apps (cont.)  </vt:lpstr>
      <vt:lpstr>How to Navigate through Web Apps (cont.)</vt:lpstr>
      <vt:lpstr>How to Navigate through Web Apps (cont.)</vt:lpstr>
      <vt:lpstr>How to complete a timecard</vt:lpstr>
      <vt:lpstr>Select "New Row"to begin entering data on your timecard.</vt:lpstr>
      <vt:lpstr>Program Task Codes</vt:lpstr>
      <vt:lpstr>Then select "Assigned"</vt:lpstr>
      <vt:lpstr>Select the Project</vt:lpstr>
      <vt:lpstr>Type 4 or more letters of Student's Name in the Description Box and matching projects will appear below.</vt:lpstr>
      <vt:lpstr>Select the day and enter the student’s enrollment status (either 1 for enrolled or 0 for not enrolled).</vt:lpstr>
      <vt:lpstr>Select "Save"</vt:lpstr>
      <vt:lpstr>To Edit a line – Highlight the line and select "Edit"</vt:lpstr>
      <vt:lpstr>Adding Comments to a timecard if needed</vt:lpstr>
      <vt:lpstr>Adding Comments to a Timecard(cont.)</vt:lpstr>
      <vt:lpstr>To submit your timecard select the status button and change it to"Completed"then select "Save".</vt:lpstr>
      <vt:lpstr>Timecard Ready for Approval</vt:lpstr>
      <vt:lpstr>How to Duplicate a Timecard</vt:lpstr>
      <vt:lpstr>Select "Timecard History" </vt:lpstr>
      <vt:lpstr>Click"Actions"</vt:lpstr>
      <vt:lpstr>Click "Duplicate" next to the timecard you wish to duplicate.</vt:lpstr>
      <vt:lpstr>Pick the period to duplicate.</vt:lpstr>
      <vt:lpstr>Duplicated Timecard will Appear</vt:lpstr>
      <vt:lpstr>Example of a Duplicated Timecard</vt:lpstr>
      <vt:lpstr>To Correct a Rejected Timecard – Select "Open Timecards"</vt:lpstr>
      <vt:lpstr>To Correct a Rejected Timecard (cont.)</vt:lpstr>
      <vt:lpstr>Logging Out of Solomon</vt:lpstr>
      <vt:lpstr>Logging Out of Solomon(cont.)</vt:lpstr>
      <vt:lpstr>Helpful Tips</vt:lpstr>
      <vt:lpstr>Why and When to Duplicate or Delete a Timecard</vt:lpstr>
      <vt:lpstr>When to Remove a Student from Your Timecard</vt:lpstr>
      <vt:lpstr>Reasons to use Solomon Helpdesk Solomon.Help@escco.org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Solomon Training for  Related Services Staff</dc:title>
  <dc:creator>Laura Cassell</dc:creator>
  <cp:lastModifiedBy>Laura</cp:lastModifiedBy>
  <cp:revision>11</cp:revision>
  <cp:lastPrinted>2016-09-26T19:02:59Z</cp:lastPrinted>
  <dcterms:modified xsi:type="dcterms:W3CDTF">2016-09-26T19:23:05Z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Subject">
    <vt:lpwstr/>
  </property>
  <property fmtid="{D5CDD505-2E9C-101B-9397-08002B2CF9AE}" pid="4" name="Keywords">
    <vt:lpwstr/>
  </property>
  <property fmtid="{D5CDD505-2E9C-101B-9397-08002B2CF9AE}" pid="5" name="_Author">
    <vt:lpwstr>Aaron Reincheld</vt:lpwstr>
  </property>
  <property fmtid="{D5CDD505-2E9C-101B-9397-08002B2CF9AE}" pid="6" name="_Category">
    <vt:lpwstr/>
  </property>
  <property fmtid="{D5CDD505-2E9C-101B-9397-08002B2CF9AE}" pid="7" name="Slides">
    <vt:lpwstr>68</vt:lpwstr>
  </property>
  <property fmtid="{D5CDD505-2E9C-101B-9397-08002B2CF9AE}" pid="8" name="Categories">
    <vt:lpwstr/>
  </property>
  <property fmtid="{D5CDD505-2E9C-101B-9397-08002B2CF9AE}" pid="9" name="Approval Level">
    <vt:lpwstr/>
  </property>
  <property fmtid="{D5CDD505-2E9C-101B-9397-08002B2CF9AE}" pid="10" name="_Comments">
    <vt:lpwstr/>
  </property>
  <property fmtid="{D5CDD505-2E9C-101B-9397-08002B2CF9AE}" pid="11" name="Assigned To">
    <vt:lpwstr/>
  </property>
  <property fmtid="{D5CDD505-2E9C-101B-9397-08002B2CF9AE}" pid="12" name="ContentTypeId">
    <vt:lpwstr>0x010100D5317B1D8D8BFA4690C2B53EED72CFC6</vt:lpwstr>
  </property>
  <property fmtid="{D5CDD505-2E9C-101B-9397-08002B2CF9AE}" pid="13" name="URL">
    <vt:lpwstr/>
  </property>
</Properties>
</file>